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handoutMasterIdLst>
    <p:handoutMasterId r:id="rId87"/>
  </p:handoutMasterIdLst>
  <p:sldIdLst>
    <p:sldId id="259"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65" r:id="rId21"/>
    <p:sldId id="366"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284" r:id="rId85"/>
  </p:sldIdLst>
  <p:sldSz cx="9145588" cy="6858000"/>
  <p:notesSz cx="6858000" cy="9144000"/>
  <p:embeddedFontLst>
    <p:embeddedFont>
      <p:font typeface="苏新诗柳楷简" panose="02010600030101010101" charset="-122"/>
      <p:regular r:id="rId88"/>
    </p:embeddedFont>
    <p:embeddedFont>
      <p:font typeface="微软雅黑 Light" panose="020B0502040204020203" pitchFamily="34" charset="-122"/>
      <p:regular r:id="rId89"/>
    </p:embeddedFont>
    <p:embeddedFont>
      <p:font typeface="Comic Sans MS" panose="030F0702030302020204" pitchFamily="66" charset="0"/>
      <p:regular r:id="rId90"/>
      <p:bold r:id="rId91"/>
      <p:italic r:id="rId92"/>
      <p:boldItalic r:id="rId93"/>
    </p:embeddedFont>
    <p:embeddedFont>
      <p:font typeface="Calibri" panose="020F0502020204030204" pitchFamily="34" charset="0"/>
      <p:regular r:id="rId94"/>
      <p:bold r:id="rId95"/>
      <p:italic r:id="rId96"/>
      <p:boldItalic r:id="rId97"/>
    </p:embeddedFont>
    <p:embeddedFont>
      <p:font typeface="等线" panose="02010600030101010101" pitchFamily="2" charset="-122"/>
      <p:regular r:id="rId98"/>
      <p:bold r:id="rId99"/>
    </p:embeddedFont>
    <p:embeddedFont>
      <p:font typeface="微软雅黑" panose="020B0503020204020204" pitchFamily="34" charset="-122"/>
      <p:regular r:id="rId100"/>
      <p:bold r:id="rId101"/>
    </p:embeddedFont>
    <p:embeddedFont>
      <p:font typeface="Tahoma" panose="020B0604030504040204" pitchFamily="34" charset="0"/>
      <p:regular r:id="rId102"/>
      <p:bold r:id="rId103"/>
    </p:embeddedFont>
    <p:embeddedFont>
      <p:font typeface="隶书" panose="02010509060101010101" pitchFamily="49" charset="-122"/>
      <p:regular r:id="rId104"/>
    </p:embeddedFont>
    <p:embeddedFont>
      <p:font typeface="方正兰亭粗黑简体" panose="02010600030101010101" charset="-122"/>
      <p:regular r:id="rId105"/>
    </p:embeddedFont>
    <p:embeddedFont>
      <p:font typeface="等线 Light" panose="02010600030101010101" pitchFamily="2" charset="-122"/>
      <p:regular r:id="rId106"/>
    </p:embeddedFont>
    <p:embeddedFont>
      <p:font typeface="Arial Black" panose="020B0A04020102020204" pitchFamily="34" charset="0"/>
      <p:bold r:id="rId10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6FB3FD"/>
    <a:srgbClr val="5DA0EA"/>
    <a:srgbClr val="3466E1"/>
    <a:srgbClr val="9BDAFB"/>
    <a:srgbClr val="4472C4"/>
    <a:srgbClr val="3C90FF"/>
    <a:srgbClr val="239EF8"/>
    <a:srgbClr val="3385FF"/>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4" autoAdjust="0"/>
    <p:restoredTop sz="65808" autoAdjust="0"/>
  </p:normalViewPr>
  <p:slideViewPr>
    <p:cSldViewPr snapToGrid="0">
      <p:cViewPr varScale="1">
        <p:scale>
          <a:sx n="74" d="100"/>
          <a:sy n="74" d="100"/>
        </p:scale>
        <p:origin x="-8454" y="-90"/>
      </p:cViewPr>
      <p:guideLst>
        <p:guide orient="horz" pos="278"/>
        <p:guide pos="209"/>
      </p:guideLst>
    </p:cSldViewPr>
  </p:slideViewPr>
  <p:notesTextViewPr>
    <p:cViewPr>
      <p:scale>
        <a:sx n="1" d="1"/>
        <a:sy n="1" d="1"/>
      </p:scale>
      <p:origin x="0" y="0"/>
    </p:cViewPr>
  </p:notesTextViewPr>
  <p:sorterViewPr>
    <p:cViewPr>
      <p:scale>
        <a:sx n="100" d="100"/>
        <a:sy n="100" d="100"/>
      </p:scale>
      <p:origin x="0" y="-2702"/>
    </p:cViewPr>
  </p:sorterViewPr>
  <p:notesViewPr>
    <p:cSldViewPr snapToGrid="0">
      <p:cViewPr varScale="1">
        <p:scale>
          <a:sx n="86" d="100"/>
          <a:sy n="86" d="100"/>
        </p:scale>
        <p:origin x="-960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E3C63-A8E1-4431-8FC7-6633D9DD2B17}" type="datetimeFigureOut">
              <a:rPr lang="zh-CN" altLang="en-US" smtClean="0"/>
              <a:t>2024/9/23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1B9336-E362-4C9B-B009-8F2F827E6B34}" type="slidenum">
              <a:rPr lang="zh-CN" altLang="en-US" smtClean="0"/>
              <a:t>‹#›</a:t>
            </a:fld>
            <a:endParaRPr lang="zh-CN" altLang="en-US"/>
          </a:p>
        </p:txBody>
      </p:sp>
    </p:spTree>
    <p:extLst>
      <p:ext uri="{BB962C8B-B14F-4D97-AF65-F5344CB8AC3E}">
        <p14:creationId xmlns:p14="http://schemas.microsoft.com/office/powerpoint/2010/main" val="238163361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3-10-07T23:52:31.556"/>
    </inkml:context>
    <inkml:brush xml:id="br0">
      <inkml:brushProperty name="width" value="0.05292" units="cm"/>
      <inkml:brushProperty name="height" value="0.05292" units="cm"/>
      <inkml:brushProperty name="color" value="#FF0000"/>
    </inkml:brush>
  </inkml:definitions>
  <inkml:trace contextRef="#ctx0" brushRef="#br0">9860 15064 0,'0'35'125,"0"-17"-125,0 34 16,0-34-16,0 53 15,0-36 1,0 18-1,0-18 1,0 0 0,0 1-1,0-1 1,0 0 0,0-17-1,0 0 1,0-1 15,0 1-15,0-1-16,0 19 31,0-19-15,0 1 15,0 17 0,18-35-15,-18 18-1,0 0 17,0-1-17,0 1 1,0-1 31,0 1-47,0 0 31,0-1-31,0 1 31,0 0-15,0-1-1,0 1 1,0 0 0,0-1 15,0 18 0,0-17 16,0 0-31,0-1 15,0 1-31,0 0 31,0-1 0,0 1 16,0 0 31,0-1 1,17-17 811,1 0-859,17 0-31,1 0 32,-1 0-32,35 0 15,19 0 1,-1 0 0,-18 0-1,-34 0 1,17 0-1,0 0 1,-1 0 0,1 0-1,-17 0 1,34 0 0,1 0-1,-1 0 1,-17 0-16,-18 0 31,1 0-31,17 0 16,17 0-16,36 0 15,-18 0 1,18 0 0,-18 0-1,-35 18 1,35-18-1,-17 0 1,35 0 0,-36 0-1,19 0 1,16 0 0,1 0-1,-53 0-15,18 0 16,-18 0-16,0 0 15,-18 0 1,18 0 0,-18 0-16,53 0 15,-53 0 1,36 0 0,-36 0-1,36 0 1,-1 0-1,1 0 1,0 0 0,-19 0-1,37 0 1,-1 0 0,-18 0-1,1 0 1,-18 0-16,-18 0 31,0 0-31,-17 0 16,17 0-16,18 0 15,18 0 1,-18 0 0,17 0-1,1 0 1,-18 0-1,35 0 1,-35 0 0,1 0-1,-1 0 1,0 0 0,0 0-1,-1 0 1,-34 0-16,0 0 31,-1 0-31,19 0 16,-1 0-1,0 0 1,0 0 0,18 0-1,-17 0 1,34 0-1,-35 0 1,-17 0 0,17 0-1,-17 0 17,-18-18 218,18 1-219,-18-1-31,0 0 15,17 1 1,-17-1 0,0-17-1,0-1 17,0 19-17,0-1 1,0 1-1,18-19 1,-18 19 0,0-1-1,0 0 17,0 1-1,0-1 47,0 0 0,0 1-47,0-1 32,-18 36 234,1-1-282,-1 1 1,-17 17 0,35-17-1,-18 0 1,18-1 15,-18-17 0</inkml:trace>
  <inkml:trace contextRef="#ctx0" brushRef="#br0" timeOffset="766.21">14906 15787 0,'18'0'141,"-1"53"-126,1-18 1,-1 0-1,19 18 1,-19-35 0,1-1-1,0-17 1,-18 18-16</inkml:trace>
  <inkml:trace contextRef="#ctx0" brushRef="#br0" timeOffset="7632.28">12171 16387 0,'0'35'94,"0"-18"-63,0 1-31,0 0 16,0-1-16,0 1 15,0 17 1,0-17 0,0 0-1,0-1 1,0 1 78,0-1 109,17-17 15,19 0-202,17-17 0,-18-1-1,0 18 1,-35-17-16,18-1 16,0 0-16,-1 1 15,1-19 1,-1 19 15,-17-1 47,0 0-15,0 1-48,0-1 1,0 1 0,-17 17-16,-1-18 15,1 18 1,-1 0 15,0-18-15,18 1-1,-35 17 1,17-18 15,1 18-15,-1 0-1,-17 0 1,-1-18 0,-16 18 15,34 0-31,0 0 16,1 0-16,17-17 15,-18 17-15,0 0 16,-17 0 15,17 0-15,1 0-1,-18 0 1,17 17 0,0-17-1,1 18 1,17 0 31,-18-1-32,18 1 1,0 0 15,0-1-15,0 18 46,0-17-30,0 0-1,0 17-16,0-17 17,18-18-17,-18 17 17,17-17-17,1 0 1,-18 18 15,18-18-15,-1 18-1,1-18 1,-1 0 0,1 0-1,0 17 1,-1-17-1,1 0 1,17 18 31,-17-18-47,0 0 31,-1 0-15,1 0 31,-1 0-16,1 0-15,0 0 93</inkml:trace>
  <inkml:trace contextRef="#ctx0" brushRef="#br0" timeOffset="12681.25">15664 14570 0,'0'-18'79,"0"-17"-64,0-36 1,0-17 15,0 0-15,18 0-1,0-18 1,-18 35 0,0-35-1,0 1 1,17 16-1,-17-16 1,0 69-16,18 19 16,-18-19-16,0 1 15,0 0-15,18-18 16,-18 0 0,0 0-1,17 18 1,-17-18 15,0-18-15,18 18-1,-18-17 1,0 17 0,0-18-1,0 36 1,17 0-1,-17 17-15,0 1 16,0-19 0,18 1-1,-18 17-15,0-35 16,0 1 0,0 16-1,18 1 1,-18 17 15,0 1-15,0-1-1,17 0 1,-17 1 46,0-1 282,-35 18-328,17 0 15,-17 0-15,18 0-1,-54 0 1,18 0 0,-35 0-1,53 0-15,-18 0 16,17 0-16,-17 0 15,-52 0 1,52 0-16,17 0 16,-16 0-16,-19 0 15,-17-17 1,0 17 0,17 0-1,-17 0 1,0 0 15,-1 0-15,-16 0-1,16 0 1,1 0 0,35 0-1,18-18-15,-18 18 16,-1 0-16,1 0 15,-17 0-15,-36 0 16,53 0 0,0 0-16,18-18 15,0 18-15,-54 0 16,19 0 0,-18-17-1,-1 17 1,1 0 15,0 0-15,0 0-1,0-18 1,-18 18 0,-18 0-1,18-18-15,54 18 16,-1 0-16,0 0 15,0 0-15,-53 0 16,0 0 0,0-17-1,36 17 1,-54 0 0,54 0-1,-18 0 1,-1 0-1,19 0 17,17 0-17,-18 0 1,18 0 0,36 0-16,-19 0 15,1 0-15,18 0 16,-1 0-16,0 0 31,18 17 188,-17 1-219,17 35 15,0-35-15,-36 87 32,36-34-17,-17-36 1,17 0 0,0 18-1,-18 18 1,18-36 15,0 18-15,0-18-1,-18 1 1,18 17 0,0-18-1,-17-17-15,17-1 16,0 1-1,0-1-15,0 19 16,0-19 0,0 1-1,0 0 1,-18 17 0,18 0-1,0-17 1,0 17 15,0-17-15,0-1-1,0 19 1,0-19 0,0 19-1,0-19 1,-17-17-16,17 18 15,0-1 1,0 1 0,0 17-1,0-17 1,0 17 0,0 1-1,0-19 1,0 1-1,0 0 17,0-1-17,0 1 1,0-1 0,0 1-16,0 0 15,0-1 16,0 1-15,0 0 0,0-1-1,0 1 1,0 0 15,0-1-15,0 1-1,0-1 32,0 1-31,0 0 15,0-1-15,0 1 15,0 0-15,0-1-1,0 1 1,0 0 93,0-1-77,0 1 14,0-1-30,17 1 15,-17 0 1,0-1 30</inkml:trace>
  <inkml:trace contextRef="#ctx0" brushRef="#br0" timeOffset="17233.2">10936 13988 0,'0'35'141,"18"-17"-126,-1-1 1,1 1-1,-18-1-15,0 1 32,18 0-1,-18-1 16,0 1 31,17-18 2688,-17 18-2751,0-1 188,18-17-187,0 0 15,-1 0 32,1-17 140,17-19-203,-35 19 15,18-1-15,-1-17 16,19-18 0,-19 18-1,1 17 1,0 0 15,-18 1 79</inkml:trace>
  <inkml:trace contextRef="#ctx0" brushRef="#br0" timeOffset="23199.1698">13000 14570 0,'0'-18'141,"0"-17"-125,0-18-1,0 18-15,0 17 16,0-17-16,0-1 16,0-16-16,0-19 15,0 0 1,0 18-1,0 1 1,0-1 0,0 17-1,0 19 1,0-19 0,0 1-1,0 18 1,0-1-1,0 0 17,18 1-32,-18-1 31,0 0-15,17 18 187,18 0-188,-17 0-15,17 0 16,-17 0-16,35 0 16,0 0-16,53 0 15,-1 0 1,1 0-1,0 0 1,18 0 0,-1 0-1,-17 0 1,1 0 0,-1 0-1,-36 0 1,-52 0-16,17 0 31,18 0-31,35 0 16,-17 0-1,-36 0-15,18 0 16,-18 0-16,71 0 16,-18 0-1,18 0 1,-35 0-1,-1 0 1,-35 0 0,18 0-1,0 0 1,0 0 0,35 0-1,-35 0 1,-17 0-16,-19 0 31,1 0-31,17 0 16,0 0-16,18 0 15,18 0 1,-36 0 0,0 0-16,36 0 15,0 0 1,-1 0-1,18 0 1,1 0 0,-1 0-1,0 0 1,18 0 0,-18 0-1,18 0 1,-71 0-16,0 0 31,18 0-31,0 0 16,-18-17-16,36 17 15,17 0 1,-17-18 0,-18 18-1,0 0 1,-1 0-1,-16 0 1,17 0 0,-18 0-1,18 0 1,0 0 0,17 0-1,1 0 1,-18 0-16,0 0 31,-18 0-31,0 0 16,1 0-16,52 0 15,-35 0 1,0 0 0,-36 0-1,1 0 1,-18 18-1,18-18 64,-1 0-1,-17 17-63,0 19 1,0 17 0,0-1-1,0-16 1,0-19-1,0 19 1,0-19 0,0 1-1,0 0 17,0-1-17,0 1 16,0-1 173,18 19-111,-18-19-77,0 1 15</inkml:trace>
  <inkml:trace contextRef="#ctx0" brushRef="#br0" timeOffset="23982.73">17957 14058 0,'36'18'187,"-1"-1"-171,0-17-1,-17 18 1,0 0 0,-1-18-1,1 0 16,-18 17-15,17-17 15,1 0-15,0 18 0</inkml:trace>
  <inkml:trace contextRef="#ctx0" brushRef="#br0" timeOffset="24615.92">18328 14023 0,'-18'0'94,"-17"0"-79,0 18 1,17-1 0,18 1-16,-35-1 15,17-17 1,0 18 15,18 0-15,-17-1-1</inkml:trace>
  <inkml:trace contextRef="#ctx0" brushRef="#br0" timeOffset="25832.66">16881 13194 0,'0'-18'31,"0"1"-15,18-1 0,0 18-16,17-18 15,0 18-15,-17-17 16,17 17-16,-17 0 15,-1 0 32,-17 17 0,0 1-31,0 0 15,0-1-15,0 19-1,-17-36-15,-18 17 16,35 1-16,-18-1 16,-17-17-16,-18 36 15,35-19 1,0 1-1,1 0-15,17-1 16,-18-17 0,18 18 15,18-18 16,35 0-16,0 0-15,0 0-1,-36 0-15,1 0 16,-1 0 0</inkml:trace>
  <inkml:trace contextRef="#ctx0" brushRef="#br0" timeOffset="27415.92">17164 12965 0,'-18'0'16,"36"0"-16,-71 0 15,0 0 1,0-18 15,0 18-15,0 0-1,18 0-15,17 0 16,-17 0 0,17 18-1,-35 17 1,18 18-1,0 17 1,-1-17 0,19-17-1,-1 16 1,18-16 0,0-19-1,0 1 1,0 0 15,0 17-15,0-17-1,0-1-15,18 1 16,17-1 0,-17 1-16,52-18 15,-17 18 1,18-18-1,-36 17 1,0-17 0,-17 0-1,0 0 1,-1 0 0,19 0 15,16 0 0,-16 0-15,17-17-1,-18-1-15,-17 0 32,-1 1-32,1 17 15,-1-35 1,1-1-1,0 19 1,-18-1 0,0 0-1,17 1 1,1-1 0,-18-17-1,0 17 1,0-17 15,0 17-15,0 1-1,0-1-15,0 0 32,0 1-32,0-1 15,0 0 1,0 1 15,0-1-15,-18 1 15,18-1-15,-17 18-1,17-18-15,-18 18 47,0 0-31,1-17-1,-1 17 1,1 0 0,-1 0-16,-17 0 15,-1-18 1,1 18-1,17 0 1,1 0 0</inkml:trace>
  <inkml:trace contextRef="#ctx0" brushRef="#br0" timeOffset="30049.43">12753 11818 0,'18'-18'47,"-1"18"-47,18-17 15,1-1 1,-19 18-1,1 0 1,0 0 15,-18 35 32,0-17-32,-53 35 0,35-53-15,0 18 0,54-18 109,17 0-110,-18 0 1,-17 0 31,-18 17-32,0 1 1,17 0 0,1-1-16,-18 1 15,0-1 1,0 1-16,0 0 15,0-1 1,0 1 0,-18-18-1,1 18-15,-1-1 16,0-17 0,1 0-1,-1 0 1,0 0 15,1 0 0,-19-17-15,19 17 0,-1-18-16,1 18 15,-1-35-15,-17 35 16,17-18-16,0 0 15,1 18 1,17-17 0,-18 17-16,18-18 15,0 1-15,-18-1 16,1-17 0,17-18-1,-18 17 1,18 1 15,0 0-15,0 17-1,0-17 1,18-18 0,17 35-16,36-17 31,-36 35-31,-17-35 15,17 35-15,18 0 16,0-18 0,-36 18-1,19 0 1,-19 0 0,19 0-1,-19 0 1,1 0 15,-1 18-15,19 35-1,-19-18 1,1 0 0,17 1-1,-35-19-15,0 1 16,0 17-16,0 0 15,18 1 1,-18 34 0,18-52-1,-18 0 1,0 17 15,0-18 16,-18 1-31,0 0-1,18-1 1,-17-17 0,-19 0-1,1 0-15,35 18 16,-18-18-16,1 0 15,-1 0 1,-17 0 15,35 18-15,-18-18 0,-17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965F4-4247-4E86-A59F-ECCDC8FC0E5F}"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EE244-E0E3-4A54-92C5-62C8169D19AE}" type="slidenum">
              <a:rPr lang="zh-CN" altLang="en-US" smtClean="0"/>
              <a:t>‹#›</a:t>
            </a:fld>
            <a:endParaRPr lang="zh-CN" altLang="en-US"/>
          </a:p>
        </p:txBody>
      </p:sp>
    </p:spTree>
    <p:extLst>
      <p:ext uri="{BB962C8B-B14F-4D97-AF65-F5344CB8AC3E}">
        <p14:creationId xmlns:p14="http://schemas.microsoft.com/office/powerpoint/2010/main" val="146937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4EE244-E0E3-4A54-92C5-62C8169D19A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smtClean="0"/>
              <a:t>作业：</a:t>
            </a:r>
            <a:r>
              <a:rPr lang="en-US" altLang="zh-CN" b="1" smtClean="0"/>
              <a:t>2.11,2.12,2.21</a:t>
            </a:r>
            <a:endParaRPr lang="en-US" altLang="zh-CN" b="1" smtClean="0">
              <a:ea typeface="楷体_GB2312" pitchFamily="49" charset="-122"/>
            </a:endParaRPr>
          </a:p>
          <a:p>
            <a:endParaRPr lang="zh-CN" altLang="en-US" smtClean="0"/>
          </a:p>
        </p:txBody>
      </p:sp>
      <p:sp>
        <p:nvSpPr>
          <p:cNvPr id="3686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5529A66A-A8F7-49BF-A6A7-445BEE2DB2A8}" type="slidenum">
              <a:rPr lang="en-US" altLang="zh-CN">
                <a:latin typeface="楷体_GB2312" pitchFamily="49" charset="-122"/>
                <a:ea typeface="楷体_GB2312" pitchFamily="49" charset="-122"/>
              </a:rPr>
              <a:pPr>
                <a:spcBef>
                  <a:spcPct val="20000"/>
                </a:spcBef>
              </a:pPr>
              <a:t>19</a:t>
            </a:fld>
            <a:endParaRPr lang="en-US" altLang="zh-CN">
              <a:latin typeface="楷体_GB2312" pitchFamily="49" charset="-122"/>
              <a:ea typeface="楷体_GB2312"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FE0E9680-E01E-44EF-913E-88F545C43754}" type="slidenum">
              <a:rPr lang="en-US" altLang="zh-CN">
                <a:latin typeface="楷体_GB2312" pitchFamily="49" charset="-122"/>
                <a:ea typeface="楷体_GB2312" pitchFamily="49" charset="-122"/>
              </a:rPr>
              <a:pPr>
                <a:spcBef>
                  <a:spcPct val="20000"/>
                </a:spcBef>
              </a:pPr>
              <a:t>23</a:t>
            </a:fld>
            <a:endParaRPr lang="en-US" altLang="zh-CN">
              <a:latin typeface="楷体_GB2312" pitchFamily="49" charset="-122"/>
              <a:ea typeface="楷体_GB2312" pitchFamily="49" charset="-122"/>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作为顺序表，从物理位置上相邻可以反映出它们在逻辑位置上的相邻关系．</a:t>
            </a:r>
          </a:p>
          <a:p>
            <a:pPr eaLnBrk="1" hangingPunct="1"/>
            <a:r>
              <a:rPr lang="zh-CN" altLang="en-US" smtClean="0"/>
              <a:t>作为链表，物理位置上不一定相邻，如何体现它们在逻辑位置上的相邻关系呢？用指针，所以，对每个元素</a:t>
            </a:r>
            <a:r>
              <a:rPr lang="en-US" altLang="zh-CN" smtClean="0"/>
              <a:t>ai</a:t>
            </a:r>
            <a:r>
              <a:rPr lang="zh-CN" altLang="en-US" smtClean="0"/>
              <a:t>除了要存储其数据元素值外，还需要存储一个指示其直接后继元素的存储位置的指针．这两部分信息共同构成了数据元素</a:t>
            </a:r>
            <a:r>
              <a:rPr lang="en-US" altLang="zh-CN" smtClean="0"/>
              <a:t>ai</a:t>
            </a:r>
            <a:r>
              <a:rPr lang="zh-CN" altLang="en-US" smtClean="0"/>
              <a:t>的存储映像．</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81A787F3-78BA-4F81-BAF1-F57149DC8D21}" type="slidenum">
              <a:rPr lang="en-US" altLang="zh-CN">
                <a:latin typeface="楷体_GB2312" pitchFamily="49" charset="-122"/>
                <a:ea typeface="楷体_GB2312" pitchFamily="49" charset="-122"/>
              </a:rPr>
              <a:pPr>
                <a:spcBef>
                  <a:spcPct val="20000"/>
                </a:spcBef>
              </a:pPr>
              <a:t>24</a:t>
            </a:fld>
            <a:endParaRPr lang="en-US" altLang="zh-CN">
              <a:latin typeface="楷体_GB2312" pitchFamily="49" charset="-122"/>
              <a:ea typeface="楷体_GB2312" pitchFamily="49" charset="-122"/>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把链表画成用箭头相链接的序列，结点之间的箭头表示指向当前结点的直接后继结点存储位置的指针．</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a:ln/>
        </p:spPr>
      </p:sp>
      <p:sp>
        <p:nvSpPr>
          <p:cNvPr id="440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带头结点的线性单链表比不带头结点的线性单链表优势：带头结点的线性单链表对于首元结点不必特殊处理。</a:t>
            </a:r>
          </a:p>
        </p:txBody>
      </p:sp>
      <p:sp>
        <p:nvSpPr>
          <p:cNvPr id="440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96909B25-CB4E-4E77-84B1-D4FC8EED59B1}" type="slidenum">
              <a:rPr lang="en-US" altLang="zh-CN" sz="1200">
                <a:latin typeface="楷体_GB2312" pitchFamily="49" charset="-122"/>
                <a:ea typeface="楷体_GB2312" pitchFamily="49" charset="-122"/>
              </a:rPr>
              <a:pPr/>
              <a:t>25</a:t>
            </a:fld>
            <a:endParaRPr lang="en-US" altLang="zh-CN" sz="1200">
              <a:latin typeface="楷体_GB2312" pitchFamily="49" charset="-122"/>
              <a:ea typeface="楷体_GB2312"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a:ln/>
        </p:spPr>
      </p:sp>
      <p:sp>
        <p:nvSpPr>
          <p:cNvPr id="481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强调</a:t>
            </a:r>
          </a:p>
        </p:txBody>
      </p:sp>
      <p:sp>
        <p:nvSpPr>
          <p:cNvPr id="481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DE025B42-CAF2-452C-BE1F-252669EBE061}" type="slidenum">
              <a:rPr lang="en-US" altLang="zh-CN" sz="1200">
                <a:latin typeface="楷体_GB2312" pitchFamily="49" charset="-122"/>
                <a:ea typeface="楷体_GB2312" pitchFamily="49" charset="-122"/>
              </a:rPr>
              <a:pPr/>
              <a:t>28</a:t>
            </a:fld>
            <a:endParaRPr lang="en-US" altLang="zh-CN" sz="1200">
              <a:latin typeface="楷体_GB2312" pitchFamily="49" charset="-122"/>
              <a:ea typeface="楷体_GB2312"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70EC45A3-BE12-4ACB-ADDF-4B357E9D546A}" type="slidenum">
              <a:rPr lang="en-US" altLang="zh-CN">
                <a:latin typeface="楷体_GB2312" pitchFamily="49" charset="-122"/>
                <a:ea typeface="楷体_GB2312" pitchFamily="49" charset="-122"/>
              </a:rPr>
              <a:pPr>
                <a:spcBef>
                  <a:spcPct val="20000"/>
                </a:spcBef>
              </a:pPr>
              <a:t>29</a:t>
            </a:fld>
            <a:endParaRPr lang="en-US" altLang="zh-CN">
              <a:latin typeface="楷体_GB2312" pitchFamily="49" charset="-122"/>
              <a:ea typeface="楷体_GB2312" pitchFamily="49" charset="-122"/>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插入元素不需移动元素，只需要修改指针．</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a:ln/>
        </p:spPr>
      </p:sp>
      <p:sp>
        <p:nvSpPr>
          <p:cNvPr id="552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1</a:t>
            </a:r>
            <a:r>
              <a:rPr lang="zh-CN" altLang="en-US" smtClean="0"/>
              <a:t>和</a:t>
            </a:r>
            <a:r>
              <a:rPr lang="en-US" altLang="zh-CN" smtClean="0"/>
              <a:t>2</a:t>
            </a:r>
            <a:r>
              <a:rPr lang="zh-CN" altLang="en-US" smtClean="0"/>
              <a:t>步不能颠倒。</a:t>
            </a:r>
          </a:p>
        </p:txBody>
      </p:sp>
      <p:sp>
        <p:nvSpPr>
          <p:cNvPr id="553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C5A31BCE-B83C-4F65-A801-C1F885DDD381}" type="slidenum">
              <a:rPr lang="en-US" altLang="zh-CN" sz="1200">
                <a:latin typeface="楷体_GB2312" pitchFamily="49" charset="-122"/>
                <a:ea typeface="楷体_GB2312" pitchFamily="49" charset="-122"/>
              </a:rPr>
              <a:pPr/>
              <a:t>33</a:t>
            </a:fld>
            <a:endParaRPr lang="en-US" altLang="zh-CN" sz="1200">
              <a:latin typeface="楷体_GB2312" pitchFamily="49" charset="-122"/>
              <a:ea typeface="楷体_GB2312"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96460C8B-6318-4766-B310-ECB0C359B2D5}" type="slidenum">
              <a:rPr lang="en-US" altLang="zh-CN">
                <a:latin typeface="楷体_GB2312" pitchFamily="49" charset="-122"/>
                <a:ea typeface="楷体_GB2312" pitchFamily="49" charset="-122"/>
              </a:rPr>
              <a:pPr>
                <a:spcBef>
                  <a:spcPct val="20000"/>
                </a:spcBef>
              </a:pPr>
              <a:t>36</a:t>
            </a:fld>
            <a:endParaRPr lang="en-US" altLang="zh-CN">
              <a:latin typeface="楷体_GB2312" pitchFamily="49" charset="-122"/>
              <a:ea typeface="楷体_GB2312" pitchFamily="49" charset="-122"/>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删除元素不需移动元素，只需要修改指针．</a:t>
            </a:r>
          </a:p>
          <a:p>
            <a:pPr eaLnBrk="1" hangingPunct="1"/>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a:ln/>
        </p:spPr>
      </p:sp>
      <p:sp>
        <p:nvSpPr>
          <p:cNvPr id="645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不令指针</a:t>
            </a:r>
            <a:r>
              <a:rPr lang="en-US" altLang="zh-CN" smtClean="0"/>
              <a:t>q</a:t>
            </a:r>
            <a:r>
              <a:rPr lang="zh-CN" altLang="en-US" smtClean="0"/>
              <a:t>指向被删除结点的问题是什么？内存泄漏。</a:t>
            </a:r>
          </a:p>
        </p:txBody>
      </p:sp>
      <p:sp>
        <p:nvSpPr>
          <p:cNvPr id="645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517033BA-5310-4253-884A-13A0840E5742}" type="slidenum">
              <a:rPr lang="en-US" altLang="zh-CN" sz="1200">
                <a:latin typeface="楷体_GB2312" pitchFamily="49" charset="-122"/>
                <a:ea typeface="楷体_GB2312" pitchFamily="49" charset="-122"/>
              </a:rPr>
              <a:pPr/>
              <a:t>40</a:t>
            </a:fld>
            <a:endParaRPr lang="en-US" altLang="zh-CN" sz="1200">
              <a:latin typeface="楷体_GB2312" pitchFamily="49" charset="-122"/>
              <a:ea typeface="楷体_GB2312"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a:ln/>
        </p:spPr>
      </p:sp>
      <p:sp>
        <p:nvSpPr>
          <p:cNvPr id="665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用指针</a:t>
            </a:r>
            <a:r>
              <a:rPr lang="en-US" altLang="zh-CN" smtClean="0"/>
              <a:t>q</a:t>
            </a:r>
            <a:r>
              <a:rPr lang="zh-CN" altLang="en-US" smtClean="0"/>
              <a:t>指向被删除节点是否有必要？</a:t>
            </a:r>
            <a:endParaRPr lang="en-US" altLang="zh-CN" smtClean="0"/>
          </a:p>
          <a:p>
            <a:r>
              <a:rPr lang="zh-CN" altLang="en-US" smtClean="0"/>
              <a:t>答：有，因为要释放空间。如果不释放空间，累积下去回导致内存泄漏。</a:t>
            </a:r>
            <a:endParaRPr lang="en-US" altLang="zh-CN" smtClean="0"/>
          </a:p>
          <a:p>
            <a:r>
              <a:rPr lang="zh-CN" altLang="en-US" smtClean="0"/>
              <a:t>内存泄漏和内存溢出的区别？</a:t>
            </a:r>
            <a:endParaRPr lang="en-US" altLang="zh-CN" smtClean="0"/>
          </a:p>
          <a:p>
            <a:r>
              <a:rPr lang="zh-CN" altLang="en-US" smtClean="0">
                <a:solidFill>
                  <a:srgbClr val="262626"/>
                </a:solidFill>
                <a:latin typeface="-apple-system"/>
              </a:rPr>
              <a:t>一、定义不同：</a:t>
            </a:r>
          </a:p>
          <a:p>
            <a:r>
              <a:rPr lang="zh-CN" altLang="en-US" smtClean="0">
                <a:solidFill>
                  <a:srgbClr val="262626"/>
                </a:solidFill>
                <a:latin typeface="-apple-system"/>
              </a:rPr>
              <a:t>内存溢出（</a:t>
            </a:r>
            <a:r>
              <a:rPr lang="en-US" altLang="zh-CN" smtClean="0">
                <a:solidFill>
                  <a:srgbClr val="262626"/>
                </a:solidFill>
                <a:latin typeface="-apple-system"/>
              </a:rPr>
              <a:t>Out Of Memory</a:t>
            </a:r>
            <a:r>
              <a:rPr lang="zh-CN" altLang="en-US" smtClean="0">
                <a:solidFill>
                  <a:srgbClr val="262626"/>
                </a:solidFill>
                <a:latin typeface="-apple-system"/>
              </a:rPr>
              <a:t>）：程序在申请内存时，没有足够的内存空间供其使用，就会发生内存溢出。</a:t>
            </a:r>
          </a:p>
          <a:p>
            <a:r>
              <a:rPr lang="zh-CN" altLang="en-US" smtClean="0">
                <a:solidFill>
                  <a:srgbClr val="262626"/>
                </a:solidFill>
                <a:latin typeface="-apple-system"/>
              </a:rPr>
              <a:t>内存泄漏（</a:t>
            </a:r>
            <a:r>
              <a:rPr lang="en-US" altLang="zh-CN" smtClean="0">
                <a:solidFill>
                  <a:srgbClr val="262626"/>
                </a:solidFill>
                <a:latin typeface="-apple-system"/>
              </a:rPr>
              <a:t>Memory Leak</a:t>
            </a:r>
            <a:r>
              <a:rPr lang="zh-CN" altLang="en-US" smtClean="0">
                <a:solidFill>
                  <a:srgbClr val="262626"/>
                </a:solidFill>
                <a:latin typeface="-apple-system"/>
              </a:rPr>
              <a:t>）：程序在申请内存后，无法释放已申请的内存空间，一次内存泄漏可能影响不大，但内存泄漏积累后，会极大影响程序运行，可能导致内存耗尽甚至系统崩溃。</a:t>
            </a:r>
          </a:p>
          <a:p>
            <a:r>
              <a:rPr lang="zh-CN" altLang="en-US" smtClean="0">
                <a:solidFill>
                  <a:srgbClr val="262626"/>
                </a:solidFill>
                <a:latin typeface="-apple-system"/>
              </a:rPr>
              <a:t>二、产生原因不同：</a:t>
            </a:r>
          </a:p>
          <a:p>
            <a:r>
              <a:rPr lang="zh-CN" altLang="en-US" smtClean="0">
                <a:solidFill>
                  <a:srgbClr val="262626"/>
                </a:solidFill>
                <a:latin typeface="-apple-system"/>
              </a:rPr>
              <a:t>内存溢出：内存溢出的产生通常是因为程序申请的内存超出了系统能够提供的范围，比如试图创建一个超大的数组或对象，超过了系统或虚拟机的限制。</a:t>
            </a:r>
          </a:p>
          <a:p>
            <a:r>
              <a:rPr lang="zh-CN" altLang="en-US" smtClean="0">
                <a:solidFill>
                  <a:srgbClr val="262626"/>
                </a:solidFill>
                <a:latin typeface="-apple-system"/>
              </a:rPr>
              <a:t>内存泄漏：内存泄漏通常是由于程序的设计问题导致的，比如忘记释放已经不再使用的内存，或者引用已不需要的对象，使得这部分内存无法被回收。</a:t>
            </a:r>
          </a:p>
          <a:p>
            <a:r>
              <a:rPr lang="zh-CN" altLang="en-US" smtClean="0">
                <a:solidFill>
                  <a:srgbClr val="262626"/>
                </a:solidFill>
                <a:latin typeface="-apple-system"/>
              </a:rPr>
              <a:t>三、处理方式不同：</a:t>
            </a:r>
          </a:p>
          <a:p>
            <a:r>
              <a:rPr lang="zh-CN" altLang="en-US" smtClean="0">
                <a:solidFill>
                  <a:srgbClr val="262626"/>
                </a:solidFill>
                <a:latin typeface="-apple-system"/>
              </a:rPr>
              <a:t>内存溢出：对于内存溢出的问题，通常需要检查程序是否有不必要的大内存申请，或者优化程序使得内存使用更加高效。</a:t>
            </a:r>
          </a:p>
          <a:p>
            <a:r>
              <a:rPr lang="zh-CN" altLang="en-US" smtClean="0">
                <a:solidFill>
                  <a:srgbClr val="262626"/>
                </a:solidFill>
                <a:latin typeface="-apple-system"/>
              </a:rPr>
              <a:t>内存泄漏：对于内存泄漏的问题，首先需要找到程序中导致内存泄漏的部分，然后修复这些问题，比如及时释放不再使用的内存，或者取消对不再需要的对象的引用。</a:t>
            </a:r>
          </a:p>
          <a:p>
            <a:r>
              <a:rPr lang="zh-CN" altLang="en-US" smtClean="0">
                <a:solidFill>
                  <a:srgbClr val="262626"/>
                </a:solidFill>
                <a:latin typeface="-apple-system"/>
              </a:rPr>
              <a:t>四、影响程度不同：</a:t>
            </a:r>
          </a:p>
          <a:p>
            <a:r>
              <a:rPr lang="zh-CN" altLang="en-US" smtClean="0">
                <a:solidFill>
                  <a:srgbClr val="262626"/>
                </a:solidFill>
                <a:latin typeface="-apple-system"/>
              </a:rPr>
              <a:t>内存溢出：内存溢出会导致程序立即崩溃或者抛出错误，影响较大。</a:t>
            </a:r>
          </a:p>
          <a:p>
            <a:r>
              <a:rPr lang="zh-CN" altLang="en-US" smtClean="0">
                <a:solidFill>
                  <a:srgbClr val="262626"/>
                </a:solidFill>
                <a:latin typeface="-apple-system"/>
              </a:rPr>
              <a:t>内存泄漏：一次小的内存泄漏可能不会立即影响程序运行，但是如果大量内存泄漏累积，最终会导致内存耗尽，影响系统的正常运行。</a:t>
            </a:r>
          </a:p>
          <a:p>
            <a:r>
              <a:rPr lang="zh-CN" altLang="en-US" smtClean="0">
                <a:solidFill>
                  <a:srgbClr val="262626"/>
                </a:solidFill>
                <a:latin typeface="-apple-system"/>
              </a:rPr>
              <a:t>五、检测工具不同：</a:t>
            </a:r>
          </a:p>
          <a:p>
            <a:r>
              <a:rPr lang="zh-CN" altLang="en-US" smtClean="0">
                <a:solidFill>
                  <a:srgbClr val="262626"/>
                </a:solidFill>
                <a:latin typeface="-apple-system"/>
              </a:rPr>
              <a:t>内存溢出：可以通过一些性能监控工具来预防内存溢出，如</a:t>
            </a:r>
            <a:r>
              <a:rPr lang="en-US" altLang="zh-CN" smtClean="0">
                <a:solidFill>
                  <a:srgbClr val="262626"/>
                </a:solidFill>
                <a:latin typeface="-apple-system"/>
              </a:rPr>
              <a:t>JProfiler</a:t>
            </a:r>
            <a:r>
              <a:rPr lang="zh-CN" altLang="en-US" smtClean="0">
                <a:solidFill>
                  <a:srgbClr val="262626"/>
                </a:solidFill>
                <a:latin typeface="-apple-system"/>
              </a:rPr>
              <a:t>、</a:t>
            </a:r>
            <a:r>
              <a:rPr lang="en-US" altLang="zh-CN" smtClean="0">
                <a:solidFill>
                  <a:srgbClr val="262626"/>
                </a:solidFill>
                <a:latin typeface="-apple-system"/>
              </a:rPr>
              <a:t>MAT</a:t>
            </a:r>
            <a:r>
              <a:rPr lang="zh-CN" altLang="en-US" smtClean="0">
                <a:solidFill>
                  <a:srgbClr val="262626"/>
                </a:solidFill>
                <a:latin typeface="-apple-system"/>
              </a:rPr>
              <a:t>等。</a:t>
            </a:r>
          </a:p>
          <a:p>
            <a:r>
              <a:rPr lang="zh-CN" altLang="en-US" smtClean="0">
                <a:solidFill>
                  <a:srgbClr val="262626"/>
                </a:solidFill>
                <a:latin typeface="-apple-system"/>
              </a:rPr>
              <a:t>内存泄漏：一些内存分析工具可以帮助检测内存泄漏，如</a:t>
            </a:r>
            <a:r>
              <a:rPr lang="en-US" altLang="zh-CN" smtClean="0">
                <a:solidFill>
                  <a:srgbClr val="262626"/>
                </a:solidFill>
                <a:latin typeface="-apple-system"/>
              </a:rPr>
              <a:t>Valgrind</a:t>
            </a:r>
            <a:r>
              <a:rPr lang="zh-CN" altLang="en-US" smtClean="0">
                <a:solidFill>
                  <a:srgbClr val="262626"/>
                </a:solidFill>
                <a:latin typeface="-apple-system"/>
              </a:rPr>
              <a:t>、</a:t>
            </a:r>
            <a:r>
              <a:rPr lang="en-US" altLang="zh-CN" smtClean="0">
                <a:solidFill>
                  <a:srgbClr val="262626"/>
                </a:solidFill>
                <a:latin typeface="-apple-system"/>
              </a:rPr>
              <a:t>LeakCanary</a:t>
            </a:r>
            <a:r>
              <a:rPr lang="zh-CN" altLang="en-US" smtClean="0">
                <a:solidFill>
                  <a:srgbClr val="262626"/>
                </a:solidFill>
                <a:latin typeface="-apple-system"/>
              </a:rPr>
              <a:t>等。</a:t>
            </a:r>
          </a:p>
          <a:p>
            <a:r>
              <a:rPr lang="zh-CN" altLang="en-US" b="1" smtClean="0">
                <a:solidFill>
                  <a:srgbClr val="262626"/>
                </a:solidFill>
                <a:latin typeface="-apple-system"/>
              </a:rPr>
              <a:t>延伸阅读：</a:t>
            </a:r>
            <a:endParaRPr lang="zh-CN" altLang="en-US" smtClean="0">
              <a:solidFill>
                <a:srgbClr val="262626"/>
              </a:solidFill>
              <a:latin typeface="-apple-system"/>
            </a:endParaRPr>
          </a:p>
          <a:p>
            <a:r>
              <a:rPr lang="zh-CN" altLang="en-US" b="1" smtClean="0">
                <a:solidFill>
                  <a:srgbClr val="262626"/>
                </a:solidFill>
                <a:latin typeface="-apple-system"/>
              </a:rPr>
              <a:t>什么是内存</a:t>
            </a:r>
            <a:endParaRPr lang="zh-CN" altLang="en-US" smtClean="0">
              <a:solidFill>
                <a:srgbClr val="262626"/>
              </a:solidFill>
              <a:latin typeface="-apple-system"/>
            </a:endParaRPr>
          </a:p>
          <a:p>
            <a:r>
              <a:rPr lang="zh-CN" altLang="en-US" smtClean="0">
                <a:solidFill>
                  <a:srgbClr val="262626"/>
                </a:solidFill>
                <a:latin typeface="-apple-system"/>
              </a:rPr>
              <a:t>内存（</a:t>
            </a:r>
            <a:r>
              <a:rPr lang="en-US" altLang="zh-CN" smtClean="0">
                <a:solidFill>
                  <a:srgbClr val="262626"/>
                </a:solidFill>
                <a:latin typeface="-apple-system"/>
              </a:rPr>
              <a:t>Memory</a:t>
            </a:r>
            <a:r>
              <a:rPr lang="zh-CN" altLang="en-US" smtClean="0">
                <a:solidFill>
                  <a:srgbClr val="262626"/>
                </a:solidFill>
                <a:latin typeface="-apple-system"/>
              </a:rPr>
              <a:t>）是计算机用于存储和访问数据和指令的设备。它是计算机系统中的一个重要组成部分，用于临时存储和处理数据。内存可以被看作是计算机的”大脑”，用于存储正在执行的程序和数据，以及中间结果和临时变量。</a:t>
            </a:r>
          </a:p>
          <a:p>
            <a:r>
              <a:rPr lang="zh-CN" altLang="en-US" smtClean="0">
                <a:solidFill>
                  <a:srgbClr val="262626"/>
                </a:solidFill>
                <a:latin typeface="-apple-system"/>
              </a:rPr>
              <a:t>计算机内存由一系列存储单元组成，每个存储单元都有一个少数的地址。这些存储单元可以存储二进制数据，包括程序指令和运行时数据。内存的主要特点是可以读取和写入数据，以及较快的访问速度。</a:t>
            </a:r>
          </a:p>
          <a:p>
            <a:r>
              <a:rPr lang="zh-CN" altLang="en-US" smtClean="0">
                <a:solidFill>
                  <a:srgbClr val="262626"/>
                </a:solidFill>
                <a:latin typeface="-apple-system"/>
              </a:rPr>
              <a:t>内存分为几个不同的层次。非常快速但最小容量的是处理器内部的寄存器，用于存储指令和数据的中间结果。其次是高速缓存（</a:t>
            </a:r>
            <a:r>
              <a:rPr lang="en-US" altLang="zh-CN" smtClean="0">
                <a:solidFill>
                  <a:srgbClr val="262626"/>
                </a:solidFill>
                <a:latin typeface="-apple-system"/>
              </a:rPr>
              <a:t>Cache</a:t>
            </a:r>
            <a:r>
              <a:rPr lang="zh-CN" altLang="en-US" smtClean="0">
                <a:solidFill>
                  <a:srgbClr val="262626"/>
                </a:solidFill>
                <a:latin typeface="-apple-system"/>
              </a:rPr>
              <a:t>），它是位于处理器和主内存之间的一种存储器，用于加速对常用数据的访问。最后是主内存（</a:t>
            </a:r>
            <a:r>
              <a:rPr lang="en-US" altLang="zh-CN" smtClean="0">
                <a:solidFill>
                  <a:srgbClr val="262626"/>
                </a:solidFill>
                <a:latin typeface="-apple-system"/>
              </a:rPr>
              <a:t>RAM</a:t>
            </a:r>
            <a:r>
              <a:rPr lang="zh-CN" altLang="en-US" smtClean="0">
                <a:solidFill>
                  <a:srgbClr val="262626"/>
                </a:solidFill>
                <a:latin typeface="-apple-system"/>
              </a:rPr>
              <a:t>），它是计算机系统中最大的存储器，用于存储当前正在执行的程序和数据。</a:t>
            </a:r>
          </a:p>
          <a:p>
            <a:r>
              <a:rPr lang="zh-CN" altLang="en-US" smtClean="0">
                <a:solidFill>
                  <a:srgbClr val="262626"/>
                </a:solidFill>
                <a:latin typeface="-apple-system"/>
              </a:rPr>
              <a:t>内存的容量通常以字节（</a:t>
            </a:r>
            <a:r>
              <a:rPr lang="en-US" altLang="zh-CN" smtClean="0">
                <a:solidFill>
                  <a:srgbClr val="262626"/>
                </a:solidFill>
                <a:latin typeface="-apple-system"/>
              </a:rPr>
              <a:t>Byte</a:t>
            </a:r>
            <a:r>
              <a:rPr lang="zh-CN" altLang="en-US" smtClean="0">
                <a:solidFill>
                  <a:srgbClr val="262626"/>
                </a:solidFill>
                <a:latin typeface="-apple-system"/>
              </a:rPr>
              <a:t>）为单位进行衡量。常见的内存容量单位有千字节（</a:t>
            </a:r>
            <a:r>
              <a:rPr lang="en-US" altLang="zh-CN" smtClean="0">
                <a:solidFill>
                  <a:srgbClr val="262626"/>
                </a:solidFill>
                <a:latin typeface="-apple-system"/>
              </a:rPr>
              <a:t>Kilobyte</a:t>
            </a:r>
            <a:r>
              <a:rPr lang="zh-CN" altLang="en-US" smtClean="0">
                <a:solidFill>
                  <a:srgbClr val="262626"/>
                </a:solidFill>
                <a:latin typeface="-apple-system"/>
              </a:rPr>
              <a:t>，</a:t>
            </a:r>
            <a:r>
              <a:rPr lang="en-US" altLang="zh-CN" smtClean="0">
                <a:solidFill>
                  <a:srgbClr val="262626"/>
                </a:solidFill>
                <a:latin typeface="-apple-system"/>
              </a:rPr>
              <a:t>KB</a:t>
            </a:r>
            <a:r>
              <a:rPr lang="zh-CN" altLang="en-US" smtClean="0">
                <a:solidFill>
                  <a:srgbClr val="262626"/>
                </a:solidFill>
                <a:latin typeface="-apple-system"/>
              </a:rPr>
              <a:t>）、兆字节（</a:t>
            </a:r>
            <a:r>
              <a:rPr lang="en-US" altLang="zh-CN" smtClean="0">
                <a:solidFill>
                  <a:srgbClr val="262626"/>
                </a:solidFill>
                <a:latin typeface="-apple-system"/>
              </a:rPr>
              <a:t>Megabyte</a:t>
            </a:r>
            <a:r>
              <a:rPr lang="zh-CN" altLang="en-US" smtClean="0">
                <a:solidFill>
                  <a:srgbClr val="262626"/>
                </a:solidFill>
                <a:latin typeface="-apple-system"/>
              </a:rPr>
              <a:t>，</a:t>
            </a:r>
            <a:r>
              <a:rPr lang="en-US" altLang="zh-CN" smtClean="0">
                <a:solidFill>
                  <a:srgbClr val="262626"/>
                </a:solidFill>
                <a:latin typeface="-apple-system"/>
              </a:rPr>
              <a:t>MB</a:t>
            </a:r>
            <a:r>
              <a:rPr lang="zh-CN" altLang="en-US" smtClean="0">
                <a:solidFill>
                  <a:srgbClr val="262626"/>
                </a:solidFill>
                <a:latin typeface="-apple-system"/>
              </a:rPr>
              <a:t>）、千兆字节（</a:t>
            </a:r>
            <a:r>
              <a:rPr lang="en-US" altLang="zh-CN" smtClean="0">
                <a:solidFill>
                  <a:srgbClr val="262626"/>
                </a:solidFill>
                <a:latin typeface="-apple-system"/>
              </a:rPr>
              <a:t>Gigabyte</a:t>
            </a:r>
            <a:r>
              <a:rPr lang="zh-CN" altLang="en-US" smtClean="0">
                <a:solidFill>
                  <a:srgbClr val="262626"/>
                </a:solidFill>
                <a:latin typeface="-apple-system"/>
              </a:rPr>
              <a:t>，</a:t>
            </a:r>
            <a:r>
              <a:rPr lang="en-US" altLang="zh-CN" smtClean="0">
                <a:solidFill>
                  <a:srgbClr val="262626"/>
                </a:solidFill>
                <a:latin typeface="-apple-system"/>
              </a:rPr>
              <a:t>GB</a:t>
            </a:r>
            <a:r>
              <a:rPr lang="zh-CN" altLang="en-US" smtClean="0">
                <a:solidFill>
                  <a:srgbClr val="262626"/>
                </a:solidFill>
                <a:latin typeface="-apple-system"/>
              </a:rPr>
              <a:t>）和万兆字节（</a:t>
            </a:r>
            <a:r>
              <a:rPr lang="en-US" altLang="zh-CN" smtClean="0">
                <a:solidFill>
                  <a:srgbClr val="262626"/>
                </a:solidFill>
                <a:latin typeface="-apple-system"/>
              </a:rPr>
              <a:t>Terabyte</a:t>
            </a:r>
            <a:r>
              <a:rPr lang="zh-CN" altLang="en-US" smtClean="0">
                <a:solidFill>
                  <a:srgbClr val="262626"/>
                </a:solidFill>
                <a:latin typeface="-apple-system"/>
              </a:rPr>
              <a:t>，</a:t>
            </a:r>
            <a:r>
              <a:rPr lang="en-US" altLang="zh-CN" smtClean="0">
                <a:solidFill>
                  <a:srgbClr val="262626"/>
                </a:solidFill>
                <a:latin typeface="-apple-system"/>
              </a:rPr>
              <a:t>TB</a:t>
            </a:r>
            <a:r>
              <a:rPr lang="zh-CN" altLang="en-US" smtClean="0">
                <a:solidFill>
                  <a:srgbClr val="262626"/>
                </a:solidFill>
                <a:latin typeface="-apple-system"/>
              </a:rPr>
              <a:t>）等。随着技术的发展，内存容量不断增加，以满足现代计算机处理大规模数据和复杂任务的需求。</a:t>
            </a:r>
          </a:p>
          <a:p>
            <a:r>
              <a:rPr lang="zh-CN" altLang="en-US" smtClean="0">
                <a:solidFill>
                  <a:srgbClr val="262626"/>
                </a:solidFill>
                <a:latin typeface="-apple-system"/>
              </a:rPr>
              <a:t>需要注意的是，内存是一种临时存储设备，当计算机断电或重新启动时，内存中的数据将被清空。因此，为了长期保存数据，需要将其存储到永久性存储介质（如硬盘或固态硬盘）中。</a:t>
            </a:r>
          </a:p>
          <a:p>
            <a:endParaRPr lang="zh-CN" altLang="en-US" smtClean="0"/>
          </a:p>
        </p:txBody>
      </p:sp>
      <p:sp>
        <p:nvSpPr>
          <p:cNvPr id="665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08CD964E-7FBF-42F7-9C93-072858AD68B2}" type="slidenum">
              <a:rPr lang="en-US" altLang="zh-CN" sz="1200">
                <a:latin typeface="楷体_GB2312" pitchFamily="49" charset="-122"/>
                <a:ea typeface="楷体_GB2312" pitchFamily="49" charset="-122"/>
              </a:rPr>
              <a:pPr/>
              <a:t>41</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a:ln/>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mtClean="0"/>
              <a:t>表长：表中的数据元素个数。</a:t>
            </a:r>
            <a:endParaRPr lang="en-US" altLang="zh-CN" smtClean="0"/>
          </a:p>
          <a:p>
            <a:r>
              <a:rPr lang="zh-CN" altLang="en-US" smtClean="0"/>
              <a:t>空表：无数据元素的表。</a:t>
            </a:r>
            <a:endParaRPr lang="en-US" altLang="zh-CN" smtClean="0"/>
          </a:p>
          <a:p>
            <a:r>
              <a:rPr lang="zh-CN" altLang="en-US" smtClean="0"/>
              <a:t>位序：数据元素在表中的位置，从</a:t>
            </a:r>
            <a:r>
              <a:rPr lang="en-US" altLang="zh-CN" smtClean="0"/>
              <a:t>1</a:t>
            </a:r>
            <a:r>
              <a:rPr lang="zh-CN" altLang="en-US" smtClean="0"/>
              <a:t>开始。对比数组，下标可以从</a:t>
            </a:r>
            <a:r>
              <a:rPr lang="en-US" altLang="zh-CN" smtClean="0"/>
              <a:t>0</a:t>
            </a:r>
            <a:r>
              <a:rPr lang="zh-CN" altLang="en-US" smtClean="0"/>
              <a:t>开始。</a:t>
            </a:r>
            <a:endParaRPr lang="en-US" altLang="zh-CN" smtClean="0"/>
          </a:p>
          <a:p>
            <a:r>
              <a:rPr lang="zh-CN" altLang="en-US" smtClean="0"/>
              <a:t>记录：一个数据元素（记录）可以由若干个数据项组成，被称为记录。</a:t>
            </a:r>
            <a:endParaRPr lang="en-US" altLang="zh-CN" smtClean="0"/>
          </a:p>
          <a:p>
            <a:r>
              <a:rPr lang="zh-CN" altLang="en-US" smtClean="0"/>
              <a:t>文件：含有大量记录的线性表称为文件。</a:t>
            </a:r>
          </a:p>
          <a:p>
            <a:endParaRPr lang="zh-CN" altLang="en-US" smtClean="0"/>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A38AD438-A2BB-4F3C-A74F-DBE91FA20B37}" type="slidenum">
              <a:rPr lang="en-US" altLang="zh-CN" sz="1200">
                <a:latin typeface="楷体_GB2312" pitchFamily="49" charset="-122"/>
                <a:ea typeface="楷体_GB2312" pitchFamily="49" charset="-122"/>
              </a:rPr>
              <a:pPr/>
              <a:t>4</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a:ln/>
        </p:spPr>
      </p:sp>
      <p:sp>
        <p:nvSpPr>
          <p:cNvPr id="696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每次新来的元素插入到表头，得到的是与输入序列逆序的线性单链表。</a:t>
            </a:r>
            <a:endParaRPr lang="en-US" altLang="zh-CN" smtClean="0"/>
          </a:p>
          <a:p>
            <a:r>
              <a:rPr lang="zh-CN" altLang="en-US" smtClean="0"/>
              <a:t>每次插入到表尾得到与输入序列相同的线性单链表。</a:t>
            </a:r>
            <a:endParaRPr lang="en-US" altLang="zh-CN" smtClean="0"/>
          </a:p>
          <a:p>
            <a:r>
              <a:rPr lang="en-US" altLang="zh-CN" smtClean="0"/>
              <a:t>p=L-&gt;next;</a:t>
            </a:r>
          </a:p>
          <a:p>
            <a:r>
              <a:rPr lang="en-US" altLang="zh-CN" smtClean="0"/>
              <a:t>i=1;</a:t>
            </a:r>
          </a:p>
          <a:p>
            <a:r>
              <a:rPr lang="en-US" altLang="zh-CN" smtClean="0"/>
              <a:t>while(i&lt;=n)</a:t>
            </a:r>
          </a:p>
          <a:p>
            <a:r>
              <a:rPr lang="en-US" altLang="zh-CN" smtClean="0"/>
              <a:t>{  s=(LinkList)malloc(sizeof(LNode));</a:t>
            </a:r>
          </a:p>
          <a:p>
            <a:r>
              <a:rPr lang="en-US" altLang="zh-CN" smtClean="0"/>
              <a:t>   scanf(“%d”,&amp;s-&gt;data);</a:t>
            </a:r>
          </a:p>
          <a:p>
            <a:r>
              <a:rPr lang="en-US" altLang="zh-CN" smtClean="0"/>
              <a:t>  p-&gt;next=s;</a:t>
            </a:r>
          </a:p>
          <a:p>
            <a:r>
              <a:rPr lang="en-US" altLang="zh-CN" smtClean="0"/>
              <a:t>  p=s;</a:t>
            </a:r>
          </a:p>
          <a:p>
            <a:r>
              <a:rPr lang="en-US" altLang="zh-CN" smtClean="0"/>
              <a:t>  i++;</a:t>
            </a:r>
          </a:p>
          <a:p>
            <a:r>
              <a:rPr lang="en-US" altLang="zh-CN" smtClean="0"/>
              <a:t>}</a:t>
            </a:r>
          </a:p>
          <a:p>
            <a:r>
              <a:rPr lang="en-US" altLang="zh-CN" smtClean="0"/>
              <a:t>p-&gt;next=NULL;</a:t>
            </a:r>
          </a:p>
        </p:txBody>
      </p:sp>
      <p:sp>
        <p:nvSpPr>
          <p:cNvPr id="696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0596441B-4006-47EF-8BC9-3E7870B60DDE}" type="slidenum">
              <a:rPr lang="en-US" altLang="zh-CN" sz="1200">
                <a:latin typeface="楷体_GB2312" pitchFamily="49" charset="-122"/>
                <a:ea typeface="楷体_GB2312" pitchFamily="49" charset="-122"/>
              </a:rPr>
              <a:pPr/>
              <a:t>43</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a:ln/>
        </p:spPr>
      </p:sp>
      <p:sp>
        <p:nvSpPr>
          <p:cNvPr id="7168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mtClean="0"/>
              <a:t>谁小谁插入到</a:t>
            </a:r>
            <a:r>
              <a:rPr lang="en-US" altLang="zh-CN" smtClean="0"/>
              <a:t>LC</a:t>
            </a:r>
            <a:r>
              <a:rPr lang="zh-CN" altLang="en-US" smtClean="0"/>
              <a:t>，正序。</a:t>
            </a:r>
            <a:endParaRPr lang="en-US" altLang="zh-CN" smtClean="0"/>
          </a:p>
          <a:p>
            <a:r>
              <a:rPr lang="zh-CN" altLang="en-US" smtClean="0"/>
              <a:t>基础知识：</a:t>
            </a:r>
            <a:r>
              <a:rPr lang="en-US" altLang="zh-CN" smtClean="0"/>
              <a:t>2.6,2.7</a:t>
            </a:r>
          </a:p>
          <a:p>
            <a:r>
              <a:rPr lang="zh-CN" altLang="en-US" smtClean="0"/>
              <a:t>课后作业：</a:t>
            </a:r>
            <a:r>
              <a:rPr lang="en-US" altLang="zh-CN" smtClean="0"/>
              <a:t>2.19,2.22,2.24</a:t>
            </a:r>
          </a:p>
          <a:p>
            <a:endParaRPr lang="zh-CN" altLang="en-US" smtClean="0"/>
          </a:p>
        </p:txBody>
      </p:sp>
      <p:sp>
        <p:nvSpPr>
          <p:cNvPr id="7168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2D4A558E-4969-4234-9C4A-D1B3A3B89B35}" type="slidenum">
              <a:rPr lang="en-US" altLang="zh-CN">
                <a:latin typeface="楷体_GB2312" pitchFamily="49" charset="-122"/>
                <a:ea typeface="楷体_GB2312" pitchFamily="49" charset="-122"/>
              </a:rPr>
              <a:pPr>
                <a:spcBef>
                  <a:spcPct val="20000"/>
                </a:spcBef>
              </a:pPr>
              <a:t>44</a:t>
            </a:fld>
            <a:endParaRPr lang="en-US" altLang="zh-CN">
              <a:latin typeface="楷体_GB2312" pitchFamily="49" charset="-122"/>
              <a:ea typeface="楷体_GB2312"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p:nvPr>
        </p:nvSpPr>
        <p:spPr>
          <a:ln/>
        </p:spPr>
      </p:sp>
      <p:sp>
        <p:nvSpPr>
          <p:cNvPr id="7475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mtClean="0"/>
              <a:t>顺序表和链表各有短长。在实际应用中究竟选用哪一种存储结构，要根据具体问题的要求和性质来决定。通常考虑以下几方面：</a:t>
            </a:r>
            <a:endParaRPr kumimoji="1" lang="zh-CN" altLang="en-US" sz="700" smtClean="0"/>
          </a:p>
          <a:p>
            <a:endParaRPr lang="zh-CN" altLang="en-US" smtClean="0"/>
          </a:p>
        </p:txBody>
      </p:sp>
      <p:sp>
        <p:nvSpPr>
          <p:cNvPr id="7475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C8B99187-F68D-4317-9AC0-4F7953B99BB7}" type="slidenum">
              <a:rPr lang="en-US" altLang="zh-CN">
                <a:latin typeface="楷体_GB2312" pitchFamily="49" charset="-122"/>
                <a:ea typeface="楷体_GB2312" pitchFamily="49" charset="-122"/>
              </a:rPr>
              <a:pPr>
                <a:spcBef>
                  <a:spcPct val="20000"/>
                </a:spcBef>
              </a:pPr>
              <a:t>46</a:t>
            </a:fld>
            <a:endParaRPr lang="en-US" altLang="zh-CN">
              <a:latin typeface="楷体_GB2312" pitchFamily="49" charset="-122"/>
              <a:ea typeface="楷体_GB2312"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p:nvPr>
        </p:nvSpPr>
        <p:spPr>
          <a:ln/>
        </p:spPr>
      </p:sp>
      <p:sp>
        <p:nvSpPr>
          <p:cNvPr id="808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单链表判空条件？</a:t>
            </a:r>
          </a:p>
        </p:txBody>
      </p:sp>
      <p:sp>
        <p:nvSpPr>
          <p:cNvPr id="809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D81342DB-FDB3-4562-B1A3-C19FAA01CA08}" type="slidenum">
              <a:rPr lang="en-US" altLang="zh-CN" sz="1200">
                <a:latin typeface="楷体_GB2312" pitchFamily="49" charset="-122"/>
                <a:ea typeface="楷体_GB2312" pitchFamily="49" charset="-122"/>
              </a:rPr>
              <a:pPr/>
              <a:t>51</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p:nvPr>
        </p:nvSpPr>
        <p:spPr>
          <a:ln/>
        </p:spPr>
      </p:sp>
      <p:sp>
        <p:nvSpPr>
          <p:cNvPr id="8294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mtClean="0"/>
              <a:t>P=head-&gt;next</a:t>
            </a:r>
            <a:r>
              <a:rPr lang="zh-CN" altLang="en-US" smtClean="0"/>
              <a:t>；</a:t>
            </a:r>
            <a:endParaRPr lang="en-US" altLang="zh-CN" smtClean="0"/>
          </a:p>
          <a:p>
            <a:r>
              <a:rPr lang="en-US" altLang="zh-CN" smtClean="0"/>
              <a:t>While(p-&gt;next!=head)</a:t>
            </a:r>
          </a:p>
          <a:p>
            <a:r>
              <a:rPr lang="en-US" altLang="zh-CN" smtClean="0"/>
              <a:t>  p=p-&gt;next;</a:t>
            </a:r>
            <a:endParaRPr lang="zh-CN" altLang="en-US" smtClean="0"/>
          </a:p>
        </p:txBody>
      </p:sp>
      <p:sp>
        <p:nvSpPr>
          <p:cNvPr id="8294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B7823EB4-35BD-45A9-A803-F73F805C765C}" type="slidenum">
              <a:rPr lang="en-US" altLang="zh-CN">
                <a:latin typeface="楷体_GB2312" pitchFamily="49" charset="-122"/>
                <a:ea typeface="楷体_GB2312" pitchFamily="49" charset="-122"/>
              </a:rPr>
              <a:pPr>
                <a:spcBef>
                  <a:spcPct val="20000"/>
                </a:spcBef>
              </a:pPr>
              <a:t>52</a:t>
            </a:fld>
            <a:endParaRPr lang="en-US" altLang="zh-CN">
              <a:latin typeface="楷体_GB2312" pitchFamily="49" charset="-122"/>
              <a:ea typeface="楷体_GB2312"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p:nvPr>
        </p:nvSpPr>
        <p:spPr>
          <a:ln/>
        </p:spPr>
      </p:sp>
      <p:sp>
        <p:nvSpPr>
          <p:cNvPr id="8499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mtClean="0"/>
              <a:t>3</a:t>
            </a:r>
            <a:r>
              <a:rPr lang="zh-CN" altLang="en-US" smtClean="0"/>
              <a:t>和</a:t>
            </a:r>
            <a:r>
              <a:rPr lang="en-US" altLang="zh-CN" smtClean="0"/>
              <a:t>4</a:t>
            </a:r>
            <a:r>
              <a:rPr lang="zh-CN" altLang="en-US" smtClean="0"/>
              <a:t>顺序不可颠倒</a:t>
            </a:r>
            <a:endParaRPr lang="en-US" altLang="zh-CN" smtClean="0"/>
          </a:p>
          <a:p>
            <a:r>
              <a:rPr lang="en-US" altLang="zh-CN" smtClean="0"/>
              <a:t>A=B;//</a:t>
            </a:r>
            <a:r>
              <a:rPr lang="zh-CN" altLang="en-US" smtClean="0"/>
              <a:t>使</a:t>
            </a:r>
            <a:r>
              <a:rPr lang="en-US" altLang="zh-CN" smtClean="0"/>
              <a:t>A</a:t>
            </a:r>
            <a:r>
              <a:rPr lang="zh-CN" altLang="en-US" smtClean="0"/>
              <a:t>指针也指向</a:t>
            </a:r>
            <a:r>
              <a:rPr lang="en-US" altLang="zh-CN" smtClean="0"/>
              <a:t>B</a:t>
            </a:r>
            <a:r>
              <a:rPr lang="zh-CN" altLang="en-US" smtClean="0"/>
              <a:t>，</a:t>
            </a:r>
            <a:r>
              <a:rPr lang="en-US" altLang="zh-CN" smtClean="0"/>
              <a:t>A=AUB</a:t>
            </a:r>
            <a:r>
              <a:rPr lang="zh-CN" altLang="en-US" smtClean="0"/>
              <a:t>或</a:t>
            </a:r>
            <a:r>
              <a:rPr lang="en-US" altLang="zh-CN" smtClean="0"/>
              <a:t>B=AUB</a:t>
            </a:r>
          </a:p>
          <a:p>
            <a:r>
              <a:rPr lang="zh-CN" altLang="en-US" smtClean="0"/>
              <a:t>方法</a:t>
            </a:r>
            <a:r>
              <a:rPr lang="en-US" altLang="zh-CN" smtClean="0"/>
              <a:t>2</a:t>
            </a:r>
            <a:r>
              <a:rPr lang="zh-CN" altLang="en-US" smtClean="0"/>
              <a:t>：</a:t>
            </a:r>
          </a:p>
          <a:p>
            <a:r>
              <a:rPr lang="en-US" altLang="zh-CN" smtClean="0"/>
              <a:t>p=A-&gt;next;</a:t>
            </a:r>
          </a:p>
          <a:p>
            <a:r>
              <a:rPr lang="en-US" altLang="zh-CN" smtClean="0"/>
              <a:t>A-&gt;next=B-&gt;next-&gt;next;</a:t>
            </a:r>
          </a:p>
          <a:p>
            <a:r>
              <a:rPr lang="en-US" altLang="zh-CN" smtClean="0"/>
              <a:t>B-&gt;next=p;</a:t>
            </a:r>
          </a:p>
          <a:p>
            <a:r>
              <a:rPr lang="zh-CN" altLang="en-US" smtClean="0"/>
              <a:t>方法</a:t>
            </a:r>
            <a:r>
              <a:rPr lang="en-US" altLang="zh-CN" smtClean="0"/>
              <a:t>2</a:t>
            </a:r>
            <a:r>
              <a:rPr lang="zh-CN" altLang="en-US" smtClean="0"/>
              <a:t>的问题在于没有释放</a:t>
            </a:r>
            <a:r>
              <a:rPr lang="en-US" altLang="zh-CN" smtClean="0"/>
              <a:t>B</a:t>
            </a:r>
            <a:r>
              <a:rPr lang="zh-CN" altLang="en-US" smtClean="0"/>
              <a:t>链表头结点。</a:t>
            </a:r>
          </a:p>
        </p:txBody>
      </p:sp>
      <p:sp>
        <p:nvSpPr>
          <p:cNvPr id="8499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883A644E-69DC-4852-BCF2-EB332E9BC9F3}" type="slidenum">
              <a:rPr lang="en-US" altLang="zh-CN">
                <a:latin typeface="楷体_GB2312" pitchFamily="49" charset="-122"/>
                <a:ea typeface="楷体_GB2312" pitchFamily="49" charset="-122"/>
              </a:rPr>
              <a:pPr>
                <a:spcBef>
                  <a:spcPct val="20000"/>
                </a:spcBef>
              </a:pPr>
              <a:t>53</a:t>
            </a:fld>
            <a:endParaRPr lang="en-US" altLang="zh-CN">
              <a:latin typeface="楷体_GB2312" pitchFamily="49" charset="-122"/>
              <a:ea typeface="楷体_GB2312"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p:nvPr>
        </p:nvSpPr>
        <p:spPr>
          <a:ln/>
        </p:spPr>
      </p:sp>
      <p:sp>
        <p:nvSpPr>
          <p:cNvPr id="9216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smtClean="0">
                <a:ea typeface="楷体_GB2312" pitchFamily="49" charset="-122"/>
              </a:rPr>
              <a:t>用</a:t>
            </a:r>
            <a:r>
              <a:rPr lang="en-US" altLang="zh-CN" b="1" smtClean="0">
                <a:ea typeface="楷体_GB2312" pitchFamily="49" charset="-122"/>
              </a:rPr>
              <a:t>C</a:t>
            </a:r>
            <a:r>
              <a:rPr lang="zh-CN" altLang="en-US" b="1" smtClean="0">
                <a:ea typeface="楷体_GB2312" pitchFamily="49" charset="-122"/>
              </a:rPr>
              <a:t>语言编写一个一元多项式加法、减法和乘法的计算器</a:t>
            </a:r>
          </a:p>
          <a:p>
            <a:endParaRPr lang="zh-CN" altLang="en-US" smtClean="0"/>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3803A785-6AFC-4065-94E7-9E9CE891DBC3}" type="slidenum">
              <a:rPr lang="en-US" altLang="zh-CN">
                <a:latin typeface="楷体_GB2312" pitchFamily="49" charset="-122"/>
                <a:ea typeface="楷体_GB2312" pitchFamily="49" charset="-122"/>
              </a:rPr>
              <a:pPr>
                <a:spcBef>
                  <a:spcPct val="20000"/>
                </a:spcBef>
              </a:pPr>
              <a:t>59</a:t>
            </a:fld>
            <a:endParaRPr lang="en-US" altLang="zh-CN">
              <a:latin typeface="楷体_GB2312" pitchFamily="49" charset="-122"/>
              <a:ea typeface="楷体_GB2312"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a:ln/>
        </p:spPr>
      </p:sp>
      <p:sp>
        <p:nvSpPr>
          <p:cNvPr id="9625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类似两个集合求并集，不同的是当遇到两个指数相同的项，需要考虑系数求和，不为零则为和多项式中一项，否则删除</a:t>
            </a:r>
            <a:r>
              <a:rPr lang="en-US" altLang="zh-CN" smtClean="0"/>
              <a:t>qa</a:t>
            </a:r>
            <a:r>
              <a:rPr lang="zh-CN" altLang="en-US" smtClean="0"/>
              <a:t>和</a:t>
            </a:r>
            <a:r>
              <a:rPr lang="en-US" altLang="zh-CN" smtClean="0"/>
              <a:t>qb</a:t>
            </a:r>
            <a:r>
              <a:rPr lang="zh-CN" altLang="en-US" smtClean="0"/>
              <a:t>所指结点。</a:t>
            </a:r>
          </a:p>
        </p:txBody>
      </p:sp>
      <p:sp>
        <p:nvSpPr>
          <p:cNvPr id="9626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CC5C6ABD-19B0-4E08-AE25-166F80660C72}" type="slidenum">
              <a:rPr lang="en-US" altLang="zh-CN" sz="1200">
                <a:latin typeface="楷体_GB2312" pitchFamily="49" charset="-122"/>
                <a:ea typeface="楷体_GB2312" pitchFamily="49" charset="-122"/>
              </a:rPr>
              <a:pPr/>
              <a:t>62</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a:ln/>
        </p:spPr>
      </p:sp>
      <p:sp>
        <p:nvSpPr>
          <p:cNvPr id="983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给链式存储的多项式的基本操作起了别的名字，构建了特定的操作，</a:t>
            </a:r>
          </a:p>
        </p:txBody>
      </p:sp>
      <p:sp>
        <p:nvSpPr>
          <p:cNvPr id="983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DFBB9FB7-C069-47E2-9699-B6FDD6000CC5}" type="slidenum">
              <a:rPr lang="en-US" altLang="zh-CN" sz="1200">
                <a:latin typeface="楷体_GB2312" pitchFamily="49" charset="-122"/>
                <a:ea typeface="楷体_GB2312" pitchFamily="49" charset="-122"/>
              </a:rPr>
              <a:pPr/>
              <a:t>63</a:t>
            </a:fld>
            <a:endParaRPr lang="en-US" altLang="zh-CN" sz="1200">
              <a:latin typeface="楷体_GB2312" pitchFamily="49" charset="-122"/>
              <a:ea typeface="楷体_GB2312"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A97648F7-80CF-4BB9-90D6-1E4A25C5446E}" type="slidenum">
              <a:rPr lang="en-US" altLang="zh-CN">
                <a:latin typeface="楷体_GB2312" pitchFamily="49" charset="-122"/>
                <a:ea typeface="楷体_GB2312" pitchFamily="49" charset="-122"/>
              </a:rPr>
              <a:pPr>
                <a:spcBef>
                  <a:spcPct val="20000"/>
                </a:spcBef>
              </a:pPr>
              <a:t>69</a:t>
            </a:fld>
            <a:endParaRPr lang="en-US" altLang="zh-CN">
              <a:latin typeface="楷体_GB2312" pitchFamily="49" charset="-122"/>
              <a:ea typeface="楷体_GB2312" pitchFamily="49" charset="-122"/>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mtClean="0"/>
              <a:t>1</a:t>
            </a:r>
            <a:r>
              <a:rPr lang="zh-CN" altLang="en-US" smtClean="0"/>
              <a:t>、错，树也可以用顺序表存，但是丢失了一些结点与节点之间的关系。</a:t>
            </a:r>
          </a:p>
          <a:p>
            <a:pPr eaLnBrk="1" hangingPunct="1"/>
            <a:r>
              <a:rPr lang="en-US" altLang="zh-CN" smtClean="0"/>
              <a:t>2</a:t>
            </a:r>
            <a:r>
              <a:rPr lang="zh-CN" altLang="en-US" smtClean="0"/>
              <a:t>、数据元素</a:t>
            </a:r>
          </a:p>
          <a:p>
            <a:pPr eaLnBrk="1" hangingPunct="1"/>
            <a:r>
              <a:rPr lang="en-US" altLang="zh-CN" smtClean="0"/>
              <a:t>3</a:t>
            </a:r>
            <a:r>
              <a:rPr lang="zh-CN" altLang="en-US" smtClean="0"/>
              <a:t>、</a:t>
            </a:r>
            <a:r>
              <a:rPr lang="en-US" altLang="zh-CN" smtClean="0"/>
              <a:t>n-i+1</a:t>
            </a:r>
            <a:r>
              <a:rPr lang="zh-CN" altLang="en-US" smtClean="0"/>
              <a:t>，</a:t>
            </a:r>
            <a:r>
              <a:rPr lang="en-US" altLang="zh-CN" smtClean="0"/>
              <a:t>n-i</a:t>
            </a:r>
          </a:p>
          <a:p>
            <a:pPr eaLnBrk="1" hangingPunct="1"/>
            <a:r>
              <a:rPr lang="en-US" altLang="zh-CN" smtClean="0"/>
              <a:t>4</a:t>
            </a:r>
            <a:r>
              <a:rPr lang="zh-CN" altLang="en-US" smtClean="0"/>
              <a:t>、</a:t>
            </a:r>
            <a:r>
              <a:rPr lang="en-US" altLang="zh-CN" smtClean="0"/>
              <a:t>n/2,(n-1)/2</a:t>
            </a:r>
          </a:p>
          <a:p>
            <a:pPr eaLnBrk="1" hangingPunct="1"/>
            <a:r>
              <a:rPr lang="en-US" altLang="zh-CN" smtClean="0">
                <a:ea typeface="楷体_GB2312" pitchFamily="49" charset="-122"/>
              </a:rPr>
              <a:t>5</a:t>
            </a:r>
            <a:r>
              <a:rPr lang="zh-CN" altLang="en-US" smtClean="0">
                <a:ea typeface="楷体_GB2312" pitchFamily="49" charset="-122"/>
              </a:rPr>
              <a:t>、对</a:t>
            </a:r>
          </a:p>
          <a:p>
            <a:pPr eaLnBrk="1" hangingPunct="1"/>
            <a:r>
              <a:rPr lang="en-US" altLang="zh-CN" smtClean="0">
                <a:ea typeface="楷体_GB2312" pitchFamily="49" charset="-122"/>
              </a:rPr>
              <a:t>6</a:t>
            </a:r>
            <a:r>
              <a:rPr lang="zh-CN" altLang="en-US" smtClean="0">
                <a:ea typeface="楷体_GB2312" pitchFamily="49" charset="-122"/>
              </a:rPr>
              <a:t>、对</a:t>
            </a:r>
          </a:p>
          <a:p>
            <a:pPr eaLnBrk="1" hangingPunct="1"/>
            <a:r>
              <a:rPr lang="en-US" altLang="zh-CN" smtClean="0">
                <a:ea typeface="楷体_GB2312" pitchFamily="49" charset="-122"/>
              </a:rPr>
              <a:t>7</a:t>
            </a:r>
            <a:r>
              <a:rPr lang="zh-CN" altLang="en-US" smtClean="0">
                <a:ea typeface="楷体_GB2312" pitchFamily="49" charset="-122"/>
              </a:rPr>
              <a:t>、答：采用链式存储结构，因为采用链式存储结构的线性表，插入和删除操作只需要改动指针，时间复杂度为</a:t>
            </a:r>
            <a:r>
              <a:rPr lang="en-US" altLang="zh-CN" smtClean="0">
                <a:ea typeface="楷体_GB2312" pitchFamily="49" charset="-122"/>
              </a:rPr>
              <a:t>O</a:t>
            </a:r>
            <a:r>
              <a:rPr lang="zh-CN" altLang="en-US" smtClean="0">
                <a:ea typeface="楷体_GB2312" pitchFamily="49" charset="-122"/>
              </a:rPr>
              <a:t>（</a:t>
            </a:r>
            <a:r>
              <a:rPr lang="en-US" altLang="zh-CN" smtClean="0">
                <a:ea typeface="楷体_GB2312" pitchFamily="49" charset="-122"/>
              </a:rPr>
              <a:t>1</a:t>
            </a:r>
            <a:r>
              <a:rPr lang="zh-CN" altLang="en-US" smtClean="0">
                <a:ea typeface="楷体_GB2312" pitchFamily="49" charset="-122"/>
              </a:rPr>
              <a:t>），而采用顺序存储结构的线性表插入和删除涉及数据元素的移动，时间复杂度为</a:t>
            </a:r>
            <a:r>
              <a:rPr lang="en-US" altLang="zh-CN" smtClean="0">
                <a:ea typeface="楷体_GB2312" pitchFamily="49" charset="-122"/>
              </a:rPr>
              <a:t>O</a:t>
            </a:r>
            <a:r>
              <a:rPr lang="zh-CN" altLang="en-US" smtClean="0">
                <a:ea typeface="楷体_GB2312" pitchFamily="49" charset="-122"/>
              </a:rPr>
              <a:t>（</a:t>
            </a:r>
            <a:r>
              <a:rPr lang="en-US" altLang="zh-CN" smtClean="0">
                <a:ea typeface="楷体_GB2312" pitchFamily="49" charset="-122"/>
              </a:rPr>
              <a:t>n</a:t>
            </a:r>
            <a:r>
              <a:rPr lang="zh-CN" altLang="en-US" smtClean="0">
                <a:ea typeface="楷体_GB2312" pitchFamily="49" charset="-122"/>
              </a:rPr>
              <a:t>）。</a:t>
            </a:r>
            <a:endParaRPr lang="zh-CN" altLang="en-US" smtClean="0"/>
          </a:p>
          <a:p>
            <a:pPr eaLnBrk="1" hangingPunct="1"/>
            <a:endParaRPr lang="zh-CN" altLang="en-US" smtClean="0"/>
          </a:p>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6FE14762-D80E-426F-9E10-B7525FF07EEB}" type="slidenum">
              <a:rPr lang="en-US" altLang="zh-CN">
                <a:latin typeface="楷体_GB2312" pitchFamily="49" charset="-122"/>
                <a:ea typeface="楷体_GB2312" pitchFamily="49" charset="-122"/>
              </a:rPr>
              <a:pPr>
                <a:spcBef>
                  <a:spcPct val="20000"/>
                </a:spcBef>
              </a:pPr>
              <a:t>5</a:t>
            </a:fld>
            <a:endParaRPr lang="en-US" altLang="zh-CN">
              <a:latin typeface="楷体_GB2312" pitchFamily="49" charset="-122"/>
              <a:ea typeface="楷体_GB2312" pitchFamily="49" charset="-122"/>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50000"/>
              </a:spcBef>
            </a:pPr>
            <a:r>
              <a:rPr kumimoji="1" lang="zh-CN" altLang="en-US" b="1" dirty="0" smtClean="0">
                <a:solidFill>
                  <a:schemeClr val="tx2"/>
                </a:solidFill>
              </a:rPr>
              <a:t>由以上基本操作组合可以实现更加复杂的操作，比如有序或无序线性表的归并等</a:t>
            </a:r>
            <a:endParaRPr kumimoji="1" lang="en-US" altLang="zh-CN" b="1" dirty="0" smtClean="0">
              <a:solidFill>
                <a:schemeClr val="tx2"/>
              </a:solidFill>
            </a:endParaRPr>
          </a:p>
          <a:p>
            <a:pPr eaLnBrk="1" hangingPunct="1">
              <a:spcBef>
                <a:spcPct val="50000"/>
              </a:spcBef>
            </a:pPr>
            <a:r>
              <a:rPr kumimoji="1" lang="en-US" altLang="zh-CN" b="1" dirty="0" err="1" smtClean="0">
                <a:solidFill>
                  <a:schemeClr val="tx2"/>
                </a:solidFill>
              </a:rPr>
              <a:t>Destory</a:t>
            </a:r>
            <a:r>
              <a:rPr kumimoji="1" lang="zh-CN" altLang="en-US" b="1" dirty="0" smtClean="0">
                <a:solidFill>
                  <a:schemeClr val="tx2"/>
                </a:solidFill>
              </a:rPr>
              <a:t>和</a:t>
            </a:r>
            <a:r>
              <a:rPr kumimoji="1" lang="en-US" altLang="zh-CN" b="1" dirty="0" err="1" smtClean="0">
                <a:solidFill>
                  <a:schemeClr val="tx2"/>
                </a:solidFill>
              </a:rPr>
              <a:t>ClearList</a:t>
            </a:r>
            <a:r>
              <a:rPr kumimoji="1" lang="zh-CN" altLang="en-US" b="1" dirty="0" smtClean="0">
                <a:solidFill>
                  <a:schemeClr val="tx2"/>
                </a:solidFill>
              </a:rPr>
              <a:t>操作的区别：</a:t>
            </a:r>
            <a:r>
              <a:rPr kumimoji="1" lang="en-US" altLang="zh-CN" b="1" dirty="0" err="1" smtClean="0">
                <a:solidFill>
                  <a:schemeClr val="tx2"/>
                </a:solidFill>
              </a:rPr>
              <a:t>Destory</a:t>
            </a:r>
            <a:r>
              <a:rPr kumimoji="1" lang="zh-CN" altLang="en-US" b="1" dirty="0" smtClean="0">
                <a:solidFill>
                  <a:schemeClr val="tx2"/>
                </a:solidFill>
              </a:rPr>
              <a:t>既删除元素，也销毁空间，</a:t>
            </a:r>
            <a:r>
              <a:rPr kumimoji="1" lang="en-US" altLang="zh-CN" b="1" dirty="0" err="1" smtClean="0">
                <a:solidFill>
                  <a:schemeClr val="tx2"/>
                </a:solidFill>
              </a:rPr>
              <a:t>Clearlist</a:t>
            </a:r>
            <a:r>
              <a:rPr kumimoji="1" lang="zh-CN" altLang="en-US" b="1" dirty="0" smtClean="0">
                <a:solidFill>
                  <a:schemeClr val="tx2"/>
                </a:solidFill>
              </a:rPr>
              <a:t>不销毁空间，只删除元素。</a:t>
            </a:r>
          </a:p>
          <a:p>
            <a:pPr eaLnBrk="1" hangingPunct="1"/>
            <a:endParaRPr lang="en-US" altLang="zh-CN"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F2422ED6-F725-4D71-8B58-FFFDB487501B}" type="slidenum">
              <a:rPr lang="en-US" altLang="zh-CN">
                <a:latin typeface="楷体_GB2312" pitchFamily="49" charset="-122"/>
                <a:ea typeface="楷体_GB2312" pitchFamily="49" charset="-122"/>
              </a:rPr>
              <a:pPr>
                <a:spcBef>
                  <a:spcPct val="20000"/>
                </a:spcBef>
              </a:pPr>
              <a:t>70</a:t>
            </a:fld>
            <a:endParaRPr lang="en-US" altLang="zh-CN">
              <a:latin typeface="楷体_GB2312" pitchFamily="49" charset="-122"/>
              <a:ea typeface="楷体_GB2312" pitchFamily="49"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mtClean="0"/>
              <a:t>1</a:t>
            </a:r>
            <a:r>
              <a:rPr lang="zh-CN" altLang="en-US" smtClean="0"/>
              <a:t>、</a:t>
            </a:r>
            <a:r>
              <a:rPr lang="en-US" altLang="zh-CN" smtClean="0"/>
              <a:t>O(n)</a:t>
            </a:r>
          </a:p>
          <a:p>
            <a:pPr algn="just" eaLnBrk="1" hangingPunct="1"/>
            <a:r>
              <a:rPr lang="en-US" altLang="zh-CN" smtClean="0"/>
              <a:t>2</a:t>
            </a:r>
            <a:r>
              <a:rPr lang="zh-CN" altLang="en-US" smtClean="0"/>
              <a:t>、当一个表的最小元素大于另一个表的最大元素时，比较次数为</a:t>
            </a:r>
            <a:r>
              <a:rPr lang="en-US" altLang="zh-CN" smtClean="0"/>
              <a:t>n</a:t>
            </a:r>
            <a:r>
              <a:rPr lang="zh-CN" altLang="en-US" smtClean="0"/>
              <a:t>次。归并排序主要分为两部步，</a:t>
            </a:r>
            <a:r>
              <a:rPr lang="en-US" altLang="zh-CN" smtClean="0"/>
              <a:t>1</a:t>
            </a:r>
            <a:r>
              <a:rPr lang="zh-CN" altLang="en-US" smtClean="0"/>
              <a:t>，递归拆分至最小单元；</a:t>
            </a:r>
            <a:r>
              <a:rPr lang="en-US" altLang="zh-CN" smtClean="0"/>
              <a:t>2</a:t>
            </a:r>
            <a:r>
              <a:rPr lang="zh-CN" altLang="en-US" smtClean="0"/>
              <a:t>，左右小单元排序合并一个大单元。 我猜测，这里的归并就是说的第二步。第二步里，要循环较小单元的长度次数，比较并按序存放到另一个数组里。最好的情况就是</a:t>
            </a:r>
            <a:r>
              <a:rPr lang="en-US" altLang="zh-CN" smtClean="0"/>
              <a:t>A</a:t>
            </a:r>
            <a:r>
              <a:rPr lang="zh-CN" altLang="en-US" smtClean="0"/>
              <a:t>比</a:t>
            </a:r>
            <a:r>
              <a:rPr lang="en-US" altLang="zh-CN" smtClean="0"/>
              <a:t>B</a:t>
            </a:r>
            <a:r>
              <a:rPr lang="zh-CN" altLang="en-US" smtClean="0"/>
              <a:t>都小。比如</a:t>
            </a:r>
            <a:r>
              <a:rPr lang="en-US" altLang="zh-CN" smtClean="0"/>
              <a:t>A[1,2,3], B[4,5,6],</a:t>
            </a:r>
            <a:r>
              <a:rPr lang="zh-CN" altLang="en-US" smtClean="0"/>
              <a:t>那就是，</a:t>
            </a:r>
            <a:r>
              <a:rPr lang="en-US" altLang="zh-CN" smtClean="0"/>
              <a:t>1</a:t>
            </a:r>
            <a:r>
              <a:rPr lang="zh-CN" altLang="en-US" smtClean="0"/>
              <a:t>和</a:t>
            </a:r>
            <a:r>
              <a:rPr lang="en-US" altLang="zh-CN" smtClean="0"/>
              <a:t>4</a:t>
            </a:r>
            <a:r>
              <a:rPr lang="zh-CN" altLang="en-US" smtClean="0"/>
              <a:t>比较，把</a:t>
            </a:r>
            <a:r>
              <a:rPr lang="en-US" altLang="zh-CN" smtClean="0"/>
              <a:t>1</a:t>
            </a:r>
            <a:r>
              <a:rPr lang="zh-CN" altLang="en-US" smtClean="0"/>
              <a:t>存到</a:t>
            </a:r>
            <a:r>
              <a:rPr lang="en-US" altLang="zh-CN" smtClean="0"/>
              <a:t>C[]</a:t>
            </a:r>
            <a:r>
              <a:rPr lang="zh-CN" altLang="en-US" smtClean="0"/>
              <a:t>，然后</a:t>
            </a:r>
            <a:r>
              <a:rPr lang="en-US" altLang="zh-CN" smtClean="0"/>
              <a:t>2</a:t>
            </a:r>
            <a:r>
              <a:rPr lang="zh-CN" altLang="en-US" smtClean="0"/>
              <a:t>和</a:t>
            </a:r>
            <a:r>
              <a:rPr lang="en-US" altLang="zh-CN" smtClean="0"/>
              <a:t>4</a:t>
            </a:r>
            <a:r>
              <a:rPr lang="zh-CN" altLang="en-US" smtClean="0"/>
              <a:t>比较，存放</a:t>
            </a:r>
            <a:r>
              <a:rPr lang="en-US" altLang="zh-CN" smtClean="0"/>
              <a:t>2</a:t>
            </a:r>
            <a:r>
              <a:rPr lang="zh-CN" altLang="en-US" smtClean="0"/>
              <a:t>，依次类推。 所以，最好情况就是</a:t>
            </a:r>
            <a:r>
              <a:rPr lang="en-US" altLang="zh-CN" smtClean="0"/>
              <a:t>n</a:t>
            </a:r>
            <a:r>
              <a:rPr lang="zh-CN" altLang="en-US" smtClean="0"/>
              <a:t>次。</a:t>
            </a:r>
            <a:endParaRPr lang="en-US" altLang="zh-CN" smtClean="0"/>
          </a:p>
          <a:p>
            <a:pPr algn="just" eaLnBrk="1" hangingPunct="1"/>
            <a:r>
              <a:rPr lang="en-US" altLang="zh-CN" smtClean="0"/>
              <a:t>3</a:t>
            </a:r>
            <a:r>
              <a:rPr lang="zh-CN" altLang="en-US" smtClean="0"/>
              <a:t>、</a:t>
            </a:r>
            <a:r>
              <a:rPr lang="zh-CN" altLang="en-US" smtClean="0">
                <a:solidFill>
                  <a:srgbClr val="4D4D4D"/>
                </a:solidFill>
                <a:latin typeface="-apple-system"/>
              </a:rPr>
              <a:t>最多的比较次数是当两个有序表的数据刚好是插空顺序的时候，比如：第一个序列是</a:t>
            </a:r>
            <a:r>
              <a:rPr lang="en-US" altLang="zh-CN" smtClean="0">
                <a:solidFill>
                  <a:srgbClr val="4D4D4D"/>
                </a:solidFill>
                <a:latin typeface="-apple-system"/>
              </a:rPr>
              <a:t>1,3,5</a:t>
            </a:r>
            <a:r>
              <a:rPr lang="zh-CN" altLang="en-US" smtClean="0">
                <a:solidFill>
                  <a:srgbClr val="4D4D4D"/>
                </a:solidFill>
                <a:latin typeface="-apple-system"/>
              </a:rPr>
              <a:t>，第二个序列是</a:t>
            </a:r>
            <a:r>
              <a:rPr lang="en-US" altLang="zh-CN" smtClean="0">
                <a:solidFill>
                  <a:srgbClr val="4D4D4D"/>
                </a:solidFill>
                <a:latin typeface="-apple-system"/>
              </a:rPr>
              <a:t>2,4,6</a:t>
            </a:r>
            <a:r>
              <a:rPr lang="zh-CN" altLang="en-US" smtClean="0">
                <a:solidFill>
                  <a:srgbClr val="4D4D4D"/>
                </a:solidFill>
                <a:latin typeface="-apple-system"/>
              </a:rPr>
              <a:t>，把第二个序列插入到第一个序列中，先把第二个序列中的第一个元素</a:t>
            </a:r>
            <a:r>
              <a:rPr lang="en-US" altLang="zh-CN" smtClean="0">
                <a:solidFill>
                  <a:srgbClr val="4D4D4D"/>
                </a:solidFill>
                <a:latin typeface="-apple-system"/>
              </a:rPr>
              <a:t>2</a:t>
            </a:r>
            <a:r>
              <a:rPr lang="zh-CN" altLang="en-US" smtClean="0">
                <a:solidFill>
                  <a:srgbClr val="4D4D4D"/>
                </a:solidFill>
                <a:latin typeface="-apple-system"/>
              </a:rPr>
              <a:t>和第一个序列依次比较，需要比较</a:t>
            </a:r>
            <a:r>
              <a:rPr lang="en-US" altLang="zh-CN" smtClean="0">
                <a:solidFill>
                  <a:srgbClr val="4D4D4D"/>
                </a:solidFill>
                <a:latin typeface="-apple-system"/>
              </a:rPr>
              <a:t>2</a:t>
            </a:r>
            <a:r>
              <a:rPr lang="zh-CN" altLang="en-US" smtClean="0">
                <a:solidFill>
                  <a:srgbClr val="4D4D4D"/>
                </a:solidFill>
                <a:latin typeface="-apple-system"/>
              </a:rPr>
              <a:t>次（和</a:t>
            </a:r>
            <a:r>
              <a:rPr lang="en-US" altLang="zh-CN" smtClean="0">
                <a:solidFill>
                  <a:srgbClr val="4D4D4D"/>
                </a:solidFill>
                <a:latin typeface="-apple-system"/>
              </a:rPr>
              <a:t>1</a:t>
            </a:r>
            <a:r>
              <a:rPr lang="zh-CN" altLang="en-US" smtClean="0">
                <a:solidFill>
                  <a:srgbClr val="4D4D4D"/>
                </a:solidFill>
                <a:latin typeface="-apple-system"/>
              </a:rPr>
              <a:t>，</a:t>
            </a:r>
            <a:r>
              <a:rPr lang="en-US" altLang="zh-CN" smtClean="0">
                <a:solidFill>
                  <a:srgbClr val="4D4D4D"/>
                </a:solidFill>
                <a:latin typeface="-apple-system"/>
              </a:rPr>
              <a:t>3</a:t>
            </a:r>
            <a:r>
              <a:rPr lang="zh-CN" altLang="en-US" smtClean="0">
                <a:solidFill>
                  <a:srgbClr val="4D4D4D"/>
                </a:solidFill>
                <a:latin typeface="-apple-system"/>
              </a:rPr>
              <a:t>比较），第二个元素</a:t>
            </a:r>
            <a:r>
              <a:rPr lang="en-US" altLang="zh-CN" smtClean="0">
                <a:solidFill>
                  <a:srgbClr val="4D4D4D"/>
                </a:solidFill>
                <a:latin typeface="-apple-system"/>
              </a:rPr>
              <a:t>4</a:t>
            </a:r>
            <a:r>
              <a:rPr lang="zh-CN" altLang="en-US" smtClean="0">
                <a:solidFill>
                  <a:srgbClr val="4D4D4D"/>
                </a:solidFill>
                <a:latin typeface="-apple-system"/>
              </a:rPr>
              <a:t>需要比较</a:t>
            </a:r>
            <a:r>
              <a:rPr lang="en-US" altLang="zh-CN" smtClean="0">
                <a:solidFill>
                  <a:srgbClr val="4D4D4D"/>
                </a:solidFill>
                <a:latin typeface="-apple-system"/>
              </a:rPr>
              <a:t>2</a:t>
            </a:r>
            <a:r>
              <a:rPr lang="zh-CN" altLang="en-US" smtClean="0">
                <a:solidFill>
                  <a:srgbClr val="4D4D4D"/>
                </a:solidFill>
                <a:latin typeface="-apple-system"/>
              </a:rPr>
              <a:t>次（和</a:t>
            </a:r>
            <a:r>
              <a:rPr lang="en-US" altLang="zh-CN" smtClean="0">
                <a:solidFill>
                  <a:srgbClr val="4D4D4D"/>
                </a:solidFill>
                <a:latin typeface="-apple-system"/>
              </a:rPr>
              <a:t>3,5</a:t>
            </a:r>
            <a:r>
              <a:rPr lang="zh-CN" altLang="en-US" smtClean="0">
                <a:solidFill>
                  <a:srgbClr val="4D4D4D"/>
                </a:solidFill>
                <a:latin typeface="-apple-system"/>
              </a:rPr>
              <a:t>比较，因为</a:t>
            </a:r>
            <a:r>
              <a:rPr lang="en-US" altLang="zh-CN" smtClean="0">
                <a:solidFill>
                  <a:srgbClr val="4D4D4D"/>
                </a:solidFill>
                <a:latin typeface="-apple-system"/>
              </a:rPr>
              <a:t>4</a:t>
            </a:r>
            <a:r>
              <a:rPr lang="zh-CN" altLang="en-US" smtClean="0">
                <a:solidFill>
                  <a:srgbClr val="4D4D4D"/>
                </a:solidFill>
                <a:latin typeface="-apple-system"/>
              </a:rPr>
              <a:t>比</a:t>
            </a:r>
            <a:r>
              <a:rPr lang="en-US" altLang="zh-CN" smtClean="0">
                <a:solidFill>
                  <a:srgbClr val="4D4D4D"/>
                </a:solidFill>
                <a:latin typeface="-apple-system"/>
              </a:rPr>
              <a:t>2</a:t>
            </a:r>
            <a:r>
              <a:rPr lang="zh-CN" altLang="en-US" smtClean="0">
                <a:solidFill>
                  <a:srgbClr val="4D4D4D"/>
                </a:solidFill>
                <a:latin typeface="-apple-system"/>
              </a:rPr>
              <a:t>大，</a:t>
            </a:r>
            <a:r>
              <a:rPr lang="en-US" altLang="zh-CN" smtClean="0">
                <a:solidFill>
                  <a:srgbClr val="4D4D4D"/>
                </a:solidFill>
                <a:latin typeface="-apple-system"/>
              </a:rPr>
              <a:t>2</a:t>
            </a:r>
            <a:r>
              <a:rPr lang="zh-CN" altLang="en-US" smtClean="0">
                <a:solidFill>
                  <a:srgbClr val="4D4D4D"/>
                </a:solidFill>
                <a:latin typeface="-apple-system"/>
              </a:rPr>
              <a:t>之前的元素都不用比较了），第三个元素</a:t>
            </a:r>
            <a:r>
              <a:rPr lang="en-US" altLang="zh-CN" smtClean="0">
                <a:solidFill>
                  <a:srgbClr val="4D4D4D"/>
                </a:solidFill>
                <a:latin typeface="-apple-system"/>
              </a:rPr>
              <a:t>6</a:t>
            </a:r>
            <a:r>
              <a:rPr lang="zh-CN" altLang="en-US" smtClean="0">
                <a:solidFill>
                  <a:srgbClr val="4D4D4D"/>
                </a:solidFill>
                <a:latin typeface="-apple-system"/>
              </a:rPr>
              <a:t>需要比较</a:t>
            </a:r>
            <a:r>
              <a:rPr lang="en-US" altLang="zh-CN" smtClean="0">
                <a:solidFill>
                  <a:srgbClr val="4D4D4D"/>
                </a:solidFill>
                <a:latin typeface="-apple-system"/>
              </a:rPr>
              <a:t>1</a:t>
            </a:r>
            <a:r>
              <a:rPr lang="zh-CN" altLang="en-US" smtClean="0">
                <a:solidFill>
                  <a:srgbClr val="4D4D4D"/>
                </a:solidFill>
                <a:latin typeface="-apple-system"/>
              </a:rPr>
              <a:t>次（只和</a:t>
            </a:r>
            <a:r>
              <a:rPr lang="en-US" altLang="zh-CN" smtClean="0">
                <a:solidFill>
                  <a:srgbClr val="4D4D4D"/>
                </a:solidFill>
                <a:latin typeface="-apple-system"/>
              </a:rPr>
              <a:t>5</a:t>
            </a:r>
            <a:r>
              <a:rPr lang="zh-CN" altLang="en-US" smtClean="0">
                <a:solidFill>
                  <a:srgbClr val="4D4D4D"/>
                </a:solidFill>
                <a:latin typeface="-apple-system"/>
              </a:rPr>
              <a:t>比较），所以最多需要比较</a:t>
            </a:r>
            <a:r>
              <a:rPr lang="en-US" altLang="zh-CN" smtClean="0">
                <a:solidFill>
                  <a:srgbClr val="4D4D4D"/>
                </a:solidFill>
                <a:latin typeface="-apple-system"/>
              </a:rPr>
              <a:t>5</a:t>
            </a:r>
            <a:r>
              <a:rPr lang="zh-CN" altLang="en-US" smtClean="0">
                <a:solidFill>
                  <a:srgbClr val="4D4D4D"/>
                </a:solidFill>
                <a:latin typeface="-apple-system"/>
              </a:rPr>
              <a:t>次。即</a:t>
            </a:r>
            <a:r>
              <a:rPr lang="en-US" altLang="zh-CN" smtClean="0">
                <a:solidFill>
                  <a:srgbClr val="4D4D4D"/>
                </a:solidFill>
                <a:latin typeface="-apple-system"/>
              </a:rPr>
              <a:t>2n-1</a:t>
            </a:r>
            <a:r>
              <a:rPr lang="zh-CN" altLang="en-US" smtClean="0">
                <a:solidFill>
                  <a:srgbClr val="4D4D4D"/>
                </a:solidFill>
                <a:latin typeface="-apple-system"/>
              </a:rPr>
              <a:t>次。</a:t>
            </a:r>
            <a:endParaRPr lang="zh-CN" altLang="en-US" smtClean="0"/>
          </a:p>
          <a:p>
            <a:pPr algn="just" eaLnBrk="1" hangingPunct="1"/>
            <a:endParaRPr lang="en-US" altLang="zh-CN" smtClean="0"/>
          </a:p>
          <a:p>
            <a:pPr eaLnBrk="1" hangingPunct="1"/>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4B89CDC2-ACB5-4941-A75C-2CC7B3CDD81D}" type="slidenum">
              <a:rPr lang="en-US" altLang="zh-CN">
                <a:latin typeface="楷体_GB2312" pitchFamily="49" charset="-122"/>
                <a:ea typeface="楷体_GB2312" pitchFamily="49" charset="-122"/>
              </a:rPr>
              <a:pPr>
                <a:spcBef>
                  <a:spcPct val="20000"/>
                </a:spcBef>
              </a:pPr>
              <a:t>71</a:t>
            </a:fld>
            <a:endParaRPr lang="en-US" altLang="zh-CN">
              <a:latin typeface="楷体_GB2312" pitchFamily="49" charset="-122"/>
              <a:ea typeface="楷体_GB2312" pitchFamily="49" charset="-122"/>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lang="en-US" altLang="zh-CN" smtClean="0"/>
              <a:t>1</a:t>
            </a:r>
            <a:r>
              <a:rPr lang="zh-CN" altLang="en-US" smtClean="0"/>
              <a:t>、</a:t>
            </a:r>
            <a:r>
              <a:rPr lang="en-US" altLang="zh-CN" smtClean="0"/>
              <a:t>s-&gt;next=p-&gt;next;p-&gt;next=s;</a:t>
            </a:r>
          </a:p>
          <a:p>
            <a:pPr algn="just" eaLnBrk="1" hangingPunct="1"/>
            <a:r>
              <a:rPr lang="en-US" altLang="zh-CN" smtClean="0">
                <a:ea typeface="楷体_GB2312" pitchFamily="49" charset="-122"/>
              </a:rPr>
              <a:t>2</a:t>
            </a:r>
            <a:r>
              <a:rPr lang="zh-CN" altLang="en-US" smtClean="0">
                <a:ea typeface="楷体_GB2312" pitchFamily="49" charset="-122"/>
              </a:rPr>
              <a:t>、如果指出</a:t>
            </a:r>
            <a:r>
              <a:rPr lang="en-US" altLang="zh-CN" smtClean="0">
                <a:ea typeface="楷体_GB2312" pitchFamily="49" charset="-122"/>
              </a:rPr>
              <a:t>p</a:t>
            </a:r>
            <a:r>
              <a:rPr lang="zh-CN" altLang="en-US" smtClean="0">
                <a:ea typeface="楷体_GB2312" pitchFamily="49" charset="-122"/>
              </a:rPr>
              <a:t>的直接前驱，可直接操作，如果没有，需要找到</a:t>
            </a:r>
            <a:r>
              <a:rPr lang="en-US" altLang="zh-CN" smtClean="0">
                <a:ea typeface="楷体_GB2312" pitchFamily="49" charset="-122"/>
              </a:rPr>
              <a:t>p</a:t>
            </a:r>
            <a:r>
              <a:rPr lang="zh-CN" altLang="en-US" smtClean="0">
                <a:ea typeface="楷体_GB2312" pitchFamily="49" charset="-122"/>
              </a:rPr>
              <a:t>的直接前驱结点，怎么找？</a:t>
            </a:r>
            <a:r>
              <a:rPr lang="en-US" altLang="zh-CN" smtClean="0">
                <a:ea typeface="楷体_GB2312" pitchFamily="49" charset="-122"/>
              </a:rPr>
              <a:t>q=L-&gt;next; while(q-&gt;next!=p) q=q-&gt;next;</a:t>
            </a:r>
          </a:p>
          <a:p>
            <a:pPr algn="just" eaLnBrk="1" hangingPunct="1"/>
            <a:r>
              <a:rPr lang="en-US" altLang="zh-CN" sz="1000" smtClean="0"/>
              <a:t>q-&gt;next=r;</a:t>
            </a:r>
          </a:p>
          <a:p>
            <a:pPr algn="just" eaLnBrk="1" hangingPunct="1"/>
            <a:r>
              <a:rPr lang="en-US" altLang="zh-CN" sz="1000" smtClean="0"/>
              <a:t>p-&gt;next=r-&gt;next;</a:t>
            </a:r>
          </a:p>
          <a:p>
            <a:pPr algn="just" eaLnBrk="1" hangingPunct="1"/>
            <a:r>
              <a:rPr lang="en-US" altLang="zh-CN" sz="1000" smtClean="0"/>
              <a:t>r-&gt;next=p;//</a:t>
            </a:r>
            <a:r>
              <a:rPr lang="zh-CN" altLang="en-US" sz="1000" smtClean="0"/>
              <a:t>上面两句位置可以颠倒，但该句一定在最后。</a:t>
            </a:r>
            <a:endParaRPr lang="en-US" altLang="zh-CN" sz="1000" smtClean="0"/>
          </a:p>
          <a:p>
            <a:pPr algn="just" eaLnBrk="1" hangingPunct="1"/>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p:nvPr>
        </p:nvSpPr>
        <p:spPr>
          <a:ln/>
        </p:spPr>
      </p:sp>
      <p:sp>
        <p:nvSpPr>
          <p:cNvPr id="11161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mtClean="0"/>
          </a:p>
        </p:txBody>
      </p:sp>
      <p:sp>
        <p:nvSpPr>
          <p:cNvPr id="11162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AE22789D-AE4A-4D6E-A20F-1377B3398126}" type="slidenum">
              <a:rPr lang="en-US" altLang="zh-CN">
                <a:latin typeface="楷体_GB2312" pitchFamily="49" charset="-122"/>
                <a:ea typeface="楷体_GB2312" pitchFamily="49" charset="-122"/>
              </a:rPr>
              <a:pPr>
                <a:spcBef>
                  <a:spcPct val="20000"/>
                </a:spcBef>
              </a:pPr>
              <a:t>72</a:t>
            </a:fld>
            <a:endParaRPr lang="en-US" altLang="zh-CN">
              <a:latin typeface="楷体_GB2312" pitchFamily="49" charset="-122"/>
              <a:ea typeface="楷体_GB2312" pitchFamily="49"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ChangeArrowheads="1" noTextEdit="1"/>
          </p:cNvSpPr>
          <p:nvPr>
            <p:ph type="sldImg"/>
          </p:nvPr>
        </p:nvSpPr>
        <p:spPr>
          <a:ln/>
        </p:spPr>
      </p:sp>
      <p:sp>
        <p:nvSpPr>
          <p:cNvPr id="11366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366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0D9A9A3D-CDA8-4AA1-9910-7AB0C5F065FF}" type="slidenum">
              <a:rPr lang="en-US" altLang="zh-CN" sz="1200">
                <a:latin typeface="楷体_GB2312" pitchFamily="49" charset="-122"/>
                <a:ea typeface="楷体_GB2312" pitchFamily="49" charset="-122"/>
              </a:rPr>
              <a:pPr/>
              <a:t>73</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ChangeArrowheads="1" noTextEdit="1"/>
          </p:cNvSpPr>
          <p:nvPr>
            <p:ph type="sldImg"/>
          </p:nvPr>
        </p:nvSpPr>
        <p:spPr>
          <a:ln/>
        </p:spPr>
      </p:sp>
      <p:sp>
        <p:nvSpPr>
          <p:cNvPr id="1187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思想，另一个辅助变量为所表示范围的最大值</a:t>
            </a:r>
            <a:r>
              <a:rPr lang="en-US" altLang="zh-CN" smtClean="0"/>
              <a:t>M</a:t>
            </a:r>
            <a:r>
              <a:rPr lang="zh-CN" altLang="en-US" smtClean="0"/>
              <a:t>，依次比较链表中每一个结点的数据域值与该最大值，小则替换，记住该结点的位置和其直接前驱的位置。</a:t>
            </a:r>
            <a:endParaRPr lang="en-US" altLang="zh-CN" smtClean="0"/>
          </a:p>
          <a:p>
            <a:r>
              <a:rPr lang="en-US" altLang="zh-CN" smtClean="0"/>
              <a:t>2 if(p-&gt;data%2!=0)</a:t>
            </a:r>
            <a:r>
              <a:rPr lang="zh-CN" altLang="en-US" smtClean="0"/>
              <a:t> </a:t>
            </a:r>
            <a:r>
              <a:rPr lang="en-US" altLang="zh-CN" smtClean="0"/>
              <a:t>{q=p-&gt;next; t=p-&gt;data;p-&gt;data=q-&gt;data,q-&gt;data=t;}</a:t>
            </a:r>
          </a:p>
          <a:p>
            <a:r>
              <a:rPr lang="en-US" altLang="zh-CN" smtClean="0"/>
              <a:t>   else q=p-&gt;next; q-&gt;next=q-&gt;next-&gt;next;free(q);</a:t>
            </a:r>
          </a:p>
        </p:txBody>
      </p:sp>
      <p:sp>
        <p:nvSpPr>
          <p:cNvPr id="1187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CD7808E2-41E7-40B0-AA7F-F21DDF94E273}" type="slidenum">
              <a:rPr lang="en-US" altLang="zh-CN" sz="1200">
                <a:latin typeface="楷体_GB2312" pitchFamily="49" charset="-122"/>
                <a:ea typeface="楷体_GB2312" pitchFamily="49" charset="-122"/>
              </a:rPr>
              <a:pPr/>
              <a:t>77</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p:nvPr>
        </p:nvSpPr>
        <p:spPr>
          <a:ln/>
        </p:spPr>
      </p:sp>
      <p:sp>
        <p:nvSpPr>
          <p:cNvPr id="1208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表</a:t>
            </a:r>
            <a:r>
              <a:rPr lang="en-US" altLang="zh-CN" smtClean="0"/>
              <a:t>L</a:t>
            </a:r>
            <a:r>
              <a:rPr lang="zh-CN" altLang="en-US" smtClean="0"/>
              <a:t>变为以原</a:t>
            </a:r>
            <a:r>
              <a:rPr lang="en-US" altLang="zh-CN" smtClean="0"/>
              <a:t>L</a:t>
            </a:r>
            <a:r>
              <a:rPr lang="zh-CN" altLang="en-US" smtClean="0"/>
              <a:t>的</a:t>
            </a:r>
            <a:r>
              <a:rPr lang="en-US" altLang="zh-CN" smtClean="0"/>
              <a:t>next</a:t>
            </a:r>
            <a:r>
              <a:rPr lang="zh-CN" altLang="en-US" smtClean="0"/>
              <a:t>为表头的链表。</a:t>
            </a:r>
          </a:p>
        </p:txBody>
      </p:sp>
      <p:sp>
        <p:nvSpPr>
          <p:cNvPr id="1208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C38E8F72-52CF-46E6-A6B5-28301321776D}" type="slidenum">
              <a:rPr lang="en-US" altLang="zh-CN" sz="1200">
                <a:latin typeface="楷体_GB2312" pitchFamily="49" charset="-122"/>
                <a:ea typeface="楷体_GB2312" pitchFamily="49" charset="-122"/>
              </a:rPr>
              <a:pPr/>
              <a:t>78</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ChangeArrowheads="1" noTextEdit="1"/>
          </p:cNvSpPr>
          <p:nvPr>
            <p:ph type="sldImg"/>
          </p:nvPr>
        </p:nvSpPr>
        <p:spPr>
          <a:ln/>
        </p:spPr>
      </p:sp>
      <p:sp>
        <p:nvSpPr>
          <p:cNvPr id="1239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a:t>
            </a:r>
            <a:endParaRPr lang="zh-CN" altLang="en-US" smtClean="0"/>
          </a:p>
        </p:txBody>
      </p:sp>
      <p:sp>
        <p:nvSpPr>
          <p:cNvPr id="1239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652161E7-C23A-4E09-8963-1EFDED4B774E}" type="slidenum">
              <a:rPr lang="en-US" altLang="zh-CN" sz="1200">
                <a:latin typeface="楷体_GB2312" pitchFamily="49" charset="-122"/>
                <a:ea typeface="楷体_GB2312" pitchFamily="49" charset="-122"/>
              </a:rPr>
              <a:pPr/>
              <a:t>80</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p:nvPr>
        </p:nvSpPr>
        <p:spPr>
          <a:ln/>
        </p:spPr>
      </p:sp>
      <p:sp>
        <p:nvSpPr>
          <p:cNvPr id="3" name="备注占位符 2"/>
          <p:cNvSpPr>
            <a:spLocks noGrp="1"/>
          </p:cNvSpPr>
          <p:nvPr>
            <p:ph type="body" idx="1"/>
          </p:nvPr>
        </p:nvSpPr>
        <p:spPr/>
        <p:txBody>
          <a:bodyPr/>
          <a:lstStyle/>
          <a:p>
            <a:pPr>
              <a:lnSpc>
                <a:spcPct val="130000"/>
              </a:lnSpc>
              <a:spcBef>
                <a:spcPts val="300"/>
              </a:spcBef>
              <a:spcAft>
                <a:spcPts val="300"/>
              </a:spcAft>
              <a:defRPr/>
            </a:pP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【答案】</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D</a:t>
            </a:r>
            <a:endParaRPr lang="zh-CN" altLang="zh-CN"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lnSpc>
                <a:spcPct val="130000"/>
              </a:lnSpc>
              <a:spcBef>
                <a:spcPts val="300"/>
              </a:spcBef>
              <a:spcAft>
                <a:spcPts val="300"/>
              </a:spcAft>
              <a:defRPr/>
            </a:pP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解析】线性表的顺序存储结构采用一组地址连续的存储单元依次存储线性表的数据元素。特点是逻辑上相邻的数据元素在物理位置上相邻。线性表顺序存储结构是一种随机存取的存储结构，设线性表的每个元素占</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L</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个存储单元，第一个元素</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a:t>
            </a:r>
            <a:r>
              <a:rPr lang="en-US" altLang="zh-CN" kern="100" baseline="-25000" dirty="0">
                <a:solidFill>
                  <a:srgbClr val="FF0000"/>
                </a:solidFill>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的存储地址是</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LOC(a</a:t>
            </a:r>
            <a:r>
              <a:rPr lang="en-US" altLang="zh-CN" kern="100" baseline="-25000" dirty="0">
                <a:solidFill>
                  <a:srgbClr val="FF0000"/>
                </a:solidFill>
                <a:latin typeface="等线" panose="02010600030101010101" pitchFamily="2" charset="-122"/>
                <a:ea typeface="等线" panose="02010600030101010101" pitchFamily="2" charset="-122"/>
                <a:cs typeface="Times New Roman" panose="02020603050405020304" pitchFamily="18" charset="0"/>
              </a:rPr>
              <a:t>1</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，则任意元素</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a:t>
            </a:r>
            <a:r>
              <a:rPr lang="en-US" altLang="zh-CN" kern="100" baseline="-25000" dirty="0">
                <a:solidFill>
                  <a:srgbClr val="FF0000"/>
                </a:solidFill>
                <a:latin typeface="等线" panose="02010600030101010101" pitchFamily="2" charset="-122"/>
                <a:ea typeface="等线" panose="02010600030101010101" pitchFamily="2" charset="-122"/>
                <a:cs typeface="Times New Roman" panose="02020603050405020304" pitchFamily="18" charset="0"/>
              </a:rPr>
              <a:t>i</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LOC(a</a:t>
            </a:r>
            <a:r>
              <a:rPr lang="en-US" altLang="zh-CN" kern="100" baseline="-25000" dirty="0">
                <a:solidFill>
                  <a:srgbClr val="FF0000"/>
                </a:solidFill>
                <a:latin typeface="等线" panose="02010600030101010101" pitchFamily="2" charset="-122"/>
                <a:ea typeface="等线" panose="02010600030101010101" pitchFamily="2" charset="-122"/>
                <a:cs typeface="Times New Roman" panose="02020603050405020304" pitchFamily="18" charset="0"/>
              </a:rPr>
              <a:t>i</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)=LOC(a</a:t>
            </a:r>
            <a:r>
              <a:rPr lang="en-US" altLang="zh-CN" kern="100" baseline="-25000" dirty="0">
                <a:solidFill>
                  <a:srgbClr val="FF0000"/>
                </a:solidFill>
                <a:latin typeface="等线" panose="02010600030101010101" pitchFamily="2" charset="-122"/>
                <a:ea typeface="等线" panose="02010600030101010101" pitchFamily="2" charset="-122"/>
                <a:cs typeface="Times New Roman" panose="02020603050405020304" pitchFamily="18" charset="0"/>
              </a:rPr>
              <a:t>1</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)+(i-1)*L</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。因此获取第</a:t>
            </a:r>
            <a:r>
              <a:rPr lang="en-US" altLang="zh-CN" kern="100" dirty="0" err="1">
                <a:solidFill>
                  <a:srgbClr val="FF0000"/>
                </a:solidFill>
                <a:latin typeface="等线" panose="02010600030101010101" pitchFamily="2" charset="-122"/>
                <a:ea typeface="等线" panose="02010600030101010101" pitchFamily="2" charset="-122"/>
                <a:cs typeface="Times New Roman" panose="02020603050405020304" pitchFamily="18" charset="0"/>
              </a:rPr>
              <a:t>i</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个值的算法为常量阶</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O(1)</a:t>
            </a:r>
            <a:r>
              <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C7594A04-D8EE-46DC-8DF8-04C26526BF9A}" type="slidenum">
              <a:rPr lang="en-US" altLang="zh-CN" sz="1200">
                <a:latin typeface="楷体_GB2312" pitchFamily="49" charset="-122"/>
                <a:ea typeface="楷体_GB2312" pitchFamily="49" charset="-122"/>
              </a:rPr>
              <a:pPr/>
              <a:t>81</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p:nvPr>
        </p:nvSpPr>
        <p:spPr>
          <a:ln/>
        </p:spPr>
      </p:sp>
      <p:sp>
        <p:nvSpPr>
          <p:cNvPr id="1280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a:t>
            </a:r>
            <a:r>
              <a:rPr lang="en-US" altLang="zh-CN" smtClean="0"/>
              <a:t>1</a:t>
            </a:r>
            <a:r>
              <a:rPr lang="zh-CN" altLang="en-US" smtClean="0"/>
              <a:t>）算法的基本设计思想∶先观察</a:t>
            </a:r>
            <a:r>
              <a:rPr lang="en-US" altLang="zh-CN" smtClean="0"/>
              <a:t>L=(a1</a:t>
            </a:r>
            <a:r>
              <a:rPr lang="zh-CN" altLang="en-US" smtClean="0"/>
              <a:t>，</a:t>
            </a:r>
            <a:r>
              <a:rPr lang="en-US" altLang="zh-CN" smtClean="0"/>
              <a:t>a2</a:t>
            </a:r>
            <a:r>
              <a:rPr lang="zh-CN" altLang="en-US" smtClean="0"/>
              <a:t>，</a:t>
            </a:r>
            <a:r>
              <a:rPr lang="en-US" altLang="zh-CN" smtClean="0"/>
              <a:t>a3</a:t>
            </a:r>
            <a:r>
              <a:rPr lang="zh-CN" altLang="en-US" smtClean="0"/>
              <a:t>，</a:t>
            </a:r>
            <a:r>
              <a:rPr lang="en-US" altLang="zh-CN" smtClean="0"/>
              <a:t>……</a:t>
            </a:r>
            <a:r>
              <a:rPr lang="zh-CN" altLang="en-US" smtClean="0"/>
              <a:t>，</a:t>
            </a:r>
            <a:r>
              <a:rPr lang="en-US" altLang="zh-CN" smtClean="0"/>
              <a:t>an-2</a:t>
            </a:r>
            <a:r>
              <a:rPr lang="zh-CN" altLang="en-US" smtClean="0"/>
              <a:t>，</a:t>
            </a:r>
            <a:r>
              <a:rPr lang="en-US" altLang="zh-CN" smtClean="0"/>
              <a:t>an-1</a:t>
            </a:r>
            <a:r>
              <a:rPr lang="zh-CN" altLang="en-US" smtClean="0"/>
              <a:t>，</a:t>
            </a:r>
            <a:r>
              <a:rPr lang="en-US" altLang="zh-CN" smtClean="0"/>
              <a:t>an)</a:t>
            </a:r>
            <a:r>
              <a:rPr lang="zh-CN" altLang="en-US" smtClean="0"/>
              <a:t>和</a:t>
            </a:r>
            <a:r>
              <a:rPr lang="en-US" altLang="zh-CN" smtClean="0"/>
              <a:t>L’=(a1</a:t>
            </a:r>
            <a:r>
              <a:rPr lang="zh-CN" altLang="en-US" smtClean="0"/>
              <a:t>，</a:t>
            </a:r>
            <a:r>
              <a:rPr lang="en-US" altLang="zh-CN" smtClean="0"/>
              <a:t>an</a:t>
            </a:r>
            <a:r>
              <a:rPr lang="zh-CN" altLang="en-US" smtClean="0"/>
              <a:t>，</a:t>
            </a:r>
            <a:r>
              <a:rPr lang="en-US" altLang="zh-CN" smtClean="0"/>
              <a:t>a2</a:t>
            </a:r>
            <a:r>
              <a:rPr lang="zh-CN" altLang="en-US" smtClean="0"/>
              <a:t>，</a:t>
            </a:r>
            <a:r>
              <a:rPr lang="en-US" altLang="zh-CN" smtClean="0"/>
              <a:t>an-1</a:t>
            </a:r>
            <a:r>
              <a:rPr lang="zh-CN" altLang="en-US" smtClean="0"/>
              <a:t>，</a:t>
            </a:r>
            <a:r>
              <a:rPr lang="en-US" altLang="zh-CN" smtClean="0"/>
              <a:t>a3</a:t>
            </a:r>
            <a:r>
              <a:rPr lang="zh-CN" altLang="en-US" smtClean="0"/>
              <a:t>，</a:t>
            </a:r>
            <a:r>
              <a:rPr lang="en-US" altLang="zh-CN" smtClean="0"/>
              <a:t>an-2</a:t>
            </a:r>
            <a:r>
              <a:rPr lang="zh-CN" altLang="en-US" smtClean="0"/>
              <a:t>，</a:t>
            </a:r>
            <a:r>
              <a:rPr lang="en-US" altLang="zh-CN" smtClean="0"/>
              <a:t>……)</a:t>
            </a:r>
            <a:r>
              <a:rPr lang="zh-CN" altLang="en-US" smtClean="0"/>
              <a:t>，发现</a:t>
            </a:r>
            <a:r>
              <a:rPr lang="en-US" altLang="zh-CN" smtClean="0"/>
              <a:t>L‘</a:t>
            </a:r>
            <a:r>
              <a:rPr lang="zh-CN" altLang="en-US" smtClean="0"/>
              <a:t>是由</a:t>
            </a:r>
            <a:r>
              <a:rPr lang="en-US" altLang="zh-CN" smtClean="0"/>
              <a:t>L</a:t>
            </a:r>
            <a:r>
              <a:rPr lang="zh-CN" altLang="en-US" smtClean="0"/>
              <a:t>摘取第一个元素，再摘取倒数第一个元素，依次合并而成。为了方便链表后半段取元素，需先将</a:t>
            </a:r>
            <a:r>
              <a:rPr lang="en-US" altLang="zh-CN" smtClean="0"/>
              <a:t>L</a:t>
            </a:r>
            <a:r>
              <a:rPr lang="zh-CN" altLang="en-US" smtClean="0"/>
              <a:t>后半段原地逆置 </a:t>
            </a:r>
            <a:r>
              <a:rPr lang="en-US" altLang="zh-CN" smtClean="0"/>
              <a:t>【</a:t>
            </a:r>
            <a:r>
              <a:rPr lang="zh-CN" altLang="en-US" smtClean="0"/>
              <a:t>题目要求空间复杂度为</a:t>
            </a:r>
            <a:r>
              <a:rPr lang="en-US" altLang="zh-CN" smtClean="0"/>
              <a:t>O(1)</a:t>
            </a:r>
            <a:r>
              <a:rPr lang="zh-CN" altLang="en-US" smtClean="0"/>
              <a:t>，不能借助栈</a:t>
            </a:r>
            <a:r>
              <a:rPr lang="en-US" altLang="zh-CN" smtClean="0"/>
              <a:t>】</a:t>
            </a:r>
            <a:r>
              <a:rPr lang="zh-CN" altLang="en-US" smtClean="0"/>
              <a:t>，否则每取最后一个结点都需要遍历一次链表。</a:t>
            </a:r>
          </a:p>
          <a:p>
            <a:r>
              <a:rPr lang="zh-CN" altLang="en-US" smtClean="0"/>
              <a:t>①找出链表</a:t>
            </a:r>
            <a:r>
              <a:rPr lang="en-US" altLang="zh-CN" smtClean="0"/>
              <a:t>L</a:t>
            </a:r>
            <a:r>
              <a:rPr lang="zh-CN" altLang="en-US" smtClean="0"/>
              <a:t>的中间结点，为此设置两个指针</a:t>
            </a:r>
            <a:r>
              <a:rPr lang="en-US" altLang="zh-CN" smtClean="0"/>
              <a:t>p</a:t>
            </a:r>
            <a:r>
              <a:rPr lang="zh-CN" altLang="en-US" smtClean="0"/>
              <a:t>和</a:t>
            </a:r>
            <a:r>
              <a:rPr lang="en-US" altLang="zh-CN" smtClean="0"/>
              <a:t>q</a:t>
            </a:r>
            <a:r>
              <a:rPr lang="zh-CN" altLang="en-US" smtClean="0"/>
              <a:t>，指针</a:t>
            </a:r>
            <a:r>
              <a:rPr lang="en-US" altLang="zh-CN" smtClean="0"/>
              <a:t>p</a:t>
            </a:r>
            <a:r>
              <a:rPr lang="zh-CN" altLang="en-US" smtClean="0"/>
              <a:t>每次走一步，指针</a:t>
            </a:r>
            <a:r>
              <a:rPr lang="en-US" altLang="zh-CN" smtClean="0"/>
              <a:t>q</a:t>
            </a:r>
            <a:r>
              <a:rPr lang="zh-CN" altLang="en-US" smtClean="0"/>
              <a:t>每次走两步，当指针</a:t>
            </a:r>
            <a:r>
              <a:rPr lang="en-US" altLang="zh-CN" smtClean="0"/>
              <a:t>q</a:t>
            </a:r>
            <a:r>
              <a:rPr lang="zh-CN" altLang="en-US" smtClean="0"/>
              <a:t>到达链尾时，指针</a:t>
            </a:r>
            <a:r>
              <a:rPr lang="en-US" altLang="zh-CN" smtClean="0"/>
              <a:t>p</a:t>
            </a:r>
            <a:r>
              <a:rPr lang="zh-CN" altLang="en-US" smtClean="0"/>
              <a:t>正好在链表的中间结点</a:t>
            </a:r>
            <a:r>
              <a:rPr lang="en-US" altLang="zh-CN" smtClean="0"/>
              <a:t>;</a:t>
            </a:r>
          </a:p>
          <a:p>
            <a:r>
              <a:rPr lang="en-US" altLang="zh-CN" smtClean="0"/>
              <a:t>②</a:t>
            </a:r>
            <a:r>
              <a:rPr lang="zh-CN" altLang="en-US" smtClean="0"/>
              <a:t>将 </a:t>
            </a:r>
            <a:r>
              <a:rPr lang="en-US" altLang="zh-CN" smtClean="0"/>
              <a:t>L </a:t>
            </a:r>
            <a:r>
              <a:rPr lang="zh-CN" altLang="en-US" smtClean="0"/>
              <a:t>的后半段结点原地逆置。</a:t>
            </a:r>
          </a:p>
          <a:p>
            <a:r>
              <a:rPr lang="zh-CN" altLang="en-US" smtClean="0"/>
              <a:t>③从单链表前后两段中依次各取一个结点，按要求重排。</a:t>
            </a:r>
          </a:p>
          <a:p>
            <a:r>
              <a:rPr lang="zh-CN" altLang="en-US" smtClean="0"/>
              <a:t>（</a:t>
            </a:r>
            <a:r>
              <a:rPr lang="en-US" altLang="zh-CN" smtClean="0"/>
              <a:t>3</a:t>
            </a:r>
            <a:r>
              <a:rPr lang="zh-CN" altLang="en-US" smtClean="0"/>
              <a:t>）第</a:t>
            </a:r>
            <a:r>
              <a:rPr lang="en-US" altLang="zh-CN" smtClean="0"/>
              <a:t>1</a:t>
            </a:r>
            <a:r>
              <a:rPr lang="zh-CN" altLang="en-US" smtClean="0"/>
              <a:t>步找中间结点的时间复杂度为</a:t>
            </a:r>
            <a:r>
              <a:rPr lang="en-US" altLang="zh-CN" smtClean="0"/>
              <a:t>O(n)</a:t>
            </a:r>
            <a:r>
              <a:rPr lang="zh-CN" altLang="en-US" smtClean="0"/>
              <a:t>，第 </a:t>
            </a:r>
            <a:r>
              <a:rPr lang="en-US" altLang="zh-CN" smtClean="0"/>
              <a:t>2</a:t>
            </a:r>
            <a:r>
              <a:rPr lang="zh-CN" altLang="en-US" smtClean="0"/>
              <a:t>步逆置的时间复杂度为 </a:t>
            </a:r>
            <a:r>
              <a:rPr lang="en-US" altLang="zh-CN" smtClean="0"/>
              <a:t>O(n)</a:t>
            </a:r>
            <a:r>
              <a:rPr lang="zh-CN" altLang="en-US" smtClean="0"/>
              <a:t>，第</a:t>
            </a:r>
            <a:r>
              <a:rPr lang="en-US" altLang="zh-CN" smtClean="0"/>
              <a:t>3</a:t>
            </a:r>
            <a:r>
              <a:rPr lang="zh-CN" altLang="en-US" smtClean="0"/>
              <a:t>步合并链表的时间复杂度为</a:t>
            </a:r>
            <a:r>
              <a:rPr lang="en-US" altLang="zh-CN" smtClean="0"/>
              <a:t>O(n) </a:t>
            </a:r>
            <a:r>
              <a:rPr lang="zh-CN" altLang="en-US" smtClean="0"/>
              <a:t>，所以该算法的时间复杂度为 </a:t>
            </a:r>
            <a:r>
              <a:rPr lang="en-US" altLang="zh-CN" smtClean="0"/>
              <a:t>O(n) </a:t>
            </a:r>
            <a:r>
              <a:rPr lang="zh-CN" altLang="en-US" smtClean="0"/>
              <a:t>。</a:t>
            </a:r>
          </a:p>
          <a:p>
            <a:r>
              <a:rPr lang="zh-CN" altLang="en-US" smtClean="0"/>
              <a:t/>
            </a:r>
            <a:br>
              <a:rPr lang="zh-CN" altLang="en-US" smtClean="0"/>
            </a:br>
            <a:endParaRPr lang="zh-CN" altLang="en-US" smtClean="0"/>
          </a:p>
          <a:p>
            <a:endParaRPr lang="zh-CN" altLang="en-US" smtClean="0"/>
          </a:p>
        </p:txBody>
      </p:sp>
      <p:sp>
        <p:nvSpPr>
          <p:cNvPr id="1280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57627CD6-75D6-4574-B71F-C0BFE0035B86}" type="slidenum">
              <a:rPr lang="en-US" altLang="zh-CN" sz="1200">
                <a:latin typeface="楷体_GB2312" pitchFamily="49" charset="-122"/>
                <a:ea typeface="楷体_GB2312" pitchFamily="49" charset="-122"/>
              </a:rPr>
              <a:pPr/>
              <a:t>82</a:t>
            </a:fld>
            <a:endParaRPr lang="en-US" altLang="zh-CN" sz="1200">
              <a:latin typeface="楷体_GB2312" pitchFamily="49" charset="-122"/>
              <a:ea typeface="楷体_GB2312" pitchFamily="49"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4EE244-E0E3-4A54-92C5-62C8169D19AE}" type="slidenum">
              <a:rPr lang="zh-CN" altLang="en-US" smtClean="0"/>
              <a:t>84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0F93BF4F-BEB0-4D01-B745-32D31E24304B}" type="slidenum">
              <a:rPr lang="en-US" altLang="zh-CN">
                <a:latin typeface="楷体_GB2312" pitchFamily="49" charset="-122"/>
                <a:ea typeface="楷体_GB2312" pitchFamily="49" charset="-122"/>
              </a:rPr>
              <a:pPr>
                <a:spcBef>
                  <a:spcPct val="20000"/>
                </a:spcBef>
              </a:pPr>
              <a:t>6</a:t>
            </a:fld>
            <a:endParaRPr lang="en-US" altLang="zh-CN">
              <a:latin typeface="楷体_GB2312" pitchFamily="49" charset="-122"/>
              <a:ea typeface="楷体_GB2312" pitchFamily="49" charset="-122"/>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因为集合是非常松散的结构，需要施加一些约束，来</a:t>
            </a:r>
          </a:p>
          <a:p>
            <a:pPr eaLnBrk="1" hangingPunct="1"/>
            <a:r>
              <a:rPr lang="en-US" altLang="zh-CN" smtClean="0"/>
              <a:t>void union_Seq(SqList &amp;La</a:t>
            </a:r>
            <a:r>
              <a:rPr lang="zh-CN" altLang="en-US" smtClean="0"/>
              <a:t>，</a:t>
            </a:r>
            <a:r>
              <a:rPr lang="en-US" altLang="zh-CN" smtClean="0"/>
              <a:t>SqList Lb) </a:t>
            </a:r>
          </a:p>
          <a:p>
            <a:pPr eaLnBrk="1" hangingPunct="1"/>
            <a:r>
              <a:rPr lang="en-US" altLang="zh-CN" smtClean="0"/>
              <a:t>   {   La_len=ListLength(La) ; Lb_len=ListLength(Lb); </a:t>
            </a:r>
          </a:p>
          <a:p>
            <a:pPr eaLnBrk="1" hangingPunct="1"/>
            <a:r>
              <a:rPr lang="en-US" altLang="zh-CN" smtClean="0"/>
              <a:t>       for(i=1;i&lt;=lb_len;i++)</a:t>
            </a:r>
          </a:p>
          <a:p>
            <a:pPr eaLnBrk="1" hangingPunct="1"/>
            <a:r>
              <a:rPr lang="en-US" altLang="zh-CN" smtClean="0"/>
              <a:t>       {       </a:t>
            </a:r>
          </a:p>
          <a:p>
            <a:pPr eaLnBrk="1" hangingPunct="1"/>
            <a:r>
              <a:rPr lang="en-US" altLang="zh-CN" smtClean="0"/>
              <a:t>           GetElem(Lb,i,e);</a:t>
            </a:r>
          </a:p>
          <a:p>
            <a:pPr eaLnBrk="1" hangingPunct="1"/>
            <a:r>
              <a:rPr lang="en-US" altLang="zh-CN" smtClean="0"/>
              <a:t>           if(!LocateElem(La,e,equal) );</a:t>
            </a:r>
          </a:p>
          <a:p>
            <a:pPr eaLnBrk="1" hangingPunct="1"/>
            <a:r>
              <a:rPr lang="en-US" altLang="zh-CN" smtClean="0"/>
              <a:t>                   ListInsert(La,++La_len,e);</a:t>
            </a:r>
          </a:p>
          <a:p>
            <a:pPr eaLnBrk="1" hangingPunct="1"/>
            <a:r>
              <a:rPr lang="en-US" altLang="zh-CN" smtClean="0"/>
              <a:t>        }</a:t>
            </a:r>
          </a:p>
          <a:p>
            <a:pPr eaLnBrk="1" hangingPunct="1"/>
            <a:r>
              <a:rPr lang="en-US" altLang="zh-CN" smtClean="0"/>
              <a:t>   }//union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87C18F80-3138-42FD-9AE9-77228FD9B076}" type="slidenum">
              <a:rPr lang="en-US" altLang="zh-CN">
                <a:latin typeface="楷体_GB2312" pitchFamily="49" charset="-122"/>
                <a:ea typeface="楷体_GB2312" pitchFamily="49" charset="-122"/>
              </a:rPr>
              <a:pPr>
                <a:spcBef>
                  <a:spcPct val="20000"/>
                </a:spcBef>
              </a:pPr>
              <a:t>7</a:t>
            </a:fld>
            <a:endParaRPr lang="en-US" altLang="zh-CN">
              <a:latin typeface="楷体_GB2312" pitchFamily="49" charset="-122"/>
              <a:ea typeface="楷体_GB2312" pitchFamily="49"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50000"/>
              </a:spcBef>
            </a:pPr>
            <a:r>
              <a:rPr lang="zh-CN" altLang="en-US" sz="2000" b="1" smtClean="0">
                <a:ea typeface="楷体_GB2312" pitchFamily="49" charset="-122"/>
              </a:rPr>
              <a:t>时间复杂度为</a:t>
            </a:r>
            <a:r>
              <a:rPr lang="en-US" altLang="zh-CN" sz="2000" b="1" smtClean="0">
                <a:solidFill>
                  <a:schemeClr val="hlink"/>
                </a:solidFill>
                <a:ea typeface="楷体_GB2312" pitchFamily="49" charset="-122"/>
              </a:rPr>
              <a:t>O</a:t>
            </a:r>
            <a:r>
              <a:rPr lang="en-US" altLang="zh-CN" sz="2000" b="1" smtClean="0">
                <a:solidFill>
                  <a:srgbClr val="FF0000"/>
                </a:solidFill>
                <a:ea typeface="楷体_GB2312" pitchFamily="49" charset="-122"/>
              </a:rPr>
              <a:t>(ListLength(LA)×ListLength(LB))</a:t>
            </a:r>
            <a:r>
              <a:rPr lang="zh-CN" altLang="en-US" sz="2000" b="1" smtClean="0">
                <a:solidFill>
                  <a:srgbClr val="FF0000"/>
                </a:solidFill>
                <a:ea typeface="楷体_GB2312" pitchFamily="49" charset="-122"/>
              </a:rPr>
              <a:t>，在此讨论时间复杂度没有意义，因为不确定</a:t>
            </a:r>
            <a:r>
              <a:rPr lang="en-US" altLang="zh-CN" sz="2000" b="1" smtClean="0">
                <a:solidFill>
                  <a:srgbClr val="FF0000"/>
                </a:solidFill>
                <a:ea typeface="楷体_GB2312" pitchFamily="49" charset="-122"/>
              </a:rPr>
              <a:t>La</a:t>
            </a:r>
            <a:r>
              <a:rPr lang="zh-CN" altLang="en-US" sz="2000" b="1" smtClean="0">
                <a:solidFill>
                  <a:srgbClr val="FF0000"/>
                </a:solidFill>
                <a:ea typeface="楷体_GB2312" pitchFamily="49" charset="-122"/>
              </a:rPr>
              <a:t>和</a:t>
            </a:r>
            <a:r>
              <a:rPr lang="en-US" altLang="zh-CN" sz="2000" b="1" smtClean="0">
                <a:solidFill>
                  <a:srgbClr val="FF0000"/>
                </a:solidFill>
                <a:ea typeface="楷体_GB2312" pitchFamily="49" charset="-122"/>
              </a:rPr>
              <a:t>Lb</a:t>
            </a:r>
            <a:r>
              <a:rPr lang="zh-CN" altLang="en-US" sz="2000" b="1" smtClean="0">
                <a:solidFill>
                  <a:srgbClr val="FF0000"/>
                </a:solidFill>
                <a:ea typeface="楷体_GB2312" pitchFamily="49" charset="-122"/>
              </a:rPr>
              <a:t>的存储结构，</a:t>
            </a:r>
            <a:r>
              <a:rPr lang="en-US" altLang="zh-CN" sz="2000" b="1" smtClean="0">
                <a:solidFill>
                  <a:srgbClr val="FF0000"/>
                </a:solidFill>
                <a:ea typeface="楷体_GB2312" pitchFamily="49" charset="-122"/>
              </a:rPr>
              <a:t>GetElem</a:t>
            </a:r>
            <a:r>
              <a:rPr lang="zh-CN" altLang="en-US" sz="2000" b="1" smtClean="0">
                <a:solidFill>
                  <a:srgbClr val="FF0000"/>
                </a:solidFill>
                <a:ea typeface="楷体_GB2312" pitchFamily="49" charset="-122"/>
              </a:rPr>
              <a:t>操作如果是顺序表</a:t>
            </a:r>
            <a:r>
              <a:rPr lang="en-US" altLang="zh-CN" sz="2000" b="1" smtClean="0">
                <a:solidFill>
                  <a:srgbClr val="FF0000"/>
                </a:solidFill>
                <a:ea typeface="楷体_GB2312" pitchFamily="49" charset="-122"/>
              </a:rPr>
              <a:t>O(1)</a:t>
            </a:r>
            <a:r>
              <a:rPr lang="zh-CN" altLang="en-US" sz="2000" b="1" smtClean="0">
                <a:solidFill>
                  <a:srgbClr val="FF0000"/>
                </a:solidFill>
                <a:ea typeface="楷体_GB2312" pitchFamily="49" charset="-122"/>
              </a:rPr>
              <a:t>，链表</a:t>
            </a:r>
            <a:r>
              <a:rPr lang="en-US" altLang="zh-CN" sz="2000" b="1" smtClean="0">
                <a:solidFill>
                  <a:srgbClr val="FF0000"/>
                </a:solidFill>
                <a:ea typeface="楷体_GB2312" pitchFamily="49" charset="-122"/>
              </a:rPr>
              <a:t>O(n</a:t>
            </a:r>
            <a:r>
              <a:rPr lang="zh-CN" altLang="en-US" sz="2000" b="1" smtClean="0">
                <a:solidFill>
                  <a:srgbClr val="FF0000"/>
                </a:solidFill>
                <a:ea typeface="楷体_GB2312" pitchFamily="49" charset="-122"/>
              </a:rPr>
              <a:t>），</a:t>
            </a:r>
            <a:endParaRPr lang="en-US" altLang="zh-CN" sz="2000" b="1" smtClean="0">
              <a:solidFill>
                <a:schemeClr val="tx2"/>
              </a:solidFill>
            </a:endParaRPr>
          </a:p>
          <a:p>
            <a:pPr eaLnBrk="1" hangingPunct="1">
              <a:spcBef>
                <a:spcPct val="50000"/>
              </a:spcBef>
            </a:pPr>
            <a:r>
              <a:rPr lang="en-US" altLang="zh-CN" sz="2000" smtClean="0">
                <a:latin typeface="Tahoma" pitchFamily="34" charset="0"/>
              </a:rPr>
              <a:t>LocatElem(List La,ElemType e,compare())</a:t>
            </a:r>
          </a:p>
          <a:p>
            <a:pPr eaLnBrk="1" hangingPunct="1">
              <a:spcBef>
                <a:spcPct val="50000"/>
              </a:spcBef>
            </a:pPr>
            <a:r>
              <a:rPr lang="en-US" altLang="zh-CN" sz="2000" smtClean="0">
                <a:latin typeface="Tahoma" pitchFamily="34" charset="0"/>
              </a:rPr>
              <a:t>{</a:t>
            </a:r>
          </a:p>
          <a:p>
            <a:pPr eaLnBrk="1" hangingPunct="1">
              <a:spcBef>
                <a:spcPct val="50000"/>
              </a:spcBef>
            </a:pPr>
            <a:r>
              <a:rPr lang="en-US" altLang="zh-CN" sz="2000" smtClean="0">
                <a:latin typeface="Tahoma" pitchFamily="34" charset="0"/>
              </a:rPr>
              <a:t>    for(i=1;i&lt;=La.length;++i)</a:t>
            </a:r>
          </a:p>
          <a:p>
            <a:pPr eaLnBrk="1" hangingPunct="1">
              <a:spcBef>
                <a:spcPct val="50000"/>
              </a:spcBef>
            </a:pPr>
            <a:r>
              <a:rPr lang="en-US" altLang="zh-CN" sz="2000" smtClean="0">
                <a:latin typeface="Tahoma" pitchFamily="34" charset="0"/>
              </a:rPr>
              <a:t>    {</a:t>
            </a:r>
          </a:p>
          <a:p>
            <a:pPr eaLnBrk="1" hangingPunct="1">
              <a:spcBef>
                <a:spcPct val="50000"/>
              </a:spcBef>
            </a:pPr>
            <a:r>
              <a:rPr lang="en-US" altLang="zh-CN" sz="2000" smtClean="0">
                <a:latin typeface="Tahoma" pitchFamily="34" charset="0"/>
              </a:rPr>
              <a:t>       if(La[i]==e)</a:t>
            </a:r>
          </a:p>
          <a:p>
            <a:pPr eaLnBrk="1" hangingPunct="1">
              <a:spcBef>
                <a:spcPct val="50000"/>
              </a:spcBef>
            </a:pPr>
            <a:r>
              <a:rPr lang="en-US" altLang="zh-CN" sz="2000" smtClean="0">
                <a:latin typeface="Tahoma" pitchFamily="34" charset="0"/>
              </a:rPr>
              <a:t>           return i;</a:t>
            </a:r>
          </a:p>
          <a:p>
            <a:pPr eaLnBrk="1" hangingPunct="1">
              <a:spcBef>
                <a:spcPct val="50000"/>
              </a:spcBef>
            </a:pPr>
            <a:r>
              <a:rPr lang="en-US" altLang="zh-CN" sz="2000" smtClean="0">
                <a:latin typeface="Tahoma" pitchFamily="34" charset="0"/>
              </a:rPr>
              <a:t>    }</a:t>
            </a:r>
          </a:p>
          <a:p>
            <a:pPr eaLnBrk="1" hangingPunct="1">
              <a:spcBef>
                <a:spcPct val="50000"/>
              </a:spcBef>
            </a:pPr>
            <a:r>
              <a:rPr lang="en-US" altLang="zh-CN" sz="2000" smtClean="0">
                <a:latin typeface="Tahoma" pitchFamily="34" charset="0"/>
              </a:rPr>
              <a:t>    return 0;</a:t>
            </a:r>
          </a:p>
          <a:p>
            <a:pPr eaLnBrk="1" hangingPunct="1">
              <a:spcBef>
                <a:spcPct val="50000"/>
              </a:spcBef>
            </a:pPr>
            <a:r>
              <a:rPr lang="en-US" altLang="zh-CN" sz="2000" smtClean="0">
                <a:latin typeface="Tahoma" pitchFamily="34" charset="0"/>
              </a:rPr>
              <a:t>)</a:t>
            </a:r>
          </a:p>
          <a:p>
            <a:pPr eaLnBrk="1" hangingPunct="1"/>
            <a:r>
              <a:rPr lang="zh-CN" altLang="en-US" smtClean="0"/>
              <a:t>最坏要把</a:t>
            </a:r>
            <a:r>
              <a:rPr lang="en-US" altLang="zh-CN" smtClean="0"/>
              <a:t>La</a:t>
            </a:r>
            <a:r>
              <a:rPr lang="zh-CN" altLang="en-US" smtClean="0"/>
              <a:t>表找完才能确定</a:t>
            </a:r>
            <a:r>
              <a:rPr lang="en-US" altLang="zh-CN" smtClean="0"/>
              <a:t>Lb</a:t>
            </a:r>
            <a:r>
              <a:rPr lang="zh-CN" altLang="en-US" smtClean="0"/>
              <a:t>中的当前元素是否在</a:t>
            </a:r>
            <a:r>
              <a:rPr lang="en-US" altLang="zh-CN" smtClean="0"/>
              <a:t>La</a:t>
            </a:r>
            <a:r>
              <a:rPr lang="zh-CN" altLang="en-US" smtClean="0"/>
              <a:t>中存在。</a:t>
            </a:r>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a:ln/>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latin typeface="Tahoma" pitchFamily="34" charset="0"/>
                <a:ea typeface="楷体_GB2312" pitchFamily="49" charset="-122"/>
              </a:rPr>
              <a:t>时间复杂度</a:t>
            </a:r>
            <a:r>
              <a:rPr lang="zh-CN" altLang="en-US" b="1" smtClean="0">
                <a:latin typeface="Tahoma" pitchFamily="34" charset="0"/>
              </a:rPr>
              <a:t>：</a:t>
            </a:r>
            <a:r>
              <a:rPr lang="en-US" altLang="zh-CN" smtClean="0">
                <a:solidFill>
                  <a:srgbClr val="FF0000"/>
                </a:solidFill>
                <a:latin typeface="Tahoma" pitchFamily="34" charset="0"/>
              </a:rPr>
              <a:t>O</a:t>
            </a:r>
            <a:r>
              <a:rPr lang="en-US" altLang="zh-CN" smtClean="0">
                <a:solidFill>
                  <a:srgbClr val="FF0000"/>
                </a:solidFill>
                <a:latin typeface="Tahoma" pitchFamily="34" charset="0"/>
                <a:ea typeface="楷体_GB2312" pitchFamily="49" charset="-122"/>
              </a:rPr>
              <a:t>(ListLength(LA)</a:t>
            </a:r>
            <a:r>
              <a:rPr lang="en-US" altLang="zh-CN" smtClean="0">
                <a:solidFill>
                  <a:srgbClr val="FF0000"/>
                </a:solidFill>
                <a:ea typeface="楷体_GB2312" pitchFamily="49" charset="-122"/>
              </a:rPr>
              <a:t>+</a:t>
            </a:r>
            <a:r>
              <a:rPr lang="en-US" altLang="zh-CN" smtClean="0">
                <a:solidFill>
                  <a:srgbClr val="FF0000"/>
                </a:solidFill>
                <a:latin typeface="Tahoma" pitchFamily="34" charset="0"/>
                <a:ea typeface="楷体_GB2312" pitchFamily="49" charset="-122"/>
              </a:rPr>
              <a:t>ListLength(LB))</a:t>
            </a:r>
            <a:r>
              <a:rPr lang="zh-CN" altLang="en-US" smtClean="0">
                <a:solidFill>
                  <a:srgbClr val="FF0000"/>
                </a:solidFill>
                <a:ea typeface="楷体_GB2312" pitchFamily="49" charset="-122"/>
              </a:rPr>
              <a:t>；</a:t>
            </a:r>
          </a:p>
          <a:p>
            <a:endParaRPr lang="zh-CN" altLang="en-US" smtClean="0"/>
          </a:p>
        </p:txBody>
      </p:sp>
      <p:sp>
        <p:nvSpPr>
          <p:cNvPr id="225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A77FCCD1-2375-4F23-9B4C-3C71968EC9C6}" type="slidenum">
              <a:rPr lang="en-US" altLang="zh-CN" sz="1200">
                <a:latin typeface="楷体_GB2312" pitchFamily="49" charset="-122"/>
                <a:ea typeface="楷体_GB2312" pitchFamily="49" charset="-122"/>
              </a:rPr>
              <a:pPr/>
              <a:t>9</a:t>
            </a:fld>
            <a:endParaRPr lang="en-US" altLang="zh-CN" sz="1200">
              <a:latin typeface="楷体_GB2312" pitchFamily="49" charset="-122"/>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8A832D79-DAB3-413F-B8D7-35101A4AC672}" type="slidenum">
              <a:rPr lang="en-US" altLang="zh-CN">
                <a:latin typeface="楷体_GB2312" pitchFamily="49" charset="-122"/>
                <a:ea typeface="楷体_GB2312" pitchFamily="49" charset="-122"/>
              </a:rPr>
              <a:pPr>
                <a:spcBef>
                  <a:spcPct val="20000"/>
                </a:spcBef>
              </a:pPr>
              <a:t>11</a:t>
            </a:fld>
            <a:endParaRPr lang="en-US" altLang="zh-CN">
              <a:latin typeface="楷体_GB2312" pitchFamily="49" charset="-122"/>
              <a:ea typeface="楷体_GB2312" pitchFamily="49" charset="-122"/>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数组具有随机存取的特性，可用来描述线性表的顺序存储结构，使用动态分配的一维数组是因为表长可变。</a:t>
            </a:r>
            <a:endParaRPr lang="en-US" altLang="zh-CN" smtClean="0"/>
          </a:p>
          <a:p>
            <a:pPr eaLnBrk="1" hangingPunct="1"/>
            <a:r>
              <a:rPr lang="zh-CN" altLang="en-US" smtClean="0"/>
              <a:t>与静态分配的一维数组对比：</a:t>
            </a:r>
            <a:r>
              <a:rPr lang="en-US" altLang="zh-CN" smtClean="0"/>
              <a:t>int a[10];//</a:t>
            </a:r>
            <a:r>
              <a:rPr lang="zh-CN" altLang="en-US" smtClean="0"/>
              <a:t>数组</a:t>
            </a:r>
            <a:r>
              <a:rPr lang="en-US" altLang="zh-CN" smtClean="0"/>
              <a:t>a</a:t>
            </a:r>
            <a:r>
              <a:rPr lang="zh-CN" altLang="en-US" smtClean="0"/>
              <a:t>中仅能存</a:t>
            </a:r>
            <a:r>
              <a:rPr lang="en-US" altLang="zh-CN" smtClean="0"/>
              <a:t>10</a:t>
            </a:r>
            <a:r>
              <a:rPr lang="zh-CN" altLang="en-US" smtClean="0"/>
              <a:t>个整型元素，多了会溢出，出错。当我不确定数组中有多少个元素的时候，采用动态分配空间的方法：</a:t>
            </a:r>
            <a:r>
              <a:rPr lang="en-US" altLang="zh-CN" smtClean="0"/>
              <a:t>pc=Lc.elem=(ElemType*)malloc(Lc.listsize*sizeof(ElemType));</a:t>
            </a:r>
          </a:p>
          <a:p>
            <a:pPr eaLnBrk="1" hangingPunct="1"/>
            <a:r>
              <a:rPr lang="zh-CN" altLang="en-US" smtClean="0"/>
              <a:t>长度</a:t>
            </a:r>
            <a:r>
              <a:rPr lang="en-US" altLang="zh-CN" smtClean="0"/>
              <a:t>length</a:t>
            </a:r>
            <a:r>
              <a:rPr lang="zh-CN" altLang="en-US" smtClean="0"/>
              <a:t>与存储容量</a:t>
            </a:r>
            <a:r>
              <a:rPr lang="en-US" altLang="zh-CN" smtClean="0"/>
              <a:t>listsize</a:t>
            </a:r>
            <a:r>
              <a:rPr lang="zh-CN" altLang="en-US" smtClean="0"/>
              <a:t>的区别？</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itchFamily="18" charset="0"/>
                <a:ea typeface="宋体" pitchFamily="2" charset="-122"/>
              </a:defRPr>
            </a:lvl1pPr>
            <a:lvl2pPr marL="742950" indent="-285750">
              <a:spcBef>
                <a:spcPct val="30000"/>
              </a:spcBef>
              <a:defRPr sz="1200">
                <a:solidFill>
                  <a:schemeClr val="tx1"/>
                </a:solidFill>
                <a:latin typeface="Times New Roman" pitchFamily="18" charset="0"/>
                <a:ea typeface="宋体" pitchFamily="2" charset="-122"/>
              </a:defRPr>
            </a:lvl2pPr>
            <a:lvl3pPr marL="1143000" indent="-228600">
              <a:spcBef>
                <a:spcPct val="30000"/>
              </a:spcBef>
              <a:defRPr sz="1200">
                <a:solidFill>
                  <a:schemeClr val="tx1"/>
                </a:solidFill>
                <a:latin typeface="Times New Roman" pitchFamily="18" charset="0"/>
                <a:ea typeface="宋体" pitchFamily="2" charset="-122"/>
              </a:defRPr>
            </a:lvl3pPr>
            <a:lvl4pPr marL="1600200" indent="-228600">
              <a:spcBef>
                <a:spcPct val="30000"/>
              </a:spcBef>
              <a:defRPr sz="1200">
                <a:solidFill>
                  <a:schemeClr val="tx1"/>
                </a:solidFill>
                <a:latin typeface="Times New Roman" pitchFamily="18" charset="0"/>
                <a:ea typeface="宋体" pitchFamily="2" charset="-122"/>
              </a:defRPr>
            </a:lvl4pPr>
            <a:lvl5pPr marL="2057400" indent="-22860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spcBef>
                <a:spcPct val="20000"/>
              </a:spcBef>
            </a:pPr>
            <a:fld id="{006F8BA3-8259-459E-B25C-02266D54F0EB}" type="slidenum">
              <a:rPr lang="en-US" altLang="zh-CN">
                <a:latin typeface="楷体_GB2312" pitchFamily="49" charset="-122"/>
                <a:ea typeface="楷体_GB2312" pitchFamily="49" charset="-122"/>
              </a:rPr>
              <a:pPr>
                <a:spcBef>
                  <a:spcPct val="20000"/>
                </a:spcBef>
              </a:pPr>
              <a:t>14</a:t>
            </a:fld>
            <a:endParaRPr lang="en-US" altLang="zh-CN">
              <a:latin typeface="楷体_GB2312" pitchFamily="49" charset="-122"/>
              <a:ea typeface="楷体_GB2312" pitchFamily="49" charset="-122"/>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mtClean="0"/>
              <a:t>插入算法的平均性能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a:ln/>
        </p:spPr>
      </p:sp>
      <p:sp>
        <p:nvSpPr>
          <p:cNvPr id="3174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删除表尾元素，则直接将</a:t>
            </a:r>
            <a:r>
              <a:rPr lang="en-US" altLang="zh-CN" smtClean="0"/>
              <a:t>n</a:t>
            </a:r>
            <a:r>
              <a:rPr lang="zh-CN" altLang="en-US" smtClean="0"/>
              <a:t>赋值成</a:t>
            </a:r>
            <a:r>
              <a:rPr lang="en-US" altLang="zh-CN" smtClean="0"/>
              <a:t>n-1</a:t>
            </a:r>
            <a:r>
              <a:rPr lang="zh-CN" altLang="en-US" smtClean="0"/>
              <a:t>即可。但是并没有真正把被删除元素所占空间还给系统。实际还占用着。</a:t>
            </a:r>
          </a:p>
        </p:txBody>
      </p:sp>
      <p:sp>
        <p:nvSpPr>
          <p:cNvPr id="3174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itchFamily="18" charset="0"/>
                <a:ea typeface="宋体" pitchFamily="2" charset="-122"/>
              </a:defRPr>
            </a:lvl1pPr>
            <a:lvl2pPr marL="742950" indent="-285750">
              <a:defRPr kumimoji="1" sz="2000">
                <a:solidFill>
                  <a:schemeClr val="tx1"/>
                </a:solidFill>
                <a:latin typeface="Times New Roman" pitchFamily="18" charset="0"/>
                <a:ea typeface="宋体" pitchFamily="2" charset="-122"/>
              </a:defRPr>
            </a:lvl2pPr>
            <a:lvl3pPr marL="1143000" indent="-228600">
              <a:defRPr kumimoji="1" sz="2000">
                <a:solidFill>
                  <a:schemeClr val="tx1"/>
                </a:solidFill>
                <a:latin typeface="Times New Roman" pitchFamily="18" charset="0"/>
                <a:ea typeface="宋体" pitchFamily="2" charset="-122"/>
              </a:defRPr>
            </a:lvl3pPr>
            <a:lvl4pPr marL="1600200" indent="-228600">
              <a:defRPr kumimoji="1" sz="2000">
                <a:solidFill>
                  <a:schemeClr val="tx1"/>
                </a:solidFill>
                <a:latin typeface="Times New Roman" pitchFamily="18" charset="0"/>
                <a:ea typeface="宋体" pitchFamily="2" charset="-122"/>
              </a:defRPr>
            </a:lvl4pPr>
            <a:lvl5pPr marL="2057400" indent="-22860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fld id="{A959119D-8B5D-43ED-9B0D-70B60E3F92C7}" type="slidenum">
              <a:rPr lang="en-US" altLang="zh-CN" sz="1200">
                <a:latin typeface="楷体_GB2312" pitchFamily="49" charset="-122"/>
                <a:ea typeface="楷体_GB2312" pitchFamily="49" charset="-122"/>
              </a:rPr>
              <a:pPr/>
              <a:t>15</a:t>
            </a:fld>
            <a:endParaRPr lang="en-US" altLang="zh-CN" sz="1200">
              <a:latin typeface="楷体_GB2312" pitchFamily="49" charset="-122"/>
              <a:ea typeface="楷体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4" name="Slide Number Placeholder 5"/>
          <p:cNvSpPr>
            <a:spLocks noGrp="1"/>
          </p:cNvSpPr>
          <p:nvPr>
            <p:ph type="sldNum" sz="quarter" idx="4"/>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5" name="平行四边形 4"/>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1139" y="617538"/>
            <a:ext cx="779439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182893" y="2017713"/>
            <a:ext cx="3810662"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981" y="2017713"/>
            <a:ext cx="3810662"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fld id="{564B85F6-8081-4FDB-A98C-198355352ADD}" type="slidenum">
              <a:rPr lang="en-US" altLang="zh-CN"/>
              <a:pPr/>
              <a:t>‹#›</a:t>
            </a:fld>
            <a:endParaRPr lang="en-US" altLang="zh-CN"/>
          </a:p>
        </p:txBody>
      </p:sp>
    </p:spTree>
    <p:extLst>
      <p:ext uri="{BB962C8B-B14F-4D97-AF65-F5344CB8AC3E}">
        <p14:creationId xmlns:p14="http://schemas.microsoft.com/office/powerpoint/2010/main" val="138077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椭圆 11"/>
          <p:cNvSpPr/>
          <p:nvPr userDrawn="1"/>
        </p:nvSpPr>
        <p:spPr>
          <a:xfrm rot="9264996">
            <a:off x="506559" y="5116074"/>
            <a:ext cx="795659" cy="1060694"/>
          </a:xfrm>
          <a:prstGeom prst="ellipse">
            <a:avLst/>
          </a:prstGeom>
          <a:gradFill>
            <a:gsLst>
              <a:gs pos="0">
                <a:srgbClr val="3385FF">
                  <a:alpha val="24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rot="9264996">
            <a:off x="6486932" y="3011631"/>
            <a:ext cx="2343804" cy="3124530"/>
          </a:xfrm>
          <a:prstGeom prst="ellipse">
            <a:avLst/>
          </a:prstGeom>
          <a:gradFill>
            <a:gsLst>
              <a:gs pos="0">
                <a:srgbClr val="3385FF">
                  <a:alpha val="27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rot="9264996">
            <a:off x="296578" y="1672156"/>
            <a:ext cx="2360169" cy="3146346"/>
          </a:xfrm>
          <a:prstGeom prst="ellipse">
            <a:avLst/>
          </a:prstGeom>
          <a:gradFill>
            <a:gsLst>
              <a:gs pos="0">
                <a:srgbClr val="3385FF">
                  <a:alpha val="22000"/>
                </a:srgbClr>
              </a:gs>
              <a:gs pos="100000">
                <a:srgbClr val="00B0F0">
                  <a:alpha val="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28759" y="1246909"/>
            <a:ext cx="7888070" cy="493005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628759" y="6356351"/>
            <a:ext cx="2057757" cy="365125"/>
          </a:xfrm>
          <a:prstGeom prst="rect">
            <a:avLst/>
          </a:prstGeom>
        </p:spPr>
        <p:txBody>
          <a:bodyPr/>
          <a:lstStyle/>
          <a:p>
            <a:fld id="{F6451EB8-75AB-4F42-AAF2-077FDD50602B}" type="datetimeFigureOut">
              <a:rPr lang="zh-CN" altLang="en-US" smtClean="0"/>
              <a:t>2024/9/23</a:t>
            </a:fld>
            <a:endParaRPr lang="zh-CN" altLang="en-US"/>
          </a:p>
        </p:txBody>
      </p:sp>
      <p:sp>
        <p:nvSpPr>
          <p:cNvPr id="5" name="页脚占位符 4"/>
          <p:cNvSpPr>
            <a:spLocks noGrp="1"/>
          </p:cNvSpPr>
          <p:nvPr>
            <p:ph type="ftr" sz="quarter" idx="11"/>
          </p:nvPr>
        </p:nvSpPr>
        <p:spPr>
          <a:xfrm>
            <a:off x="3029476" y="6356351"/>
            <a:ext cx="3086636"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9072" y="6356351"/>
            <a:ext cx="2057757" cy="365125"/>
          </a:xfrm>
          <a:prstGeom prst="rect">
            <a:avLst/>
          </a:prstGeom>
        </p:spPr>
        <p:txBody>
          <a:bodyPr/>
          <a:lstStyle/>
          <a:p>
            <a:fld id="{CA372CAD-6ABD-4290-8D11-EC4BCC100345}" type="slidenum">
              <a:rPr lang="zh-CN" altLang="en-US" smtClean="0"/>
              <a:t>‹#›</a:t>
            </a:fld>
            <a:endParaRPr lang="zh-CN" altLang="en-US"/>
          </a:p>
        </p:txBody>
      </p:sp>
      <p:sp>
        <p:nvSpPr>
          <p:cNvPr id="8"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9" name="Slide Number Placeholder 5"/>
          <p:cNvSpPr txBox="1">
            <a:spLocks/>
          </p:cNvSpPr>
          <p:nvPr userDrawn="1"/>
        </p:nvSpPr>
        <p:spPr bwMode="gray">
          <a:xfrm>
            <a:off x="93678" y="528638"/>
            <a:ext cx="585890" cy="365125"/>
          </a:xfrm>
          <a:prstGeom prst="rect">
            <a:avLst/>
          </a:prstGeom>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fld id="{9A0DB2DC-4C9A-4742-B13C-FB6460FD3503}" type="slidenum">
              <a:rPr lang="en-US" altLang="zh-CN" noProof="1" smtClean="0">
                <a:solidFill>
                  <a:schemeClr val="bg1"/>
                </a:solidFill>
                <a:latin typeface="Tahoma" panose="020B0604030504040204" pitchFamily="34" charset="0"/>
                <a:ea typeface="微软雅黑 Light" panose="020B0502040204020203" pitchFamily="34" charset="-122"/>
              </a:rPr>
              <a:pPr algn="r" fontAlgn="base"/>
              <a:t>‹#›</a:t>
            </a:fld>
            <a:endParaRPr lang="en-US" altLang="zh-CN" noProof="1">
              <a:solidFill>
                <a:schemeClr val="bg1"/>
              </a:solidFill>
              <a:ea typeface="微软雅黑 Light" panose="020B0502040204020203" pitchFamily="34" charset="-122"/>
            </a:endParaRPr>
          </a:p>
        </p:txBody>
      </p:sp>
      <p:sp>
        <p:nvSpPr>
          <p:cNvPr id="10" name="平行四边形 9"/>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标题 1"/>
          <p:cNvSpPr>
            <a:spLocks noGrp="1"/>
          </p:cNvSpPr>
          <p:nvPr>
            <p:ph type="title"/>
          </p:nvPr>
        </p:nvSpPr>
        <p:spPr>
          <a:xfrm>
            <a:off x="929109" y="365126"/>
            <a:ext cx="6266446" cy="596760"/>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759" y="1354975"/>
            <a:ext cx="3886875" cy="482198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629954" y="1371601"/>
            <a:ext cx="3886875" cy="4805363"/>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a:xfrm>
            <a:off x="628759" y="6356351"/>
            <a:ext cx="2057757" cy="365125"/>
          </a:xfrm>
          <a:prstGeom prst="rect">
            <a:avLst/>
          </a:prstGeom>
        </p:spPr>
        <p:txBody>
          <a:bodyPr/>
          <a:lstStyle/>
          <a:p>
            <a:fld id="{F6451EB8-75AB-4F42-AAF2-077FDD50602B}" type="datetimeFigureOut">
              <a:rPr lang="zh-CN" altLang="en-US" smtClean="0"/>
              <a:t>2024/9/23</a:t>
            </a:fld>
            <a:endParaRPr lang="zh-CN" altLang="en-US"/>
          </a:p>
        </p:txBody>
      </p:sp>
      <p:sp>
        <p:nvSpPr>
          <p:cNvPr id="6" name="页脚占位符 5"/>
          <p:cNvSpPr>
            <a:spLocks noGrp="1"/>
          </p:cNvSpPr>
          <p:nvPr>
            <p:ph type="ftr" sz="quarter" idx="11"/>
          </p:nvPr>
        </p:nvSpPr>
        <p:spPr>
          <a:xfrm>
            <a:off x="3029476" y="6356351"/>
            <a:ext cx="3086636"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9072" y="6356351"/>
            <a:ext cx="2057757" cy="365125"/>
          </a:xfrm>
          <a:prstGeom prst="rect">
            <a:avLst/>
          </a:prstGeom>
        </p:spPr>
        <p:txBody>
          <a:bodyPr/>
          <a:lstStyle/>
          <a:p>
            <a:fld id="{CA372CAD-6ABD-4290-8D11-EC4BCC100345}" type="slidenum">
              <a:rPr lang="zh-CN" altLang="en-US" smtClean="0"/>
              <a:t>‹#›</a:t>
            </a:fld>
            <a:endParaRPr lang="zh-CN" altLang="en-US"/>
          </a:p>
        </p:txBody>
      </p:sp>
      <p:sp>
        <p:nvSpPr>
          <p:cNvPr id="8" name="标题 1"/>
          <p:cNvSpPr>
            <a:spLocks noGrp="1"/>
          </p:cNvSpPr>
          <p:nvPr>
            <p:ph type="title"/>
          </p:nvPr>
        </p:nvSpPr>
        <p:spPr>
          <a:xfrm>
            <a:off x="885459" y="365126"/>
            <a:ext cx="6260571" cy="600074"/>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11" name="Slide Number Placeholder 5"/>
          <p:cNvSpPr txBox="1">
            <a:spLocks/>
          </p:cNvSpPr>
          <p:nvPr userDrawn="1"/>
        </p:nvSpPr>
        <p:spPr bwMode="gray">
          <a:xfrm>
            <a:off x="93678" y="528638"/>
            <a:ext cx="585890" cy="365125"/>
          </a:xfrm>
          <a:prstGeom prst="rect">
            <a:avLst/>
          </a:prstGeom>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fld id="{9A0DB2DC-4C9A-4742-B13C-FB6460FD3503}" type="slidenum">
              <a:rPr lang="en-US" altLang="zh-CN" noProof="1" smtClean="0">
                <a:solidFill>
                  <a:schemeClr val="bg1"/>
                </a:solidFill>
                <a:latin typeface="Tahoma" panose="020B0604030504040204" pitchFamily="34" charset="0"/>
                <a:ea typeface="微软雅黑 Light" panose="020B0502040204020203" pitchFamily="34" charset="-122"/>
              </a:rPr>
              <a:pPr algn="r" fontAlgn="base"/>
              <a:t>‹#›</a:t>
            </a:fld>
            <a:endParaRPr lang="en-US" altLang="zh-CN" noProof="1">
              <a:solidFill>
                <a:schemeClr val="bg1"/>
              </a:solidFill>
              <a:ea typeface="微软雅黑 Light" panose="020B0502040204020203" pitchFamily="34" charset="-122"/>
            </a:endParaRPr>
          </a:p>
        </p:txBody>
      </p:sp>
      <p:sp>
        <p:nvSpPr>
          <p:cNvPr id="12" name="平行四边形 11"/>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951" y="1265527"/>
            <a:ext cx="386901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951" y="2094807"/>
            <a:ext cx="3869012" cy="4094856"/>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4617483" y="1273839"/>
            <a:ext cx="388806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954" y="2094807"/>
            <a:ext cx="3888066" cy="4094856"/>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p:cNvSpPr>
            <a:spLocks noGrp="1"/>
          </p:cNvSpPr>
          <p:nvPr>
            <p:ph type="title"/>
          </p:nvPr>
        </p:nvSpPr>
        <p:spPr>
          <a:xfrm>
            <a:off x="885459" y="365126"/>
            <a:ext cx="6310096" cy="600075"/>
          </a:xfrm>
          <a:prstGeom prst="rect">
            <a:avLst/>
          </a:prstGeom>
        </p:spPr>
        <p:txBody>
          <a:bodyPr anchor="b" anchorCtr="0"/>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Freeform 11"/>
          <p:cNvSpPr/>
          <p:nvPr userDrawn="1"/>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9" name="Slide Number Placeholder 5"/>
          <p:cNvSpPr>
            <a:spLocks noGrp="1"/>
          </p:cNvSpPr>
          <p:nvPr>
            <p:ph type="sldNum" sz="quarter" idx="10"/>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11" name="平行四边形 10"/>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101" name="Freeform 11"/>
          <p:cNvSpPr/>
          <p:nvPr/>
        </p:nvSpPr>
        <p:spPr>
          <a:xfrm flipV="1">
            <a:off x="0" y="457200"/>
            <a:ext cx="885459"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2" name="Title 1"/>
          <p:cNvSpPr>
            <a:spLocks noGrp="1"/>
          </p:cNvSpPr>
          <p:nvPr>
            <p:ph type="title"/>
          </p:nvPr>
        </p:nvSpPr>
        <p:spPr>
          <a:xfrm>
            <a:off x="947816" y="345306"/>
            <a:ext cx="6247739" cy="616580"/>
          </a:xfrm>
          <a:prstGeom prst="rect">
            <a:avLst/>
          </a:prstGeom>
        </p:spPr>
        <p:txBody>
          <a:bodyPr anchor="b" anchorCtr="0">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236954" y="1197034"/>
            <a:ext cx="8536575" cy="4714189"/>
          </a:xfrm>
          <a:prstGeom prst="rect">
            <a:avLst/>
          </a:prstGeom>
        </p:spPr>
        <p:txBody>
          <a:bodyPr/>
          <a:lstStyle>
            <a:lvl1pPr>
              <a:defRPr sz="2400" b="1">
                <a:solidFill>
                  <a:schemeClr val="tx1"/>
                </a:solidFill>
              </a:defRPr>
            </a:lvl1pPr>
            <a:lvl2pPr>
              <a:defRPr sz="2000" b="1">
                <a:solidFill>
                  <a:schemeClr val="tx1"/>
                </a:solidFill>
              </a:defRPr>
            </a:lvl2pPr>
            <a:lvl3pPr>
              <a:defRPr sz="1800" b="1">
                <a:solidFill>
                  <a:schemeClr val="tx1"/>
                </a:solidFill>
              </a:defRPr>
            </a:lvl3pPr>
            <a:lvl4pPr>
              <a:defRPr b="1">
                <a:solidFill>
                  <a:schemeClr val="tx1"/>
                </a:solidFill>
              </a:defRPr>
            </a:lvl4pPr>
            <a:lvl5pPr>
              <a:defRPr b="1">
                <a:solidFill>
                  <a:schemeClr val="tx1"/>
                </a:solidFill>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Date Placeholder 3"/>
          <p:cNvSpPr>
            <a:spLocks noGrp="1"/>
          </p:cNvSpPr>
          <p:nvPr>
            <p:ph type="dt" sz="half" idx="2"/>
          </p:nvPr>
        </p:nvSpPr>
        <p:spPr>
          <a:xfrm>
            <a:off x="7773751" y="6135688"/>
            <a:ext cx="766896" cy="369888"/>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7" name="Footer Placeholder 4"/>
          <p:cNvSpPr>
            <a:spLocks noGrp="1"/>
          </p:cNvSpPr>
          <p:nvPr>
            <p:ph type="ftr" sz="quarter" idx="3"/>
          </p:nvPr>
        </p:nvSpPr>
        <p:spPr>
          <a:xfrm>
            <a:off x="1943438" y="6135690"/>
            <a:ext cx="5717581" cy="365125"/>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8" name="Slide Number Placeholder 5"/>
          <p:cNvSpPr>
            <a:spLocks noGrp="1"/>
          </p:cNvSpPr>
          <p:nvPr>
            <p:ph type="sldNum" sz="quarter" idx="4"/>
          </p:nvPr>
        </p:nvSpPr>
        <p:spPr bwMode="gray">
          <a:xfrm>
            <a:off x="93678" y="528638"/>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
        <p:nvSpPr>
          <p:cNvPr id="9" name="平行四边形 8"/>
          <p:cNvSpPr/>
          <p:nvPr userDrawn="1"/>
        </p:nvSpPr>
        <p:spPr>
          <a:xfrm>
            <a:off x="867720" y="670122"/>
            <a:ext cx="6327835" cy="291764"/>
          </a:xfrm>
          <a:prstGeom prst="parallelogram">
            <a:avLst>
              <a:gd name="adj" fmla="val 23259"/>
            </a:avLst>
          </a:prstGeom>
          <a:gradFill>
            <a:gsLst>
              <a:gs pos="100000">
                <a:srgbClr val="3385FF">
                  <a:alpha val="73000"/>
                </a:srgbClr>
              </a:gs>
              <a:gs pos="0">
                <a:srgbClr val="00B0F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66267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8221" name="Freeform 11"/>
          <p:cNvSpPr/>
          <p:nvPr/>
        </p:nvSpPr>
        <p:spPr>
          <a:xfrm flipV="1">
            <a:off x="0" y="470123"/>
            <a:ext cx="856211"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3" name="Date Placeholder 1"/>
          <p:cNvSpPr>
            <a:spLocks noGrp="1"/>
          </p:cNvSpPr>
          <p:nvPr>
            <p:ph type="dt" sz="half" idx="2"/>
          </p:nvPr>
        </p:nvSpPr>
        <p:spPr>
          <a:xfrm>
            <a:off x="7773751" y="6135688"/>
            <a:ext cx="766896" cy="369888"/>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7" name="Footer Placeholder 2"/>
          <p:cNvSpPr>
            <a:spLocks noGrp="1"/>
          </p:cNvSpPr>
          <p:nvPr>
            <p:ph type="ftr" sz="quarter" idx="3"/>
          </p:nvPr>
        </p:nvSpPr>
        <p:spPr>
          <a:xfrm>
            <a:off x="1943438" y="6135690"/>
            <a:ext cx="5717581" cy="365125"/>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dirty="0">
              <a:ln>
                <a:noFill/>
              </a:ln>
              <a:solidFill>
                <a:schemeClr val="tx1">
                  <a:tint val="75000"/>
                </a:schemeClr>
              </a:solidFill>
              <a:effectLst/>
              <a:uLnTx/>
              <a:uFillTx/>
              <a:latin typeface="Tahoma" panose="020B0604030504040204" pitchFamily="34" charset="0"/>
              <a:cs typeface="+mn-cs"/>
            </a:endParaRPr>
          </a:p>
        </p:txBody>
      </p:sp>
      <p:sp>
        <p:nvSpPr>
          <p:cNvPr id="6" name="Slide Number Placeholder 5"/>
          <p:cNvSpPr>
            <a:spLocks noGrp="1"/>
          </p:cNvSpPr>
          <p:nvPr>
            <p:ph type="sldNum" sz="quarter" idx="4"/>
          </p:nvPr>
        </p:nvSpPr>
        <p:spPr bwMode="gray">
          <a:xfrm>
            <a:off x="93678" y="487073"/>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29800600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197" name="Freeform 11"/>
          <p:cNvSpPr/>
          <p:nvPr/>
        </p:nvSpPr>
        <p:spPr>
          <a:xfrm flipV="1">
            <a:off x="0" y="711200"/>
            <a:ext cx="1359136"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endParaRPr lang="zh-CN" altLang="en-US"/>
          </a:p>
        </p:txBody>
      </p:sp>
      <p:sp>
        <p:nvSpPr>
          <p:cNvPr id="2" name="Title 1"/>
          <p:cNvSpPr>
            <a:spLocks noGrp="1"/>
          </p:cNvSpPr>
          <p:nvPr>
            <p:ph type="title"/>
          </p:nvPr>
        </p:nvSpPr>
        <p:spPr>
          <a:xfrm>
            <a:off x="1945538" y="624110"/>
            <a:ext cx="6590344" cy="1280890"/>
          </a:xfrm>
          <a:prstGeom prst="rect">
            <a:avLst/>
          </a:prstGeom>
        </p:spPr>
        <p:txBody>
          <a:bodyPr/>
          <a:lstStyle/>
          <a:p>
            <a:pPr fontAlgn="base"/>
            <a:r>
              <a:rPr lang="zh-CN" altLang="en-US" strike="noStrike" noProof="1"/>
              <a:t>单击此处编辑母版标题样式</a:t>
            </a:r>
            <a:endParaRPr lang="en-US" strike="noStrike" noProof="1"/>
          </a:p>
        </p:txBody>
      </p:sp>
      <p:sp>
        <p:nvSpPr>
          <p:cNvPr id="3" name="Date Placeholder 2"/>
          <p:cNvSpPr>
            <a:spLocks noGrp="1"/>
          </p:cNvSpPr>
          <p:nvPr>
            <p:ph type="dt" sz="half" idx="2"/>
          </p:nvPr>
        </p:nvSpPr>
        <p:spPr>
          <a:xfrm>
            <a:off x="7773751" y="6135688"/>
            <a:ext cx="766896" cy="369888"/>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7" name="Footer Placeholder 3"/>
          <p:cNvSpPr>
            <a:spLocks noGrp="1"/>
          </p:cNvSpPr>
          <p:nvPr>
            <p:ph type="ftr" sz="quarter" idx="3"/>
          </p:nvPr>
        </p:nvSpPr>
        <p:spPr>
          <a:xfrm>
            <a:off x="1943438" y="6135690"/>
            <a:ext cx="5717581" cy="365125"/>
          </a:xfrm>
          <a:prstGeom prst="rect">
            <a:avLst/>
          </a:prstGeom>
        </p:spPr>
        <p:txBody>
          <a:bodyPr vert="horz" lIns="91440" tIns="45720" rIns="91440" bIns="45720" rtlCol="0" anchor="ctr"/>
          <a:lstStyle>
            <a:lvl1pPr>
              <a:defRPr>
                <a:ea typeface="微软雅黑 Light" panose="020B0502040204020203"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cs typeface="+mn-cs"/>
            </a:endParaRPr>
          </a:p>
        </p:txBody>
      </p:sp>
      <p:sp>
        <p:nvSpPr>
          <p:cNvPr id="9" name="Slide Number Placeholder 5"/>
          <p:cNvSpPr>
            <a:spLocks noGrp="1"/>
          </p:cNvSpPr>
          <p:nvPr>
            <p:ph type="sldNum" sz="quarter" idx="4"/>
          </p:nvPr>
        </p:nvSpPr>
        <p:spPr bwMode="gray">
          <a:xfrm>
            <a:off x="93678" y="782637"/>
            <a:ext cx="585890" cy="365125"/>
          </a:xfrm>
          <a:prstGeom prst="rect">
            <a:avLst/>
          </a:prstGeom>
        </p:spPr>
        <p:txBody>
          <a:bodyPr vert="horz" wrap="square" lIns="91440" tIns="45720" rIns="91440" bIns="45720" numCol="1" anchor="ctr" anchorCtr="0" compatLnSpc="1"/>
          <a:lstStyle/>
          <a:p>
            <a:pPr algn="r" fontAlgn="base"/>
            <a:fld id="{9A0DB2DC-4C9A-4742-B13C-FB6460FD3503}" type="slidenum">
              <a:rPr lang="en-US" altLang="zh-CN" strike="noStrike" noProof="1" dirty="0">
                <a:solidFill>
                  <a:schemeClr val="bg1"/>
                </a:solidFill>
                <a:latin typeface="Tahoma" panose="020B0604030504040204" pitchFamily="34" charset="0"/>
                <a:ea typeface="微软雅黑 Light" panose="020B0502040204020203" pitchFamily="34" charset="-122"/>
                <a:cs typeface="+mn-cs"/>
              </a:rPr>
              <a:t>‹#›</a:t>
            </a:fld>
            <a:endParaRPr lang="en-US" altLang="zh-CN" strike="noStrike" noProof="1">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392478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1139" y="617538"/>
            <a:ext cx="779439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1182893" y="2017713"/>
            <a:ext cx="7773750" cy="4114800"/>
          </a:xfrm>
          <a:prstGeom prst="rect">
            <a:avLst/>
          </a:prstGeom>
        </p:spPr>
        <p:txBody>
          <a:bodyPr/>
          <a:lstStyle/>
          <a:p>
            <a:pPr lvl="0"/>
            <a:endParaRPr lang="zh-CN" altLang="en-US" noProof="0"/>
          </a:p>
        </p:txBody>
      </p:sp>
      <p:sp>
        <p:nvSpPr>
          <p:cNvPr id="4" name="Rectangle 11">
            <a:extLst>
              <a:ext uri="{FF2B5EF4-FFF2-40B4-BE49-F238E27FC236}">
                <a16:creationId xmlns="" xmlns:a16="http://schemas.microsoft.com/office/drawing/2014/main" id="{EC596731-202E-B330-7942-0CCA13D133B4}"/>
              </a:ext>
            </a:extLst>
          </p:cNvPr>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5" name="Rectangle 12">
            <a:extLst>
              <a:ext uri="{FF2B5EF4-FFF2-40B4-BE49-F238E27FC236}">
                <a16:creationId xmlns="" xmlns:a16="http://schemas.microsoft.com/office/drawing/2014/main" id="{22AC414C-8A16-90E1-F2B3-F676F3D325E9}"/>
              </a:ext>
            </a:extLst>
          </p:cNvPr>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6" name="Rectangle 13">
            <a:extLst>
              <a:ext uri="{FF2B5EF4-FFF2-40B4-BE49-F238E27FC236}">
                <a16:creationId xmlns="" xmlns:a16="http://schemas.microsoft.com/office/drawing/2014/main" id="{44D7BCC8-99E1-8BF5-FFAF-176E15A9CAB8}"/>
              </a:ext>
            </a:extLst>
          </p:cNvPr>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pPr>
              <a:defRPr/>
            </a:pPr>
            <a:fld id="{66087CA6-58C9-45F7-977F-D37CBD6FAE67}" type="slidenum">
              <a:rPr lang="en-US" altLang="zh-CN"/>
              <a:pPr>
                <a:defRPr/>
              </a:pPr>
              <a:t>‹#›</a:t>
            </a:fld>
            <a:endParaRPr lang="en-US" altLang="zh-CN"/>
          </a:p>
        </p:txBody>
      </p:sp>
    </p:spTree>
    <p:extLst>
      <p:ext uri="{BB962C8B-B14F-4D97-AF65-F5344CB8AC3E}">
        <p14:creationId xmlns:p14="http://schemas.microsoft.com/office/powerpoint/2010/main" val="238891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1138" y="617539"/>
            <a:ext cx="7805505" cy="55149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a:extLst>
              <a:ext uri="{FF2B5EF4-FFF2-40B4-BE49-F238E27FC236}">
                <a16:creationId xmlns="" xmlns:a16="http://schemas.microsoft.com/office/drawing/2014/main" id="{09F98B28-5663-B44E-8FA1-DDA02AEF8024}"/>
              </a:ext>
            </a:extLst>
          </p:cNvPr>
          <p:cNvSpPr>
            <a:spLocks noGrp="1" noChangeArrowheads="1"/>
          </p:cNvSpPr>
          <p:nvPr>
            <p:ph type="dt" sz="half" idx="10"/>
          </p:nvPr>
        </p:nvSpPr>
        <p:spPr>
          <a:xfrm>
            <a:off x="914559" y="6324600"/>
            <a:ext cx="1905331" cy="457200"/>
          </a:xfrm>
          <a:prstGeom prst="rect">
            <a:avLst/>
          </a:prstGeom>
          <a:ln/>
        </p:spPr>
        <p:txBody>
          <a:bodyPr/>
          <a:lstStyle>
            <a:lvl1pPr>
              <a:defRPr/>
            </a:lvl1pPr>
          </a:lstStyle>
          <a:p>
            <a:pPr>
              <a:defRPr/>
            </a:pPr>
            <a:endParaRPr lang="en-US" altLang="zh-CN"/>
          </a:p>
        </p:txBody>
      </p:sp>
      <p:sp>
        <p:nvSpPr>
          <p:cNvPr id="4" name="Rectangle 12">
            <a:extLst>
              <a:ext uri="{FF2B5EF4-FFF2-40B4-BE49-F238E27FC236}">
                <a16:creationId xmlns="" xmlns:a16="http://schemas.microsoft.com/office/drawing/2014/main" id="{D760ABC8-C237-0E10-B727-757C0BB7EEC9}"/>
              </a:ext>
            </a:extLst>
          </p:cNvPr>
          <p:cNvSpPr>
            <a:spLocks noGrp="1" noChangeArrowheads="1"/>
          </p:cNvSpPr>
          <p:nvPr>
            <p:ph type="ftr" sz="quarter" idx="11"/>
          </p:nvPr>
        </p:nvSpPr>
        <p:spPr>
          <a:xfrm>
            <a:off x="3353382" y="6324600"/>
            <a:ext cx="2896103" cy="457200"/>
          </a:xfrm>
          <a:prstGeom prst="rect">
            <a:avLst/>
          </a:prstGeom>
          <a:ln/>
        </p:spPr>
        <p:txBody>
          <a:bodyPr/>
          <a:lstStyle>
            <a:lvl1pPr>
              <a:defRPr/>
            </a:lvl1pPr>
          </a:lstStyle>
          <a:p>
            <a:pPr>
              <a:defRPr/>
            </a:pPr>
            <a:endParaRPr lang="en-US" altLang="zh-CN"/>
          </a:p>
        </p:txBody>
      </p:sp>
      <p:sp>
        <p:nvSpPr>
          <p:cNvPr id="5" name="Rectangle 13">
            <a:extLst>
              <a:ext uri="{FF2B5EF4-FFF2-40B4-BE49-F238E27FC236}">
                <a16:creationId xmlns="" xmlns:a16="http://schemas.microsoft.com/office/drawing/2014/main" id="{A8569F79-1003-0AED-661B-D8B8EFDCBD63}"/>
              </a:ext>
            </a:extLst>
          </p:cNvPr>
          <p:cNvSpPr>
            <a:spLocks noGrp="1" noChangeArrowheads="1"/>
          </p:cNvSpPr>
          <p:nvPr>
            <p:ph type="sldNum" sz="quarter" idx="12"/>
          </p:nvPr>
        </p:nvSpPr>
        <p:spPr>
          <a:xfrm>
            <a:off x="6782978" y="6324600"/>
            <a:ext cx="1905331" cy="457200"/>
          </a:xfrm>
          <a:prstGeom prst="rect">
            <a:avLst/>
          </a:prstGeom>
          <a:ln/>
        </p:spPr>
        <p:txBody>
          <a:bodyPr/>
          <a:lstStyle>
            <a:lvl1pPr>
              <a:defRPr/>
            </a:lvl1pPr>
          </a:lstStyle>
          <a:p>
            <a:pPr>
              <a:defRPr/>
            </a:pPr>
            <a:fld id="{709B1EF3-4CA9-4120-BE7B-F1A9113F9DC4}" type="slidenum">
              <a:rPr lang="en-US" altLang="zh-CN"/>
              <a:pPr>
                <a:defRPr/>
              </a:pPr>
              <a:t>‹#›</a:t>
            </a:fld>
            <a:endParaRPr lang="en-US" altLang="zh-CN"/>
          </a:p>
        </p:txBody>
      </p:sp>
    </p:spTree>
    <p:extLst>
      <p:ext uri="{BB962C8B-B14F-4D97-AF65-F5344CB8AC3E}">
        <p14:creationId xmlns:p14="http://schemas.microsoft.com/office/powerpoint/2010/main" val="3372478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BFD"/>
        </a:solidFill>
        <a:effectLst/>
      </p:bgPr>
    </p:bg>
    <p:spTree>
      <p:nvGrpSpPr>
        <p:cNvPr id="1" name=""/>
        <p:cNvGrpSpPr/>
        <p:nvPr/>
      </p:nvGrpSpPr>
      <p:grpSpPr>
        <a:xfrm>
          <a:off x="0" y="0"/>
          <a:ext cx="0" cy="0"/>
          <a:chOff x="0" y="0"/>
          <a:chExt cx="0" cy="0"/>
        </a:xfrm>
      </p:grpSpPr>
      <p:sp>
        <p:nvSpPr>
          <p:cNvPr id="9" name="文本框 8"/>
          <p:cNvSpPr txBox="1"/>
          <p:nvPr userDrawn="1"/>
        </p:nvSpPr>
        <p:spPr>
          <a:xfrm>
            <a:off x="390712" y="6257506"/>
            <a:ext cx="2469309" cy="400110"/>
          </a:xfrm>
          <a:prstGeom prst="rect">
            <a:avLst/>
          </a:prstGeom>
          <a:noFill/>
        </p:spPr>
        <p:txBody>
          <a:bodyPr wrap="square" rtlCol="0">
            <a:spAutoFit/>
          </a:bodyPr>
          <a:lstStyle/>
          <a:p>
            <a:r>
              <a:rPr lang="zh-CN" altLang="en-US" sz="2000" dirty="0">
                <a:solidFill>
                  <a:schemeClr val="accent3"/>
                </a:solidFill>
                <a:latin typeface="苏新诗柳楷简" panose="02010600000101010101" pitchFamily="2" charset="-122"/>
                <a:ea typeface="苏新诗柳楷简" panose="02010600000101010101" pitchFamily="2" charset="-122"/>
              </a:rPr>
              <a:t>笃信仁厚 慎思勤勉</a:t>
            </a:r>
          </a:p>
        </p:txBody>
      </p:sp>
      <p:sp>
        <p:nvSpPr>
          <p:cNvPr id="10" name="文本框 9"/>
          <p:cNvSpPr txBox="1"/>
          <p:nvPr userDrawn="1"/>
        </p:nvSpPr>
        <p:spPr>
          <a:xfrm>
            <a:off x="7008962" y="6257506"/>
            <a:ext cx="180994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a:t>
            </a:r>
            <a:endParaRPr kumimoji="0" lang="zh-CN" altLang="en-US"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endParaRPr>
          </a:p>
        </p:txBody>
      </p:sp>
      <p:pic>
        <p:nvPicPr>
          <p:cNvPr id="5" name="图片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18272" y="6498143"/>
            <a:ext cx="2427316" cy="3598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hyperlink" Target="&#39034;&#24207;&#34920;&#22522;&#26412;&#25805;&#20316;&#28436;&#31034;.pp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39034;&#24207;&#34920;&#22522;&#26412;&#25805;&#20316;&#28436;&#31034;.ppt#-1,29,&#39034;&#24207;&#34920;&#21024;&#38500;&#25805;&#203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32447;&#24615;&#34920;&#21512;&#24182;&#28436;&#31034;.ppt#-1,26,&#24187;&#28783;&#29255; 26" TargetMode="External"/><Relationship Id="rId2" Type="http://schemas.openxmlformats.org/officeDocument/2006/relationships/hyperlink" Target="&#32447;&#24615;&#34920;&#21512;&#24182;&#28436;&#31034;.ppt" TargetMode="Externa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tv.sohu.com/v/dXMvMzQ5MzExODkyLzUzMTM2NjcyNS5zaHRtbA.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21333;&#38142;&#34920;&#30340;&#22522;&#26412;&#25805;&#20316;&#28436;&#31034;.ppt#-1,1,&#24187;&#28783;&#29255; 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21333;&#38142;&#34920;&#30340;&#22522;&#26412;&#25805;&#20316;&#28436;&#31034;.ppt#-1,15,&#22312;&#21333;&#38142;&#34920;L&#30340;&#31532;i&#20010;&#20301;&#32622;&#21069;&#25554;&#20837;&#20803;&#32032;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21333;&#38142;&#34920;&#30340;&#22522;&#26412;&#25805;&#20316;&#28436;&#31034;.ppt#-1,49,&#36870;&#20301;&#24207;&#36755;&#20837;n&#20010;&#20803;&#32032;&#21019;&#24314;&#24102;&#22836;&#32467;&#28857;&#30340;&#21333;&#38142;&#3492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44.xml.rels><?xml version="1.0" encoding="UTF-8" standalone="yes"?>
<Relationships xmlns="http://schemas.openxmlformats.org/package/2006/relationships"><Relationship Id="rId3" Type="http://schemas.openxmlformats.org/officeDocument/2006/relationships/hyperlink" Target="&#21333;&#38142;&#34920;&#30340;&#22522;&#26412;&#25805;&#20316;&#28436;&#31034;.ppt#-1,71,&#24187;&#28783;&#29255; 7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21452;&#21521;&#38142;&#34920;&#25554;&#20837;&#21024;&#38500;&#22522;&#26412;&#25805;&#20316;&#28436;&#31034;.ppt#-1,11,&#24187;&#28783;&#29255; 11" TargetMode="External"/><Relationship Id="rId2" Type="http://schemas.openxmlformats.org/officeDocument/2006/relationships/hyperlink" Target="&#21452;&#21521;&#38142;&#34920;&#25554;&#20837;&#21024;&#38500;&#22522;&#26412;&#25805;&#20316;&#28436;&#31034;.pp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6.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5953"/>
          <a:stretch>
            <a:fillRect/>
          </a:stretch>
        </p:blipFill>
        <p:spPr>
          <a:xfrm>
            <a:off x="0" y="-1"/>
            <a:ext cx="9145588" cy="6858001"/>
          </a:xfrm>
          <a:prstGeom prst="rect">
            <a:avLst/>
          </a:prstGeom>
        </p:spPr>
      </p:pic>
      <p:pic>
        <p:nvPicPr>
          <p:cNvPr id="5" name="图片 4"/>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artisticBlur radius="16"/>
                    </a14:imgEffect>
                  </a14:imgLayer>
                </a14:imgProps>
              </a:ext>
              <a:ext uri="{28A0092B-C50C-407E-A947-70E740481C1C}">
                <a14:useLocalDpi xmlns:a14="http://schemas.microsoft.com/office/drawing/2010/main" val="0"/>
              </a:ext>
            </a:extLst>
          </a:blip>
          <a:srcRect l="18996" r="15666"/>
          <a:stretch>
            <a:fillRect/>
          </a:stretch>
        </p:blipFill>
        <p:spPr>
          <a:xfrm>
            <a:off x="845222" y="1016043"/>
            <a:ext cx="3727571" cy="5037250"/>
          </a:xfrm>
          <a:prstGeom prst="rect">
            <a:avLst/>
          </a:prstGeom>
        </p:spPr>
      </p:pic>
      <p:sp>
        <p:nvSpPr>
          <p:cNvPr id="7" name="矩形: 圆角 6"/>
          <p:cNvSpPr/>
          <p:nvPr/>
        </p:nvSpPr>
        <p:spPr>
          <a:xfrm>
            <a:off x="359631" y="4074940"/>
            <a:ext cx="5037992" cy="752589"/>
          </a:xfrm>
          <a:prstGeom prst="roundRect">
            <a:avLst>
              <a:gd name="adj" fmla="val 37794"/>
            </a:avLst>
          </a:prstGeom>
          <a:solidFill>
            <a:schemeClr val="bg1">
              <a:lumMod val="95000"/>
            </a:schemeClr>
          </a:solidFill>
          <a:ln>
            <a:noFill/>
          </a:ln>
          <a:effectLst>
            <a:glow rad="152400">
              <a:schemeClr val="tx2">
                <a:lumMod val="7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6688EA"/>
                </a:solidFill>
                <a:latin typeface="微软雅黑" panose="020B0503020204020204" pitchFamily="34" charset="-122"/>
                <a:ea typeface="微软雅黑" panose="020B0503020204020204" pitchFamily="34" charset="-122"/>
              </a:rPr>
              <a:t>第二章  线性表</a:t>
            </a:r>
            <a:endParaRPr lang="zh-CN" altLang="en-US" sz="2400" dirty="0">
              <a:solidFill>
                <a:srgbClr val="6688E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68020" y="2140364"/>
            <a:ext cx="6394290"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数据结构与算法分析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01872" y="3226188"/>
            <a:ext cx="6722319" cy="830997"/>
          </a:xfrm>
          <a:prstGeom prst="rect">
            <a:avLst/>
          </a:prstGeom>
          <a:noFill/>
        </p:spPr>
        <p:txBody>
          <a:bodyPr wrap="square" rtlCol="0">
            <a:spAutoFit/>
          </a:bodyPr>
          <a:lstStyle/>
          <a:p>
            <a:pPr lvl="0">
              <a:defRPr/>
            </a:pPr>
            <a:r>
              <a:rPr lang="en-US" altLang="zh-CN" sz="2400" b="1" dirty="0" smtClean="0">
                <a:solidFill>
                  <a:prstClr val="white"/>
                </a:solidFill>
                <a:latin typeface="微软雅黑" panose="020B0503020204020204" pitchFamily="34" charset="-122"/>
                <a:ea typeface="微软雅黑" panose="020B0503020204020204" pitchFamily="34" charset="-122"/>
              </a:rPr>
              <a:t>DATA STRUCTURES AND ALGORITHM ANALYSIS</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altLang="zh-CN" dirty="0">
                <a:latin typeface="+mn-lt"/>
              </a:rPr>
              <a:t>2.2 </a:t>
            </a:r>
            <a:r>
              <a:rPr lang="zh-CN" altLang="en-US" dirty="0">
                <a:latin typeface="Times New Roman" panose="02020603050405020304" pitchFamily="18" charset="0"/>
              </a:rPr>
              <a:t>线性表的顺序表示和实现</a:t>
            </a:r>
          </a:p>
        </p:txBody>
      </p:sp>
      <p:sp>
        <p:nvSpPr>
          <p:cNvPr id="23555" name="Rectangle 3"/>
          <p:cNvSpPr>
            <a:spLocks noGrp="1" noChangeArrowheads="1"/>
          </p:cNvSpPr>
          <p:nvPr>
            <p:ph type="body" idx="1"/>
          </p:nvPr>
        </p:nvSpPr>
        <p:spPr>
          <a:xfrm>
            <a:off x="697411" y="1042377"/>
            <a:ext cx="7810269" cy="2209800"/>
          </a:xfrm>
        </p:spPr>
        <p:txBody>
          <a:bodyPr/>
          <a:lstStyle/>
          <a:p>
            <a:pPr algn="just" eaLnBrk="1" hangingPunct="1">
              <a:spcBef>
                <a:spcPct val="0"/>
              </a:spcBef>
            </a:pPr>
            <a:r>
              <a:rPr lang="zh-CN" altLang="en-US" sz="2400" b="1" dirty="0" smtClean="0">
                <a:ea typeface="楷体_GB2312" pitchFamily="49" charset="-122"/>
              </a:rPr>
              <a:t>线性表的顺序表示：用一组</a:t>
            </a:r>
            <a:r>
              <a:rPr lang="zh-CN" altLang="en-US" sz="2400" b="1" dirty="0" smtClean="0">
                <a:solidFill>
                  <a:schemeClr val="hlink"/>
                </a:solidFill>
                <a:ea typeface="楷体_GB2312" pitchFamily="49" charset="-122"/>
              </a:rPr>
              <a:t>地址连续</a:t>
            </a:r>
            <a:r>
              <a:rPr lang="zh-CN" altLang="en-US" sz="2400" b="1" dirty="0" smtClean="0">
                <a:ea typeface="楷体_GB2312" pitchFamily="49" charset="-122"/>
              </a:rPr>
              <a:t>的存储单元依次存储线性表的数据元素，如</a:t>
            </a:r>
            <a:r>
              <a:rPr lang="en-US" altLang="zh-CN" sz="2400" b="1" dirty="0" smtClean="0">
                <a:ea typeface="楷体_GB2312" pitchFamily="49" charset="-122"/>
              </a:rPr>
              <a:t>L=(a</a:t>
            </a:r>
            <a:r>
              <a:rPr lang="en-US" altLang="zh-CN" sz="2400" b="1" baseline="-25000" dirty="0" smtClean="0">
                <a:ea typeface="楷体_GB2312" pitchFamily="49" charset="-122"/>
              </a:rPr>
              <a:t>1</a:t>
            </a:r>
            <a:r>
              <a:rPr lang="en-US" altLang="zh-CN" sz="2400" b="1" dirty="0" smtClean="0">
                <a:ea typeface="楷体_GB2312" pitchFamily="49" charset="-122"/>
              </a:rPr>
              <a:t>,a</a:t>
            </a:r>
            <a:r>
              <a:rPr lang="en-US" altLang="zh-CN" sz="2400" b="1" baseline="-25000" dirty="0" smtClean="0">
                <a:ea typeface="楷体_GB2312" pitchFamily="49" charset="-122"/>
              </a:rPr>
              <a:t>2</a:t>
            </a:r>
            <a:r>
              <a:rPr lang="en-US" altLang="zh-CN" sz="2400" b="1" dirty="0" smtClean="0">
                <a:ea typeface="楷体_GB2312" pitchFamily="49" charset="-122"/>
              </a:rPr>
              <a:t>,…,a</a:t>
            </a:r>
            <a:r>
              <a:rPr lang="en-US" altLang="zh-CN" sz="2400" b="1" baseline="-25000" dirty="0" smtClean="0">
                <a:ea typeface="楷体_GB2312" pitchFamily="49" charset="-122"/>
              </a:rPr>
              <a:t>n</a:t>
            </a:r>
            <a:r>
              <a:rPr lang="en-US" altLang="zh-CN" sz="2400" b="1" dirty="0" smtClean="0">
                <a:ea typeface="楷体_GB2312" pitchFamily="49" charset="-122"/>
              </a:rPr>
              <a:t>)</a:t>
            </a:r>
            <a:r>
              <a:rPr lang="zh-CN" altLang="en-US" sz="2400" b="1" dirty="0" smtClean="0">
                <a:ea typeface="楷体_GB2312" pitchFamily="49" charset="-122"/>
              </a:rPr>
              <a:t>。</a:t>
            </a:r>
          </a:p>
          <a:p>
            <a:pPr algn="just" eaLnBrk="1" hangingPunct="1">
              <a:spcBef>
                <a:spcPct val="0"/>
              </a:spcBef>
            </a:pPr>
            <a:r>
              <a:rPr lang="zh-CN" altLang="en-US" sz="2400" b="1" dirty="0" smtClean="0">
                <a:solidFill>
                  <a:schemeClr val="hlink"/>
                </a:solidFill>
                <a:ea typeface="楷体_GB2312" pitchFamily="49" charset="-122"/>
              </a:rPr>
              <a:t>特点</a:t>
            </a:r>
            <a:r>
              <a:rPr lang="zh-CN" altLang="en-US" sz="2400" b="1" dirty="0" smtClean="0">
                <a:ea typeface="楷体_GB2312" pitchFamily="49" charset="-122"/>
              </a:rPr>
              <a:t>：逻辑上相邻的数据元素在物理位置上相邻。</a:t>
            </a:r>
            <a:endParaRPr lang="zh-CN" altLang="en-US" sz="2400" b="1" dirty="0" smtClean="0"/>
          </a:p>
          <a:p>
            <a:pPr algn="just" eaLnBrk="1" hangingPunct="1">
              <a:spcBef>
                <a:spcPct val="0"/>
              </a:spcBef>
            </a:pPr>
            <a:r>
              <a:rPr lang="zh-CN" altLang="en-US" sz="2400" b="1" dirty="0" smtClean="0">
                <a:ea typeface="楷体_GB2312" pitchFamily="49" charset="-122"/>
              </a:rPr>
              <a:t>线性表顺序存储结构是一种</a:t>
            </a:r>
            <a:r>
              <a:rPr lang="zh-CN" altLang="en-US" sz="2400" b="1" dirty="0" smtClean="0">
                <a:solidFill>
                  <a:schemeClr val="hlink"/>
                </a:solidFill>
                <a:ea typeface="楷体_GB2312" pitchFamily="49" charset="-122"/>
              </a:rPr>
              <a:t>随机存取</a:t>
            </a:r>
            <a:r>
              <a:rPr lang="zh-CN" altLang="en-US" sz="2400" b="1" dirty="0" smtClean="0">
                <a:ea typeface="楷体_GB2312" pitchFamily="49" charset="-122"/>
              </a:rPr>
              <a:t>的存储结构，设线性表的每个元素占</a:t>
            </a:r>
            <a:r>
              <a:rPr lang="en-US" altLang="zh-CN" sz="2400" b="1" dirty="0" smtClean="0">
                <a:ea typeface="楷体_GB2312" pitchFamily="49" charset="-122"/>
              </a:rPr>
              <a:t>L</a:t>
            </a:r>
            <a:r>
              <a:rPr lang="zh-CN" altLang="en-US" sz="2400" b="1" dirty="0" smtClean="0">
                <a:ea typeface="楷体_GB2312" pitchFamily="49" charset="-122"/>
              </a:rPr>
              <a:t>个存储单元，</a:t>
            </a:r>
            <a:r>
              <a:rPr lang="en-US" altLang="zh-CN" sz="2400" b="1" dirty="0" smtClean="0"/>
              <a:t>LOC(a</a:t>
            </a:r>
            <a:r>
              <a:rPr lang="en-US" altLang="zh-CN" sz="2400" b="1" baseline="-30000" dirty="0" smtClean="0"/>
              <a:t>1</a:t>
            </a:r>
            <a:r>
              <a:rPr lang="en-US" altLang="zh-CN" sz="2400" b="1" dirty="0" smtClean="0"/>
              <a:t>)=b</a:t>
            </a:r>
            <a:r>
              <a:rPr lang="zh-CN" altLang="en-US" sz="2400" b="1" dirty="0" smtClean="0">
                <a:ea typeface="楷体_GB2312" pitchFamily="49" charset="-122"/>
              </a:rPr>
              <a:t>为线性表的起始地址，则：</a:t>
            </a:r>
            <a:endParaRPr lang="zh-CN" altLang="en-US" sz="2400" b="1" dirty="0" smtClean="0"/>
          </a:p>
        </p:txBody>
      </p:sp>
      <p:sp>
        <p:nvSpPr>
          <p:cNvPr id="23556" name="Rectangle 15"/>
          <p:cNvSpPr>
            <a:spLocks noChangeArrowheads="1"/>
          </p:cNvSpPr>
          <p:nvPr/>
        </p:nvSpPr>
        <p:spPr bwMode="auto">
          <a:xfrm>
            <a:off x="3147764" y="5480891"/>
            <a:ext cx="1600478" cy="395288"/>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defRPr/>
            </a:pPr>
            <a:endParaRPr lang="zh-CN" altLang="zh-CN" sz="2000">
              <a:latin typeface="+mj-ea"/>
              <a:ea typeface="+mj-ea"/>
            </a:endParaRPr>
          </a:p>
        </p:txBody>
      </p:sp>
      <p:sp>
        <p:nvSpPr>
          <p:cNvPr id="23557" name="Rectangle 20"/>
          <p:cNvSpPr>
            <a:spLocks noChangeArrowheads="1"/>
          </p:cNvSpPr>
          <p:nvPr/>
        </p:nvSpPr>
        <p:spPr bwMode="auto">
          <a:xfrm>
            <a:off x="2050611" y="3617166"/>
            <a:ext cx="1600478" cy="2286000"/>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defRPr/>
            </a:pPr>
            <a:r>
              <a:rPr lang="en-US" altLang="zh-CN" sz="2400" dirty="0">
                <a:latin typeface="+mn-lt"/>
                <a:ea typeface="+mj-ea"/>
              </a:rPr>
              <a:t>b</a:t>
            </a:r>
          </a:p>
          <a:p>
            <a:pPr algn="just" eaLnBrk="1" hangingPunct="1">
              <a:spcBef>
                <a:spcPct val="0"/>
              </a:spcBef>
              <a:buClrTx/>
              <a:buSzTx/>
              <a:buFontTx/>
              <a:buNone/>
              <a:defRPr/>
            </a:pPr>
            <a:r>
              <a:rPr lang="en-US" altLang="zh-CN" sz="2400" dirty="0" err="1">
                <a:latin typeface="+mn-lt"/>
                <a:ea typeface="+mj-ea"/>
              </a:rPr>
              <a:t>b+L</a:t>
            </a:r>
            <a:r>
              <a:rPr lang="en-US" altLang="zh-CN" sz="2400" dirty="0">
                <a:latin typeface="+mn-lt"/>
                <a:ea typeface="+mj-ea"/>
              </a:rPr>
              <a:t> </a:t>
            </a:r>
          </a:p>
          <a:p>
            <a:pPr algn="just" eaLnBrk="1" hangingPunct="1">
              <a:spcBef>
                <a:spcPct val="0"/>
              </a:spcBef>
              <a:buClrTx/>
              <a:buSzTx/>
              <a:buFontTx/>
              <a:buNone/>
              <a:defRPr/>
            </a:pPr>
            <a:r>
              <a:rPr lang="en-US" altLang="zh-CN" sz="2400" dirty="0">
                <a:latin typeface="+mn-lt"/>
                <a:ea typeface="+mj-ea"/>
              </a:rPr>
              <a:t>……</a:t>
            </a:r>
          </a:p>
          <a:p>
            <a:pPr algn="just" eaLnBrk="1" hangingPunct="1">
              <a:spcBef>
                <a:spcPct val="0"/>
              </a:spcBef>
              <a:buClrTx/>
              <a:buSzTx/>
              <a:buFontTx/>
              <a:buNone/>
              <a:defRPr/>
            </a:pPr>
            <a:r>
              <a:rPr lang="en-US" altLang="zh-CN" sz="2400" dirty="0">
                <a:latin typeface="+mn-lt"/>
                <a:ea typeface="+mj-ea"/>
              </a:rPr>
              <a:t>b+(i-1)*L </a:t>
            </a:r>
          </a:p>
          <a:p>
            <a:pPr algn="just" eaLnBrk="1" hangingPunct="1">
              <a:spcBef>
                <a:spcPct val="0"/>
              </a:spcBef>
              <a:buClrTx/>
              <a:buSzTx/>
              <a:buFontTx/>
              <a:buNone/>
              <a:defRPr/>
            </a:pPr>
            <a:r>
              <a:rPr lang="en-US" altLang="zh-CN" sz="2400" dirty="0">
                <a:latin typeface="+mn-lt"/>
                <a:ea typeface="+mj-ea"/>
              </a:rPr>
              <a:t>……</a:t>
            </a:r>
          </a:p>
          <a:p>
            <a:pPr algn="just" eaLnBrk="1" hangingPunct="1">
              <a:spcBef>
                <a:spcPct val="0"/>
              </a:spcBef>
              <a:buClrTx/>
              <a:buSzTx/>
              <a:buFontTx/>
              <a:buNone/>
              <a:defRPr/>
            </a:pPr>
            <a:r>
              <a:rPr lang="en-US" altLang="zh-CN" sz="2400" dirty="0">
                <a:latin typeface="+mn-lt"/>
                <a:ea typeface="+mj-ea"/>
              </a:rPr>
              <a:t>b+(n-1)*L</a:t>
            </a:r>
          </a:p>
        </p:txBody>
      </p:sp>
      <p:sp>
        <p:nvSpPr>
          <p:cNvPr id="23558" name="Rectangle 21"/>
          <p:cNvSpPr>
            <a:spLocks noChangeArrowheads="1"/>
          </p:cNvSpPr>
          <p:nvPr/>
        </p:nvSpPr>
        <p:spPr bwMode="auto">
          <a:xfrm>
            <a:off x="1852139" y="3229817"/>
            <a:ext cx="1295625" cy="396875"/>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defRPr/>
            </a:pPr>
            <a:r>
              <a:rPr lang="zh-CN" altLang="en-US" sz="2000" b="1" dirty="0">
                <a:solidFill>
                  <a:schemeClr val="tx2"/>
                </a:solidFill>
                <a:latin typeface="+mj-ea"/>
                <a:ea typeface="+mj-ea"/>
              </a:rPr>
              <a:t>存储地址</a:t>
            </a:r>
          </a:p>
        </p:txBody>
      </p:sp>
      <p:sp>
        <p:nvSpPr>
          <p:cNvPr id="23559" name="Rectangle 27"/>
          <p:cNvSpPr>
            <a:spLocks noChangeArrowheads="1"/>
          </p:cNvSpPr>
          <p:nvPr/>
        </p:nvSpPr>
        <p:spPr bwMode="auto">
          <a:xfrm>
            <a:off x="4443389" y="3590179"/>
            <a:ext cx="685919" cy="2209800"/>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r>
              <a:rPr lang="en-US" altLang="zh-CN" sz="2400">
                <a:latin typeface="+mj-ea"/>
                <a:ea typeface="+mj-ea"/>
              </a:rPr>
              <a:t>1 </a:t>
            </a:r>
          </a:p>
          <a:p>
            <a:pPr algn="ctr" eaLnBrk="1" hangingPunct="1">
              <a:spcBef>
                <a:spcPct val="0"/>
              </a:spcBef>
              <a:buClrTx/>
              <a:buSzTx/>
              <a:buFontTx/>
              <a:buNone/>
              <a:defRPr/>
            </a:pPr>
            <a:r>
              <a:rPr lang="en-US" altLang="zh-CN" sz="2400">
                <a:latin typeface="+mj-ea"/>
                <a:ea typeface="+mj-ea"/>
              </a:rPr>
              <a:t>2</a:t>
            </a:r>
          </a:p>
          <a:p>
            <a:pPr algn="ctr" eaLnBrk="1" hangingPunct="1">
              <a:spcBef>
                <a:spcPct val="0"/>
              </a:spcBef>
              <a:buClrTx/>
              <a:buSzTx/>
              <a:buFontTx/>
              <a:buNone/>
              <a:defRPr/>
            </a:pPr>
            <a:r>
              <a:rPr lang="en-US" altLang="zh-CN" sz="2400">
                <a:latin typeface="+mj-ea"/>
                <a:ea typeface="+mj-ea"/>
              </a:rPr>
              <a:t>…</a:t>
            </a:r>
          </a:p>
          <a:p>
            <a:pPr algn="ctr" eaLnBrk="1" hangingPunct="1">
              <a:spcBef>
                <a:spcPct val="0"/>
              </a:spcBef>
              <a:buClrTx/>
              <a:buSzTx/>
              <a:buFontTx/>
              <a:buNone/>
              <a:defRPr/>
            </a:pPr>
            <a:r>
              <a:rPr lang="en-US" altLang="zh-CN" sz="2400">
                <a:latin typeface="+mj-ea"/>
                <a:ea typeface="+mj-ea"/>
              </a:rPr>
              <a:t> i</a:t>
            </a:r>
          </a:p>
          <a:p>
            <a:pPr algn="ctr" eaLnBrk="1" hangingPunct="1">
              <a:spcBef>
                <a:spcPct val="0"/>
              </a:spcBef>
              <a:buClrTx/>
              <a:buSzTx/>
              <a:buFontTx/>
              <a:buNone/>
              <a:defRPr/>
            </a:pPr>
            <a:r>
              <a:rPr lang="en-US" altLang="zh-CN" sz="2400">
                <a:latin typeface="+mj-ea"/>
                <a:ea typeface="+mj-ea"/>
              </a:rPr>
              <a:t>…</a:t>
            </a:r>
          </a:p>
          <a:p>
            <a:pPr algn="ctr" eaLnBrk="1" hangingPunct="1">
              <a:spcBef>
                <a:spcPct val="0"/>
              </a:spcBef>
              <a:buClrTx/>
              <a:buSzTx/>
              <a:buFontTx/>
              <a:buNone/>
              <a:defRPr/>
            </a:pPr>
            <a:r>
              <a:rPr lang="en-US" altLang="zh-CN" sz="2400">
                <a:latin typeface="+mj-ea"/>
                <a:ea typeface="+mj-ea"/>
              </a:rPr>
              <a:t> n</a:t>
            </a:r>
          </a:p>
        </p:txBody>
      </p:sp>
      <p:sp>
        <p:nvSpPr>
          <p:cNvPr id="23560" name="Rectangle 28"/>
          <p:cNvSpPr>
            <a:spLocks noChangeArrowheads="1"/>
          </p:cNvSpPr>
          <p:nvPr/>
        </p:nvSpPr>
        <p:spPr bwMode="auto">
          <a:xfrm>
            <a:off x="4519602" y="3204416"/>
            <a:ext cx="711324" cy="457200"/>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defRPr/>
            </a:pPr>
            <a:r>
              <a:rPr lang="zh-CN" altLang="en-US" sz="2000" b="1">
                <a:solidFill>
                  <a:schemeClr val="tx2"/>
                </a:solidFill>
                <a:latin typeface="+mj-ea"/>
                <a:ea typeface="+mj-ea"/>
              </a:rPr>
              <a:t>位序</a:t>
            </a:r>
          </a:p>
        </p:txBody>
      </p:sp>
      <p:sp>
        <p:nvSpPr>
          <p:cNvPr id="23561" name="Rectangle 29"/>
          <p:cNvSpPr>
            <a:spLocks noChangeArrowheads="1"/>
          </p:cNvSpPr>
          <p:nvPr/>
        </p:nvSpPr>
        <p:spPr bwMode="auto">
          <a:xfrm>
            <a:off x="3376404" y="3204417"/>
            <a:ext cx="1402005" cy="396875"/>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zh-CN" altLang="en-US" sz="2000" b="1">
                <a:solidFill>
                  <a:schemeClr val="tx2"/>
                </a:solidFill>
                <a:latin typeface="+mj-ea"/>
                <a:ea typeface="+mj-ea"/>
              </a:rPr>
              <a:t>内存状态</a:t>
            </a:r>
          </a:p>
        </p:txBody>
      </p:sp>
      <p:grpSp>
        <p:nvGrpSpPr>
          <p:cNvPr id="23562" name="Group 48"/>
          <p:cNvGrpSpPr>
            <a:grpSpLocks/>
          </p:cNvGrpSpPr>
          <p:nvPr/>
        </p:nvGrpSpPr>
        <p:grpSpPr bwMode="auto">
          <a:xfrm>
            <a:off x="3605044" y="3590179"/>
            <a:ext cx="762132" cy="2286000"/>
            <a:chOff x="1008" y="2789"/>
            <a:chExt cx="480" cy="1531"/>
          </a:xfrm>
        </p:grpSpPr>
        <p:sp>
          <p:nvSpPr>
            <p:cNvPr id="23565" name="Rectangle 30"/>
            <p:cNvSpPr>
              <a:spLocks noChangeArrowheads="1"/>
            </p:cNvSpPr>
            <p:nvPr/>
          </p:nvSpPr>
          <p:spPr bwMode="auto">
            <a:xfrm>
              <a:off x="1008" y="4034"/>
              <a:ext cx="480" cy="286"/>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r>
                <a:rPr lang="en-US" altLang="zh-CN" sz="2000">
                  <a:latin typeface="+mj-ea"/>
                  <a:ea typeface="+mj-ea"/>
                </a:rPr>
                <a:t>a</a:t>
              </a:r>
              <a:r>
                <a:rPr lang="en-US" altLang="zh-CN" sz="2000" baseline="-30000">
                  <a:latin typeface="+mj-ea"/>
                  <a:ea typeface="+mj-ea"/>
                </a:rPr>
                <a:t>n</a:t>
              </a:r>
            </a:p>
          </p:txBody>
        </p:sp>
        <p:sp>
          <p:nvSpPr>
            <p:cNvPr id="23566" name="Rectangle 31"/>
            <p:cNvSpPr>
              <a:spLocks noChangeArrowheads="1"/>
            </p:cNvSpPr>
            <p:nvPr/>
          </p:nvSpPr>
          <p:spPr bwMode="auto">
            <a:xfrm>
              <a:off x="1008" y="3785"/>
              <a:ext cx="480" cy="249"/>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000">
                  <a:latin typeface="+mj-ea"/>
                  <a:ea typeface="+mj-ea"/>
                </a:rPr>
                <a:t>……</a:t>
              </a:r>
            </a:p>
          </p:txBody>
        </p:sp>
        <p:sp>
          <p:nvSpPr>
            <p:cNvPr id="23567" name="Rectangle 32"/>
            <p:cNvSpPr>
              <a:spLocks noChangeArrowheads="1"/>
            </p:cNvSpPr>
            <p:nvPr/>
          </p:nvSpPr>
          <p:spPr bwMode="auto">
            <a:xfrm>
              <a:off x="1008" y="3536"/>
              <a:ext cx="480" cy="249"/>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r>
                <a:rPr lang="en-US" altLang="zh-CN" sz="2000">
                  <a:latin typeface="+mj-ea"/>
                  <a:ea typeface="+mj-ea"/>
                </a:rPr>
                <a:t>a</a:t>
              </a:r>
              <a:r>
                <a:rPr lang="en-US" altLang="zh-CN" sz="2000" baseline="-30000">
                  <a:latin typeface="+mj-ea"/>
                  <a:ea typeface="+mj-ea"/>
                </a:rPr>
                <a:t>i</a:t>
              </a:r>
              <a:endParaRPr lang="en-US" altLang="zh-CN" sz="2000">
                <a:latin typeface="+mj-ea"/>
                <a:ea typeface="+mj-ea"/>
              </a:endParaRPr>
            </a:p>
          </p:txBody>
        </p:sp>
        <p:sp>
          <p:nvSpPr>
            <p:cNvPr id="23568" name="Rectangle 33"/>
            <p:cNvSpPr>
              <a:spLocks noChangeArrowheads="1"/>
            </p:cNvSpPr>
            <p:nvPr/>
          </p:nvSpPr>
          <p:spPr bwMode="auto">
            <a:xfrm>
              <a:off x="1008" y="3287"/>
              <a:ext cx="480" cy="251"/>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000">
                  <a:latin typeface="+mj-ea"/>
                  <a:ea typeface="+mj-ea"/>
                </a:rPr>
                <a:t>……</a:t>
              </a:r>
            </a:p>
          </p:txBody>
        </p:sp>
        <p:sp>
          <p:nvSpPr>
            <p:cNvPr id="23569" name="Rectangle 34"/>
            <p:cNvSpPr>
              <a:spLocks noChangeArrowheads="1"/>
            </p:cNvSpPr>
            <p:nvPr/>
          </p:nvSpPr>
          <p:spPr bwMode="auto">
            <a:xfrm>
              <a:off x="1008" y="3038"/>
              <a:ext cx="480" cy="249"/>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r>
                <a:rPr lang="en-US" altLang="zh-CN" sz="2000">
                  <a:latin typeface="+mj-ea"/>
                  <a:ea typeface="+mj-ea"/>
                </a:rPr>
                <a:t>a</a:t>
              </a:r>
              <a:r>
                <a:rPr lang="en-US" altLang="zh-CN" sz="2000" baseline="-30000">
                  <a:latin typeface="+mj-ea"/>
                  <a:ea typeface="+mj-ea"/>
                </a:rPr>
                <a:t>2</a:t>
              </a:r>
              <a:endParaRPr lang="en-US" altLang="zh-CN" sz="2000">
                <a:latin typeface="+mj-ea"/>
                <a:ea typeface="+mj-ea"/>
              </a:endParaRPr>
            </a:p>
          </p:txBody>
        </p:sp>
        <p:sp>
          <p:nvSpPr>
            <p:cNvPr id="23570" name="Rectangle 35"/>
            <p:cNvSpPr>
              <a:spLocks noChangeArrowheads="1"/>
            </p:cNvSpPr>
            <p:nvPr/>
          </p:nvSpPr>
          <p:spPr bwMode="auto">
            <a:xfrm>
              <a:off x="1008" y="2789"/>
              <a:ext cx="480" cy="249"/>
            </a:xfrm>
            <a:prstGeom prst="rect">
              <a:avLst/>
            </a:prstGeom>
            <a:noFill/>
            <a:ln>
              <a:noFill/>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r>
                <a:rPr lang="en-US" altLang="zh-CN" sz="2000">
                  <a:latin typeface="+mj-ea"/>
                  <a:ea typeface="+mj-ea"/>
                </a:rPr>
                <a:t>a</a:t>
              </a:r>
              <a:r>
                <a:rPr lang="en-US" altLang="zh-CN" sz="2000" baseline="-30000">
                  <a:latin typeface="+mj-ea"/>
                  <a:ea typeface="+mj-ea"/>
                </a:rPr>
                <a:t>1</a:t>
              </a:r>
              <a:endParaRPr lang="en-US" altLang="zh-CN" sz="2000">
                <a:latin typeface="+mj-ea"/>
                <a:ea typeface="+mj-ea"/>
              </a:endParaRPr>
            </a:p>
          </p:txBody>
        </p:sp>
        <p:sp>
          <p:nvSpPr>
            <p:cNvPr id="23571" name="Line 36"/>
            <p:cNvSpPr>
              <a:spLocks noChangeShapeType="1"/>
            </p:cNvSpPr>
            <p:nvPr/>
          </p:nvSpPr>
          <p:spPr bwMode="auto">
            <a:xfrm>
              <a:off x="1008" y="2789"/>
              <a:ext cx="480" cy="0"/>
            </a:xfrm>
            <a:prstGeom prst="line">
              <a:avLst/>
            </a:prstGeom>
            <a:noFill/>
            <a:ln w="28575" cap="sq">
              <a:solidFill>
                <a:schemeClr val="tx1"/>
              </a:solidFill>
              <a:miter lim="800000"/>
              <a:headEnd/>
              <a:tailEnd/>
            </a:ln>
            <a:effectLst/>
          </p:spPr>
          <p:txBody>
            <a:bodyPr wrap="none"/>
            <a:lstStyle/>
            <a:p>
              <a:pPr>
                <a:defRPr/>
              </a:pPr>
              <a:endParaRPr lang="zh-CN" altLang="en-US">
                <a:latin typeface="+mj-ea"/>
                <a:ea typeface="+mj-ea"/>
              </a:endParaRPr>
            </a:p>
          </p:txBody>
        </p:sp>
        <p:sp>
          <p:nvSpPr>
            <p:cNvPr id="23572" name="Line 37"/>
            <p:cNvSpPr>
              <a:spLocks noChangeShapeType="1"/>
            </p:cNvSpPr>
            <p:nvPr/>
          </p:nvSpPr>
          <p:spPr bwMode="auto">
            <a:xfrm>
              <a:off x="1008" y="3038"/>
              <a:ext cx="480" cy="0"/>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73" name="Line 38"/>
            <p:cNvSpPr>
              <a:spLocks noChangeShapeType="1"/>
            </p:cNvSpPr>
            <p:nvPr/>
          </p:nvSpPr>
          <p:spPr bwMode="auto">
            <a:xfrm>
              <a:off x="1008" y="3287"/>
              <a:ext cx="480" cy="0"/>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74" name="Line 39"/>
            <p:cNvSpPr>
              <a:spLocks noChangeShapeType="1"/>
            </p:cNvSpPr>
            <p:nvPr/>
          </p:nvSpPr>
          <p:spPr bwMode="auto">
            <a:xfrm>
              <a:off x="1008" y="3536"/>
              <a:ext cx="480" cy="0"/>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75" name="Line 40"/>
            <p:cNvSpPr>
              <a:spLocks noChangeShapeType="1"/>
            </p:cNvSpPr>
            <p:nvPr/>
          </p:nvSpPr>
          <p:spPr bwMode="auto">
            <a:xfrm>
              <a:off x="1008" y="3785"/>
              <a:ext cx="480" cy="0"/>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76" name="Line 41"/>
            <p:cNvSpPr>
              <a:spLocks noChangeShapeType="1"/>
            </p:cNvSpPr>
            <p:nvPr/>
          </p:nvSpPr>
          <p:spPr bwMode="auto">
            <a:xfrm>
              <a:off x="1008" y="4034"/>
              <a:ext cx="480" cy="0"/>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77" name="Line 42"/>
            <p:cNvSpPr>
              <a:spLocks noChangeShapeType="1"/>
            </p:cNvSpPr>
            <p:nvPr/>
          </p:nvSpPr>
          <p:spPr bwMode="auto">
            <a:xfrm>
              <a:off x="1008" y="4320"/>
              <a:ext cx="480" cy="0"/>
            </a:xfrm>
            <a:prstGeom prst="line">
              <a:avLst/>
            </a:prstGeom>
            <a:noFill/>
            <a:ln w="28575" cap="sq">
              <a:solidFill>
                <a:schemeClr val="tx1"/>
              </a:solidFill>
              <a:miter lim="800000"/>
              <a:headEnd/>
              <a:tailEnd/>
            </a:ln>
            <a:effectLst/>
          </p:spPr>
          <p:txBody>
            <a:bodyPr wrap="none"/>
            <a:lstStyle/>
            <a:p>
              <a:pPr>
                <a:defRPr/>
              </a:pPr>
              <a:endParaRPr lang="zh-CN" altLang="en-US">
                <a:latin typeface="+mj-ea"/>
                <a:ea typeface="+mj-ea"/>
              </a:endParaRPr>
            </a:p>
          </p:txBody>
        </p:sp>
        <p:sp>
          <p:nvSpPr>
            <p:cNvPr id="23578" name="Line 43"/>
            <p:cNvSpPr>
              <a:spLocks noChangeShapeType="1"/>
            </p:cNvSpPr>
            <p:nvPr/>
          </p:nvSpPr>
          <p:spPr bwMode="auto">
            <a:xfrm>
              <a:off x="1008" y="2789"/>
              <a:ext cx="0" cy="1531"/>
            </a:xfrm>
            <a:prstGeom prst="line">
              <a:avLst/>
            </a:prstGeom>
            <a:noFill/>
            <a:ln w="28575" cap="sq">
              <a:solidFill>
                <a:schemeClr val="tx1"/>
              </a:solidFill>
              <a:miter lim="800000"/>
              <a:headEnd/>
              <a:tailEnd/>
            </a:ln>
            <a:effectLst/>
          </p:spPr>
          <p:txBody>
            <a:bodyPr wrap="none"/>
            <a:lstStyle/>
            <a:p>
              <a:pPr>
                <a:defRPr/>
              </a:pPr>
              <a:endParaRPr lang="zh-CN" altLang="en-US">
                <a:latin typeface="+mj-ea"/>
                <a:ea typeface="+mj-ea"/>
              </a:endParaRPr>
            </a:p>
          </p:txBody>
        </p:sp>
        <p:sp>
          <p:nvSpPr>
            <p:cNvPr id="23579" name="Line 44"/>
            <p:cNvSpPr>
              <a:spLocks noChangeShapeType="1"/>
            </p:cNvSpPr>
            <p:nvPr/>
          </p:nvSpPr>
          <p:spPr bwMode="auto">
            <a:xfrm>
              <a:off x="1488" y="2789"/>
              <a:ext cx="0" cy="249"/>
            </a:xfrm>
            <a:prstGeom prst="line">
              <a:avLst/>
            </a:prstGeom>
            <a:noFill/>
            <a:ln w="12700">
              <a:solidFill>
                <a:schemeClr val="tx1"/>
              </a:solidFill>
              <a:miter lim="800000"/>
              <a:headEnd/>
              <a:tailEnd/>
            </a:ln>
            <a:effectLst/>
          </p:spPr>
          <p:txBody>
            <a:bodyPr wrap="none"/>
            <a:lstStyle/>
            <a:p>
              <a:pPr>
                <a:defRPr/>
              </a:pPr>
              <a:endParaRPr lang="zh-CN" altLang="en-US">
                <a:latin typeface="+mj-ea"/>
                <a:ea typeface="+mj-ea"/>
              </a:endParaRPr>
            </a:p>
          </p:txBody>
        </p:sp>
        <p:sp>
          <p:nvSpPr>
            <p:cNvPr id="23580" name="Line 45"/>
            <p:cNvSpPr>
              <a:spLocks noChangeShapeType="1"/>
            </p:cNvSpPr>
            <p:nvPr/>
          </p:nvSpPr>
          <p:spPr bwMode="auto">
            <a:xfrm>
              <a:off x="1488" y="2789"/>
              <a:ext cx="0" cy="1531"/>
            </a:xfrm>
            <a:prstGeom prst="line">
              <a:avLst/>
            </a:prstGeom>
            <a:noFill/>
            <a:ln w="28575" cap="sq">
              <a:solidFill>
                <a:schemeClr val="tx1"/>
              </a:solidFill>
              <a:miter lim="800000"/>
              <a:headEnd/>
              <a:tailEnd/>
            </a:ln>
            <a:effectLst/>
          </p:spPr>
          <p:txBody>
            <a:bodyPr wrap="none"/>
            <a:lstStyle/>
            <a:p>
              <a:pPr>
                <a:defRPr/>
              </a:pPr>
              <a:endParaRPr lang="zh-CN" altLang="en-US">
                <a:latin typeface="+mj-ea"/>
                <a:ea typeface="+mj-ea"/>
              </a:endParaRPr>
            </a:p>
          </p:txBody>
        </p:sp>
      </p:grpSp>
      <p:sp>
        <p:nvSpPr>
          <p:cNvPr id="23563" name="Text Box 49"/>
          <p:cNvSpPr txBox="1">
            <a:spLocks noChangeArrowheads="1"/>
          </p:cNvSpPr>
          <p:nvPr/>
        </p:nvSpPr>
        <p:spPr bwMode="auto">
          <a:xfrm>
            <a:off x="5142011" y="4677616"/>
            <a:ext cx="3048529" cy="400050"/>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defRPr/>
            </a:pPr>
            <a:r>
              <a:rPr lang="en-US" altLang="zh-CN" sz="2000" dirty="0">
                <a:latin typeface="+mn-lt"/>
                <a:ea typeface="+mj-ea"/>
              </a:rPr>
              <a:t>LOC(a</a:t>
            </a:r>
            <a:r>
              <a:rPr lang="en-US" altLang="zh-CN" sz="2000" baseline="-25000" dirty="0">
                <a:latin typeface="+mn-lt"/>
                <a:ea typeface="+mj-ea"/>
              </a:rPr>
              <a:t>i</a:t>
            </a:r>
            <a:r>
              <a:rPr lang="en-US" altLang="zh-CN" sz="2000" dirty="0">
                <a:latin typeface="+mn-lt"/>
                <a:ea typeface="+mj-ea"/>
              </a:rPr>
              <a:t>)=LOC(a</a:t>
            </a:r>
            <a:r>
              <a:rPr lang="en-US" altLang="zh-CN" sz="2000" baseline="-25000" dirty="0">
                <a:latin typeface="+mn-lt"/>
                <a:ea typeface="+mj-ea"/>
              </a:rPr>
              <a:t>1</a:t>
            </a:r>
            <a:r>
              <a:rPr lang="en-US" altLang="zh-CN" sz="2000" dirty="0">
                <a:latin typeface="+mn-lt"/>
                <a:ea typeface="+mj-ea"/>
              </a:rPr>
              <a:t>)+(i-1)*L</a:t>
            </a:r>
          </a:p>
        </p:txBody>
      </p:sp>
    </p:spTree>
    <p:extLst>
      <p:ext uri="{BB962C8B-B14F-4D97-AF65-F5344CB8AC3E}">
        <p14:creationId xmlns:p14="http://schemas.microsoft.com/office/powerpoint/2010/main" val="78680289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线性表顺序表示的实现</a:t>
            </a:r>
          </a:p>
        </p:txBody>
      </p:sp>
      <p:sp>
        <p:nvSpPr>
          <p:cNvPr id="24579" name="Rectangle 3"/>
          <p:cNvSpPr>
            <a:spLocks noGrp="1" noChangeArrowheads="1"/>
          </p:cNvSpPr>
          <p:nvPr>
            <p:ph type="body" idx="1"/>
          </p:nvPr>
        </p:nvSpPr>
        <p:spPr>
          <a:xfrm>
            <a:off x="332639" y="1432538"/>
            <a:ext cx="8569225" cy="4273670"/>
          </a:xfrm>
        </p:spPr>
        <p:txBody>
          <a:bodyPr/>
          <a:lstStyle/>
          <a:p>
            <a:pPr marL="0" indent="0" algn="just" eaLnBrk="1" hangingPunct="1">
              <a:spcBef>
                <a:spcPts val="600"/>
              </a:spcBef>
              <a:defRPr/>
            </a:pPr>
            <a:r>
              <a:rPr lang="zh-CN" altLang="en-US" sz="2400" b="1" dirty="0">
                <a:ea typeface="楷体_GB2312" pitchFamily="49" charset="-122"/>
              </a:rPr>
              <a:t> 线性表的顺序存储结构的实现：</a:t>
            </a:r>
            <a:r>
              <a:rPr lang="zh-CN" altLang="en-US" sz="2400" b="1" dirty="0">
                <a:solidFill>
                  <a:schemeClr val="hlink"/>
                </a:solidFill>
                <a:ea typeface="楷体_GB2312" pitchFamily="49" charset="-122"/>
              </a:rPr>
              <a:t>动态分配的一维数组</a:t>
            </a:r>
          </a:p>
          <a:p>
            <a:pPr marL="0" indent="0" algn="just" eaLnBrk="1" hangingPunct="1">
              <a:spcBef>
                <a:spcPts val="600"/>
              </a:spcBef>
              <a:defRPr/>
            </a:pPr>
            <a:r>
              <a:rPr lang="zh-CN" altLang="en-US" sz="2400" b="1" dirty="0">
                <a:ea typeface="楷体_GB2312" pitchFamily="49" charset="-122"/>
              </a:rPr>
              <a:t> 线性表的动态分配顺序存储结构</a:t>
            </a:r>
          </a:p>
          <a:p>
            <a:pPr marL="758825" lvl="1" algn="just" eaLnBrk="1" hangingPunct="1">
              <a:spcBef>
                <a:spcPts val="600"/>
              </a:spcBef>
              <a:buFont typeface="Wingdings" pitchFamily="2" charset="2"/>
              <a:buNone/>
              <a:defRPr/>
            </a:pPr>
            <a:r>
              <a:rPr lang="en-US" altLang="zh-CN" sz="2400" b="1" dirty="0"/>
              <a:t>#define LIST_INIT_SIZE 100 </a:t>
            </a:r>
            <a:r>
              <a:rPr lang="en-US" altLang="zh-CN" sz="1800" b="1" dirty="0">
                <a:solidFill>
                  <a:srgbClr val="008000"/>
                </a:solidFill>
              </a:rPr>
              <a:t>//</a:t>
            </a:r>
            <a:r>
              <a:rPr lang="zh-CN" altLang="en-US" sz="1800" b="1" dirty="0">
                <a:solidFill>
                  <a:srgbClr val="008000"/>
                </a:solidFill>
                <a:ea typeface="楷体_GB2312" pitchFamily="49" charset="-122"/>
              </a:rPr>
              <a:t>线性表存储空间的初始分配量</a:t>
            </a:r>
            <a:endParaRPr lang="zh-CN" altLang="en-US" sz="1800" b="1" dirty="0">
              <a:solidFill>
                <a:srgbClr val="008000"/>
              </a:solidFill>
            </a:endParaRPr>
          </a:p>
          <a:p>
            <a:pPr marL="758825" lvl="1" algn="just" eaLnBrk="1" hangingPunct="1">
              <a:spcBef>
                <a:spcPts val="600"/>
              </a:spcBef>
              <a:buFont typeface="Wingdings" pitchFamily="2" charset="2"/>
              <a:buNone/>
              <a:defRPr/>
            </a:pPr>
            <a:r>
              <a:rPr lang="en-US" altLang="zh-CN" sz="2400" b="1" dirty="0"/>
              <a:t>#define LISTINCREMENT 10  </a:t>
            </a:r>
            <a:r>
              <a:rPr lang="en-US" altLang="zh-CN" sz="1800" b="1" dirty="0">
                <a:solidFill>
                  <a:srgbClr val="008000"/>
                </a:solidFill>
              </a:rPr>
              <a:t>//</a:t>
            </a:r>
            <a:r>
              <a:rPr lang="zh-CN" altLang="en-US" sz="1800" b="1" dirty="0">
                <a:solidFill>
                  <a:srgbClr val="008000"/>
                </a:solidFill>
                <a:ea typeface="楷体_GB2312" pitchFamily="49" charset="-122"/>
              </a:rPr>
              <a:t>线性表存储空间的分配增量</a:t>
            </a:r>
            <a:endParaRPr lang="zh-CN" altLang="en-US" sz="2000" b="1" dirty="0">
              <a:solidFill>
                <a:srgbClr val="008000"/>
              </a:solidFill>
            </a:endParaRPr>
          </a:p>
          <a:p>
            <a:pPr marL="758825" lvl="1" algn="just" eaLnBrk="1" hangingPunct="1">
              <a:spcBef>
                <a:spcPts val="600"/>
              </a:spcBef>
              <a:buFont typeface="Wingdings" pitchFamily="2" charset="2"/>
              <a:buNone/>
              <a:defRPr/>
            </a:pPr>
            <a:r>
              <a:rPr lang="en-US" altLang="zh-CN" sz="2400" b="1" dirty="0"/>
              <a:t>typedef struct</a:t>
            </a:r>
          </a:p>
          <a:p>
            <a:pPr marL="758825" lvl="1" algn="just" eaLnBrk="1" hangingPunct="1">
              <a:spcBef>
                <a:spcPts val="600"/>
              </a:spcBef>
              <a:buFont typeface="Wingdings" pitchFamily="2" charset="2"/>
              <a:buNone/>
              <a:defRPr/>
            </a:pPr>
            <a:r>
              <a:rPr lang="en-US" altLang="zh-CN" sz="2400" b="1" dirty="0"/>
              <a:t>{        </a:t>
            </a:r>
            <a:r>
              <a:rPr lang="en-US" altLang="zh-CN" sz="2400" b="1" dirty="0" err="1"/>
              <a:t>Elemtype</a:t>
            </a:r>
            <a:r>
              <a:rPr lang="en-US" altLang="zh-CN" sz="2400" b="1" dirty="0"/>
              <a:t> *</a:t>
            </a:r>
            <a:r>
              <a:rPr lang="en-US" altLang="zh-CN" sz="2400" b="1" dirty="0" err="1"/>
              <a:t>elem</a:t>
            </a:r>
            <a:r>
              <a:rPr lang="en-US" altLang="zh-CN" sz="2400" b="1" dirty="0"/>
              <a:t>;</a:t>
            </a:r>
            <a:r>
              <a:rPr lang="en-US" altLang="zh-CN" sz="2400" b="1" dirty="0">
                <a:solidFill>
                  <a:srgbClr val="008000"/>
                </a:solidFill>
              </a:rPr>
              <a:t>/</a:t>
            </a:r>
            <a:r>
              <a:rPr lang="en-US" altLang="zh-CN" sz="2400" b="1" dirty="0">
                <a:solidFill>
                  <a:srgbClr val="008000"/>
                </a:solidFill>
                <a:ea typeface="楷体_GB2312" pitchFamily="49" charset="-122"/>
              </a:rPr>
              <a:t>/</a:t>
            </a:r>
            <a:r>
              <a:rPr lang="zh-CN" altLang="en-US" sz="2400" b="1" dirty="0">
                <a:solidFill>
                  <a:srgbClr val="008000"/>
                </a:solidFill>
                <a:ea typeface="楷体_GB2312" pitchFamily="49" charset="-122"/>
              </a:rPr>
              <a:t>存储空间的基地址</a:t>
            </a:r>
          </a:p>
          <a:p>
            <a:pPr marL="758825" lvl="1" algn="just" eaLnBrk="1" hangingPunct="1">
              <a:spcBef>
                <a:spcPts val="600"/>
              </a:spcBef>
              <a:buFont typeface="Wingdings" pitchFamily="2" charset="2"/>
              <a:buNone/>
              <a:defRPr/>
            </a:pPr>
            <a:r>
              <a:rPr lang="zh-CN" altLang="en-US" sz="2400" b="1" dirty="0"/>
              <a:t>          </a:t>
            </a:r>
            <a:r>
              <a:rPr lang="en-US" altLang="zh-CN" sz="2400" b="1" dirty="0"/>
              <a:t>int length;           </a:t>
            </a:r>
            <a:r>
              <a:rPr lang="en-US" altLang="zh-CN" sz="2400" b="1" dirty="0">
                <a:solidFill>
                  <a:srgbClr val="008000"/>
                </a:solidFill>
                <a:ea typeface="楷体_GB2312" pitchFamily="49" charset="-122"/>
              </a:rPr>
              <a:t>/</a:t>
            </a:r>
            <a:r>
              <a:rPr lang="en-US" altLang="zh-CN" sz="2400" b="1" dirty="0">
                <a:solidFill>
                  <a:srgbClr val="008000"/>
                </a:solidFill>
              </a:rPr>
              <a:t>/</a:t>
            </a:r>
            <a:r>
              <a:rPr lang="zh-CN" altLang="en-US" sz="2400" b="1" dirty="0">
                <a:solidFill>
                  <a:srgbClr val="008000"/>
                </a:solidFill>
                <a:ea typeface="楷体_GB2312" pitchFamily="49" charset="-122"/>
              </a:rPr>
              <a:t>当前长度</a:t>
            </a:r>
            <a:endParaRPr lang="zh-CN" altLang="en-US" sz="2400" b="1" dirty="0">
              <a:solidFill>
                <a:srgbClr val="008000"/>
              </a:solidFill>
            </a:endParaRPr>
          </a:p>
          <a:p>
            <a:pPr marL="758825" lvl="1" algn="just" eaLnBrk="1" hangingPunct="1">
              <a:spcBef>
                <a:spcPts val="600"/>
              </a:spcBef>
              <a:buFont typeface="Wingdings" pitchFamily="2" charset="2"/>
              <a:buNone/>
              <a:defRPr/>
            </a:pPr>
            <a:r>
              <a:rPr lang="zh-CN" altLang="en-US" sz="2400" b="1" dirty="0"/>
              <a:t>          </a:t>
            </a:r>
            <a:r>
              <a:rPr lang="en-US" altLang="zh-CN" sz="2400" b="1" dirty="0"/>
              <a:t>int </a:t>
            </a:r>
            <a:r>
              <a:rPr lang="en-US" altLang="zh-CN" sz="2400" b="1" dirty="0" err="1"/>
              <a:t>listsize</a:t>
            </a:r>
            <a:r>
              <a:rPr lang="en-US" altLang="zh-CN" sz="2400" b="1" dirty="0"/>
              <a:t>;</a:t>
            </a:r>
            <a:r>
              <a:rPr lang="zh-CN" altLang="en-US" sz="2400" b="1" dirty="0"/>
              <a:t>　      </a:t>
            </a:r>
            <a:r>
              <a:rPr lang="en-US" altLang="zh-CN" sz="2400" b="1" dirty="0">
                <a:solidFill>
                  <a:srgbClr val="008000"/>
                </a:solidFill>
              </a:rPr>
              <a:t>//</a:t>
            </a:r>
            <a:r>
              <a:rPr lang="zh-CN" altLang="en-US" sz="2400" b="1" dirty="0">
                <a:solidFill>
                  <a:srgbClr val="008000"/>
                </a:solidFill>
                <a:ea typeface="楷体_GB2312" pitchFamily="49" charset="-122"/>
              </a:rPr>
              <a:t>当前分配的存储容量</a:t>
            </a:r>
            <a:endParaRPr lang="zh-CN" altLang="en-US" sz="2400" b="1" dirty="0">
              <a:solidFill>
                <a:srgbClr val="008000"/>
              </a:solidFill>
            </a:endParaRPr>
          </a:p>
          <a:p>
            <a:pPr marL="758825" lvl="1" algn="just" eaLnBrk="1" hangingPunct="1">
              <a:spcBef>
                <a:spcPts val="600"/>
              </a:spcBef>
              <a:buFont typeface="Wingdings" pitchFamily="2" charset="2"/>
              <a:buNone/>
              <a:defRPr/>
            </a:pPr>
            <a:r>
              <a:rPr lang="en-US" altLang="zh-CN" sz="2400" b="1" dirty="0"/>
              <a:t>}</a:t>
            </a:r>
            <a:r>
              <a:rPr lang="en-US" altLang="zh-CN" sz="2400" b="1" dirty="0" err="1"/>
              <a:t>SqList</a:t>
            </a:r>
            <a:r>
              <a:rPr lang="en-US" altLang="zh-CN" sz="2400" b="1" dirty="0"/>
              <a:t>;</a:t>
            </a:r>
          </a:p>
          <a:p>
            <a:pPr marL="415925" algn="just" eaLnBrk="1" hangingPunct="1">
              <a:spcBef>
                <a:spcPts val="600"/>
              </a:spcBef>
              <a:defRPr/>
            </a:pPr>
            <a:r>
              <a:rPr lang="zh-CN" altLang="en-US" sz="2400" b="1" dirty="0">
                <a:ea typeface="楷体_GB2312" pitchFamily="49" charset="-122"/>
              </a:rPr>
              <a:t>基本操作的实现举例</a:t>
            </a:r>
            <a:endParaRPr lang="en-US" altLang="zh-CN" sz="2400" b="1" dirty="0"/>
          </a:p>
        </p:txBody>
      </p:sp>
    </p:spTree>
    <p:extLst>
      <p:ext uri="{BB962C8B-B14F-4D97-AF65-F5344CB8AC3E}">
        <p14:creationId xmlns:p14="http://schemas.microsoft.com/office/powerpoint/2010/main" val="306091856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a:xfrm>
            <a:off x="968258" y="0"/>
            <a:ext cx="7764262" cy="937578"/>
          </a:xfrm>
        </p:spPr>
        <p:txBody>
          <a:bodyPr/>
          <a:lstStyle/>
          <a:p>
            <a:pPr>
              <a:defRPr/>
            </a:pPr>
            <a:r>
              <a:rPr lang="en-US" altLang="zh-CN" dirty="0" err="1">
                <a:latin typeface="+mn-lt"/>
                <a:cs typeface="Times New Roman" panose="02020603050405020304" pitchFamily="18" charset="0"/>
              </a:rPr>
              <a:t>InitList_Sq</a:t>
            </a:r>
            <a:r>
              <a:rPr lang="en-US" altLang="zh-CN" dirty="0">
                <a:latin typeface="+mn-lt"/>
                <a:cs typeface="Times New Roman" panose="02020603050405020304" pitchFamily="18" charset="0"/>
              </a:rPr>
              <a:t>(</a:t>
            </a:r>
            <a:r>
              <a:rPr lang="en-US" altLang="zh-CN" dirty="0" err="1">
                <a:latin typeface="+mn-lt"/>
                <a:cs typeface="Times New Roman" panose="02020603050405020304" pitchFamily="18" charset="0"/>
              </a:rPr>
              <a:t>SqList</a:t>
            </a:r>
            <a:r>
              <a:rPr lang="en-US" altLang="zh-CN" dirty="0">
                <a:latin typeface="+mn-lt"/>
                <a:cs typeface="Times New Roman" panose="02020603050405020304" pitchFamily="18" charset="0"/>
              </a:rPr>
              <a:t> &amp;L)</a:t>
            </a:r>
            <a:endParaRPr lang="zh-CN" altLang="en-US" dirty="0">
              <a:latin typeface="+mn-lt"/>
              <a:cs typeface="Times New Roman" panose="02020603050405020304" pitchFamily="18" charset="0"/>
            </a:endParaRPr>
          </a:p>
        </p:txBody>
      </p:sp>
      <p:sp>
        <p:nvSpPr>
          <p:cNvPr id="26627" name="内容占位符 2"/>
          <p:cNvSpPr>
            <a:spLocks noGrp="1" noChangeArrowheads="1"/>
          </p:cNvSpPr>
          <p:nvPr>
            <p:ph idx="1"/>
          </p:nvPr>
        </p:nvSpPr>
        <p:spPr>
          <a:xfrm>
            <a:off x="187358" y="1531303"/>
            <a:ext cx="8958230" cy="4114800"/>
          </a:xfrm>
        </p:spPr>
        <p:txBody>
          <a:bodyPr/>
          <a:lstStyle/>
          <a:p>
            <a:pPr marL="0" indent="0">
              <a:buFont typeface="Wingdings" pitchFamily="2" charset="2"/>
              <a:buNone/>
            </a:pPr>
            <a:r>
              <a:rPr lang="en-US" altLang="zh-CN" sz="2400" b="1" dirty="0" smtClean="0">
                <a:cs typeface="Times New Roman" pitchFamily="18" charset="0"/>
              </a:rPr>
              <a:t>Status </a:t>
            </a:r>
            <a:r>
              <a:rPr lang="en-US" altLang="zh-CN" sz="2400" b="1" dirty="0" err="1" smtClean="0">
                <a:cs typeface="Times New Roman" pitchFamily="18" charset="0"/>
              </a:rPr>
              <a:t>InitList_Sq</a:t>
            </a:r>
            <a:r>
              <a:rPr lang="en-US" altLang="zh-CN" sz="2400" b="1" dirty="0" smtClean="0">
                <a:cs typeface="Times New Roman" pitchFamily="18" charset="0"/>
              </a:rPr>
              <a:t>(</a:t>
            </a:r>
            <a:r>
              <a:rPr lang="en-US" altLang="zh-CN" sz="2400" b="1" dirty="0" err="1" smtClean="0">
                <a:cs typeface="Times New Roman" pitchFamily="18" charset="0"/>
              </a:rPr>
              <a:t>SqList</a:t>
            </a:r>
            <a:r>
              <a:rPr lang="en-US" altLang="zh-CN" sz="2400" b="1" dirty="0" smtClean="0">
                <a:cs typeface="Times New Roman" pitchFamily="18" charset="0"/>
              </a:rPr>
              <a:t> &amp;L)</a:t>
            </a:r>
          </a:p>
          <a:p>
            <a:pPr marL="0" indent="0">
              <a:buFont typeface="Wingdings" pitchFamily="2" charset="2"/>
              <a:buNone/>
            </a:pPr>
            <a:r>
              <a:rPr lang="en-US" altLang="zh-CN" sz="2400" b="1" dirty="0" smtClean="0">
                <a:cs typeface="Times New Roman" pitchFamily="18" charset="0"/>
              </a:rPr>
              <a:t>{</a:t>
            </a:r>
          </a:p>
          <a:p>
            <a:pPr marL="0" indent="0">
              <a:buFont typeface="Wingdings" pitchFamily="2" charset="2"/>
              <a:buNone/>
            </a:pPr>
            <a:r>
              <a:rPr lang="en-US" altLang="zh-CN" sz="2400" b="1" dirty="0" smtClean="0">
                <a:cs typeface="Times New Roman" pitchFamily="18" charset="0"/>
              </a:rPr>
              <a:t>       </a:t>
            </a:r>
            <a:r>
              <a:rPr lang="en-US" altLang="zh-CN" sz="2400" b="1" dirty="0" err="1" smtClean="0">
                <a:cs typeface="Times New Roman" pitchFamily="18" charset="0"/>
              </a:rPr>
              <a:t>L.elem</a:t>
            </a:r>
            <a:r>
              <a:rPr lang="en-US" altLang="zh-CN" sz="2400" b="1" dirty="0" smtClean="0">
                <a:cs typeface="Times New Roman" pitchFamily="18" charset="0"/>
              </a:rPr>
              <a:t>=(</a:t>
            </a:r>
            <a:r>
              <a:rPr lang="en-US" altLang="zh-CN" sz="2400" b="1" dirty="0" err="1" smtClean="0">
                <a:cs typeface="Times New Roman" pitchFamily="18" charset="0"/>
              </a:rPr>
              <a:t>int</a:t>
            </a:r>
            <a:r>
              <a:rPr lang="en-US" altLang="zh-CN" sz="2400" b="1" dirty="0" smtClean="0">
                <a:cs typeface="Times New Roman" pitchFamily="18" charset="0"/>
              </a:rPr>
              <a:t>*)</a:t>
            </a:r>
            <a:r>
              <a:rPr lang="en-US" altLang="zh-CN" sz="2400" b="1" dirty="0" err="1" smtClean="0">
                <a:cs typeface="Times New Roman" pitchFamily="18" charset="0"/>
              </a:rPr>
              <a:t>malloc</a:t>
            </a:r>
            <a:r>
              <a:rPr lang="en-US" altLang="zh-CN" sz="2400" b="1" dirty="0" smtClean="0">
                <a:cs typeface="Times New Roman" pitchFamily="18" charset="0"/>
              </a:rPr>
              <a:t>((LIST_INIT_SIZE)*</a:t>
            </a:r>
            <a:r>
              <a:rPr lang="en-US" altLang="zh-CN" sz="2400" b="1" dirty="0" err="1" smtClean="0">
                <a:cs typeface="Times New Roman" pitchFamily="18" charset="0"/>
              </a:rPr>
              <a:t>sizeof</a:t>
            </a:r>
            <a:r>
              <a:rPr lang="en-US" altLang="zh-CN" sz="2400" b="1" dirty="0" smtClean="0">
                <a:cs typeface="Times New Roman" pitchFamily="18" charset="0"/>
              </a:rPr>
              <a:t>(</a:t>
            </a:r>
            <a:r>
              <a:rPr lang="en-US" altLang="zh-CN" sz="2400" b="1" dirty="0" err="1" smtClean="0">
                <a:cs typeface="Times New Roman" pitchFamily="18" charset="0"/>
              </a:rPr>
              <a:t>int</a:t>
            </a:r>
            <a:r>
              <a:rPr lang="en-US" altLang="zh-CN" sz="2400" b="1" dirty="0" smtClean="0">
                <a:cs typeface="Times New Roman" pitchFamily="18" charset="0"/>
              </a:rPr>
              <a:t>));</a:t>
            </a:r>
          </a:p>
          <a:p>
            <a:pPr marL="0" indent="0">
              <a:buFont typeface="Wingdings" pitchFamily="2" charset="2"/>
              <a:buNone/>
            </a:pPr>
            <a:r>
              <a:rPr lang="en-US" altLang="zh-CN" sz="2400" b="1" dirty="0" smtClean="0">
                <a:cs typeface="Times New Roman" pitchFamily="18" charset="0"/>
              </a:rPr>
              <a:t>       if(!</a:t>
            </a:r>
            <a:r>
              <a:rPr lang="en-US" altLang="zh-CN" sz="2400" b="1" dirty="0" err="1" smtClean="0">
                <a:cs typeface="Times New Roman" pitchFamily="18" charset="0"/>
              </a:rPr>
              <a:t>L.elem</a:t>
            </a:r>
            <a:r>
              <a:rPr lang="en-US" altLang="zh-CN" sz="2400" b="1" dirty="0" smtClean="0">
                <a:cs typeface="Times New Roman" pitchFamily="18" charset="0"/>
              </a:rPr>
              <a:t>) exit(OVERFLOW);</a:t>
            </a:r>
          </a:p>
          <a:p>
            <a:pPr marL="0" indent="0">
              <a:buFont typeface="Wingdings" pitchFamily="2" charset="2"/>
              <a:buNone/>
            </a:pPr>
            <a:r>
              <a:rPr lang="en-US" altLang="zh-CN" sz="2400" b="1" dirty="0" smtClean="0">
                <a:cs typeface="Times New Roman" pitchFamily="18" charset="0"/>
              </a:rPr>
              <a:t>       </a:t>
            </a:r>
            <a:r>
              <a:rPr lang="en-US" altLang="zh-CN" sz="2400" b="1" dirty="0" err="1" smtClean="0">
                <a:cs typeface="Times New Roman" pitchFamily="18" charset="0"/>
              </a:rPr>
              <a:t>L.length</a:t>
            </a:r>
            <a:r>
              <a:rPr lang="en-US" altLang="zh-CN" sz="2400" b="1" dirty="0" smtClean="0">
                <a:cs typeface="Times New Roman" pitchFamily="18" charset="0"/>
              </a:rPr>
              <a:t>=0;</a:t>
            </a:r>
          </a:p>
          <a:p>
            <a:pPr marL="0" indent="0">
              <a:buFont typeface="Wingdings" pitchFamily="2" charset="2"/>
              <a:buNone/>
            </a:pPr>
            <a:r>
              <a:rPr lang="en-US" altLang="zh-CN" sz="2400" b="1" dirty="0" smtClean="0">
                <a:cs typeface="Times New Roman" pitchFamily="18" charset="0"/>
              </a:rPr>
              <a:t>       </a:t>
            </a:r>
            <a:r>
              <a:rPr lang="en-US" altLang="zh-CN" sz="2400" b="1" dirty="0" err="1" smtClean="0">
                <a:cs typeface="Times New Roman" pitchFamily="18" charset="0"/>
              </a:rPr>
              <a:t>L.listsize</a:t>
            </a:r>
            <a:r>
              <a:rPr lang="en-US" altLang="zh-CN" sz="2400" b="1" dirty="0" smtClean="0">
                <a:cs typeface="Times New Roman" pitchFamily="18" charset="0"/>
              </a:rPr>
              <a:t>=LIST_INIT_SIZE;</a:t>
            </a:r>
          </a:p>
          <a:p>
            <a:pPr marL="0" indent="0">
              <a:buFont typeface="Wingdings" pitchFamily="2" charset="2"/>
              <a:buNone/>
            </a:pPr>
            <a:r>
              <a:rPr lang="en-US" altLang="zh-CN" sz="2400" b="1" dirty="0" smtClean="0">
                <a:cs typeface="Times New Roman" pitchFamily="18" charset="0"/>
              </a:rPr>
              <a:t>       return OK;</a:t>
            </a:r>
          </a:p>
          <a:p>
            <a:pPr marL="0" indent="0">
              <a:buFont typeface="Wingdings" pitchFamily="2" charset="2"/>
              <a:buNone/>
            </a:pPr>
            <a:r>
              <a:rPr lang="en-US" altLang="zh-CN" sz="2400" b="1" dirty="0" smtClean="0">
                <a:cs typeface="Times New Roman" pitchFamily="18" charset="0"/>
              </a:rPr>
              <a:t>} </a:t>
            </a:r>
            <a:endParaRPr lang="zh-CN" altLang="en-US" sz="2800" b="1" dirty="0" smtClean="0">
              <a:cs typeface="Times New Roman" pitchFamily="18" charset="0"/>
            </a:endParaRPr>
          </a:p>
        </p:txBody>
      </p:sp>
    </p:spTree>
    <p:extLst>
      <p:ext uri="{BB962C8B-B14F-4D97-AF65-F5344CB8AC3E}">
        <p14:creationId xmlns:p14="http://schemas.microsoft.com/office/powerpoint/2010/main" val="1964482161"/>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latin typeface="Times New Roman" pitchFamily="18" charset="0"/>
              </a:rPr>
              <a:t>顺序表的插入操作</a:t>
            </a:r>
            <a:endParaRPr lang="zh-CN" altLang="en-US" smtClean="0"/>
          </a:p>
        </p:txBody>
      </p:sp>
      <p:sp>
        <p:nvSpPr>
          <p:cNvPr id="27651" name="Rectangle 3"/>
          <p:cNvSpPr>
            <a:spLocks noGrp="1" noChangeArrowheads="1"/>
          </p:cNvSpPr>
          <p:nvPr>
            <p:ph idx="1"/>
          </p:nvPr>
        </p:nvSpPr>
        <p:spPr>
          <a:xfrm>
            <a:off x="331270" y="1106244"/>
            <a:ext cx="8535882" cy="4840287"/>
          </a:xfrm>
        </p:spPr>
        <p:txBody>
          <a:bodyPr/>
          <a:lstStyle/>
          <a:p>
            <a:pPr eaLnBrk="1" hangingPunct="1"/>
            <a:r>
              <a:rPr lang="en-US" altLang="zh-CN" sz="2400" b="1" dirty="0" err="1" smtClean="0">
                <a:solidFill>
                  <a:srgbClr val="FF0000"/>
                </a:solidFill>
                <a:ea typeface="楷体_GB2312" pitchFamily="49" charset="-122"/>
              </a:rPr>
              <a:t>ListInsert</a:t>
            </a:r>
            <a:r>
              <a:rPr lang="en-US" altLang="zh-CN" sz="2400" b="1" dirty="0" smtClean="0">
                <a:ea typeface="楷体_GB2312" pitchFamily="49" charset="-122"/>
              </a:rPr>
              <a:t>(&amp;</a:t>
            </a:r>
            <a:r>
              <a:rPr lang="en-US" altLang="zh-CN" sz="2400" b="1" dirty="0" err="1" smtClean="0">
                <a:ea typeface="楷体_GB2312" pitchFamily="49" charset="-122"/>
              </a:rPr>
              <a:t>L,i,e</a:t>
            </a:r>
            <a:r>
              <a:rPr lang="en-US" altLang="zh-CN" sz="2400" b="1" dirty="0" smtClean="0">
                <a:ea typeface="楷体_GB2312" pitchFamily="49" charset="-122"/>
              </a:rPr>
              <a:t>):</a:t>
            </a:r>
            <a:r>
              <a:rPr lang="zh-CN" altLang="en-US" sz="2400" b="1" dirty="0" smtClean="0">
                <a:ea typeface="楷体_GB2312" pitchFamily="49" charset="-122"/>
              </a:rPr>
              <a:t>在线性表</a:t>
            </a:r>
            <a:r>
              <a:rPr lang="en-US" altLang="zh-CN" sz="2400" b="1" dirty="0" smtClean="0">
                <a:ea typeface="楷体_GB2312" pitchFamily="49" charset="-122"/>
              </a:rPr>
              <a:t>L</a:t>
            </a:r>
            <a:r>
              <a:rPr lang="zh-CN" altLang="en-US" sz="2400" b="1" dirty="0" smtClean="0">
                <a:ea typeface="楷体_GB2312" pitchFamily="49" charset="-122"/>
              </a:rPr>
              <a:t>第</a:t>
            </a:r>
            <a:r>
              <a:rPr lang="en-US" altLang="zh-CN" sz="2400" b="1" dirty="0" smtClean="0">
                <a:ea typeface="楷体_GB2312" pitchFamily="49" charset="-122"/>
              </a:rPr>
              <a:t>i-1</a:t>
            </a:r>
            <a:r>
              <a:rPr lang="zh-CN" altLang="en-US" sz="2400" b="1" dirty="0" smtClean="0">
                <a:ea typeface="楷体_GB2312" pitchFamily="49" charset="-122"/>
              </a:rPr>
              <a:t>和第</a:t>
            </a:r>
            <a:r>
              <a:rPr lang="en-US" altLang="zh-CN" sz="2400" b="1" dirty="0" err="1" smtClean="0">
                <a:ea typeface="楷体_GB2312" pitchFamily="49" charset="-122"/>
              </a:rPr>
              <a:t>i</a:t>
            </a:r>
            <a:r>
              <a:rPr lang="zh-CN" altLang="en-US" sz="2400" b="1" dirty="0" smtClean="0">
                <a:ea typeface="楷体_GB2312" pitchFamily="49" charset="-122"/>
              </a:rPr>
              <a:t>个数据元素之间插入一个新元素</a:t>
            </a:r>
            <a:r>
              <a:rPr lang="en-US" altLang="zh-CN" sz="2400" b="1" dirty="0" smtClean="0">
                <a:ea typeface="楷体_GB2312" pitchFamily="49" charset="-122"/>
              </a:rPr>
              <a:t>e</a:t>
            </a:r>
            <a:r>
              <a:rPr lang="zh-CN" altLang="en-US" sz="2400" b="1" dirty="0" smtClean="0">
                <a:ea typeface="楷体_GB2312" pitchFamily="49" charset="-122"/>
              </a:rPr>
              <a:t>，使表长从</a:t>
            </a:r>
            <a:r>
              <a:rPr lang="en-US" altLang="zh-CN" sz="2400" b="1" dirty="0" smtClean="0">
                <a:ea typeface="楷体_GB2312" pitchFamily="49" charset="-122"/>
              </a:rPr>
              <a:t>n</a:t>
            </a:r>
            <a:r>
              <a:rPr lang="zh-CN" altLang="en-US" sz="2400" b="1" dirty="0" smtClean="0">
                <a:ea typeface="楷体_GB2312" pitchFamily="49" charset="-122"/>
              </a:rPr>
              <a:t>变成</a:t>
            </a:r>
            <a:r>
              <a:rPr lang="en-US" altLang="zh-CN" sz="2400" b="1" dirty="0" smtClean="0">
                <a:ea typeface="楷体_GB2312" pitchFamily="49" charset="-122"/>
              </a:rPr>
              <a:t>n+1</a:t>
            </a:r>
            <a:r>
              <a:rPr lang="zh-CN" altLang="en-US" sz="2400" b="1" dirty="0" smtClean="0">
                <a:ea typeface="楷体_GB2312" pitchFamily="49" charset="-122"/>
              </a:rPr>
              <a:t>。</a:t>
            </a:r>
          </a:p>
          <a:p>
            <a:pPr lvl="1" eaLnBrk="1" hangingPunct="1"/>
            <a:r>
              <a:rPr lang="zh-CN" altLang="en-US" sz="2400" b="1" dirty="0" smtClean="0">
                <a:ea typeface="楷体_GB2312" pitchFamily="49" charset="-122"/>
              </a:rPr>
              <a:t>原线性表：</a:t>
            </a:r>
            <a:r>
              <a:rPr lang="en-US" altLang="zh-CN" sz="2400" b="1" dirty="0" smtClean="0">
                <a:ea typeface="楷体_GB2312" pitchFamily="49" charset="-122"/>
              </a:rPr>
              <a:t>(a</a:t>
            </a:r>
            <a:r>
              <a:rPr lang="en-US" altLang="zh-CN" sz="2400" b="1" baseline="-25000" dirty="0" smtClean="0">
                <a:ea typeface="楷体_GB2312" pitchFamily="49" charset="-122"/>
              </a:rPr>
              <a:t>1</a:t>
            </a:r>
            <a:r>
              <a:rPr lang="en-US" altLang="zh-CN" sz="2400" b="1" dirty="0" smtClean="0">
                <a:ea typeface="楷体_GB2312" pitchFamily="49" charset="-122"/>
              </a:rPr>
              <a:t>,…a</a:t>
            </a:r>
            <a:r>
              <a:rPr lang="en-US" altLang="zh-CN" sz="2400" b="1" baseline="-25000" dirty="0" smtClean="0">
                <a:ea typeface="楷体_GB2312" pitchFamily="49" charset="-122"/>
              </a:rPr>
              <a:t>i-1</a:t>
            </a:r>
            <a:r>
              <a:rPr lang="en-US" altLang="zh-CN" sz="2400" b="1" dirty="0" smtClean="0">
                <a:ea typeface="楷体_GB2312" pitchFamily="49" charset="-122"/>
              </a:rPr>
              <a:t>,a</a:t>
            </a:r>
            <a:r>
              <a:rPr lang="en-US" altLang="zh-CN" sz="2400" b="1" baseline="-25000" dirty="0" smtClean="0">
                <a:ea typeface="楷体_GB2312" pitchFamily="49" charset="-122"/>
              </a:rPr>
              <a:t>i</a:t>
            </a:r>
            <a:r>
              <a:rPr lang="en-US" altLang="zh-CN" sz="2400" b="1" dirty="0" smtClean="0">
                <a:ea typeface="楷体_GB2312" pitchFamily="49" charset="-122"/>
              </a:rPr>
              <a:t>,…,a</a:t>
            </a:r>
            <a:r>
              <a:rPr lang="en-US" altLang="zh-CN" sz="2400" b="1" baseline="-25000" dirty="0" smtClean="0">
                <a:ea typeface="楷体_GB2312" pitchFamily="49" charset="-122"/>
              </a:rPr>
              <a:t>n</a:t>
            </a:r>
            <a:r>
              <a:rPr lang="en-US" altLang="zh-CN" sz="2400" b="1" dirty="0" smtClean="0">
                <a:ea typeface="楷体_GB2312" pitchFamily="49" charset="-122"/>
              </a:rPr>
              <a:t>)</a:t>
            </a:r>
          </a:p>
          <a:p>
            <a:pPr lvl="1" eaLnBrk="1" hangingPunct="1"/>
            <a:r>
              <a:rPr lang="zh-CN" altLang="en-US" sz="2400" b="1" dirty="0" smtClean="0">
                <a:ea typeface="楷体_GB2312" pitchFamily="49" charset="-122"/>
              </a:rPr>
              <a:t>插入</a:t>
            </a:r>
            <a:r>
              <a:rPr lang="en-US" altLang="zh-CN" sz="2400" b="1" dirty="0" smtClean="0">
                <a:ea typeface="楷体_GB2312" pitchFamily="49" charset="-122"/>
              </a:rPr>
              <a:t>e</a:t>
            </a:r>
            <a:r>
              <a:rPr lang="zh-CN" altLang="en-US" sz="2400" b="1" dirty="0" smtClean="0">
                <a:ea typeface="楷体_GB2312" pitchFamily="49" charset="-122"/>
              </a:rPr>
              <a:t>后</a:t>
            </a:r>
            <a:r>
              <a:rPr lang="en-US" altLang="zh-CN" sz="2400" b="1" dirty="0" smtClean="0">
                <a:ea typeface="楷体_GB2312" pitchFamily="49" charset="-122"/>
              </a:rPr>
              <a:t>:   (a</a:t>
            </a:r>
            <a:r>
              <a:rPr lang="en-US" altLang="zh-CN" sz="2400" b="1" baseline="-25000" dirty="0" smtClean="0">
                <a:ea typeface="楷体_GB2312" pitchFamily="49" charset="-122"/>
              </a:rPr>
              <a:t>1</a:t>
            </a:r>
            <a:r>
              <a:rPr lang="en-US" altLang="zh-CN" sz="2400" b="1" dirty="0" smtClean="0">
                <a:ea typeface="楷体_GB2312" pitchFamily="49" charset="-122"/>
              </a:rPr>
              <a:t>,…a</a:t>
            </a:r>
            <a:r>
              <a:rPr lang="en-US" altLang="zh-CN" sz="2400" b="1" baseline="-25000" dirty="0" smtClean="0">
                <a:ea typeface="楷体_GB2312" pitchFamily="49" charset="-122"/>
              </a:rPr>
              <a:t>i-1</a:t>
            </a:r>
            <a:r>
              <a:rPr lang="en-US" altLang="zh-CN" sz="2400" b="1" dirty="0" smtClean="0">
                <a:ea typeface="楷体_GB2312" pitchFamily="49" charset="-122"/>
              </a:rPr>
              <a:t>,</a:t>
            </a:r>
            <a:r>
              <a:rPr lang="en-US" altLang="zh-CN" sz="2400" b="1" dirty="0" smtClean="0">
                <a:solidFill>
                  <a:schemeClr val="hlink"/>
                </a:solidFill>
                <a:ea typeface="楷体_GB2312" pitchFamily="49" charset="-122"/>
              </a:rPr>
              <a:t>e</a:t>
            </a:r>
            <a:r>
              <a:rPr lang="en-US" altLang="zh-CN" sz="2400" b="1" dirty="0" smtClean="0">
                <a:ea typeface="楷体_GB2312" pitchFamily="49" charset="-122"/>
              </a:rPr>
              <a:t>,a</a:t>
            </a:r>
            <a:r>
              <a:rPr lang="en-US" altLang="zh-CN" sz="2400" b="1" baseline="-25000" dirty="0" smtClean="0">
                <a:ea typeface="楷体_GB2312" pitchFamily="49" charset="-122"/>
              </a:rPr>
              <a:t>i</a:t>
            </a:r>
            <a:r>
              <a:rPr lang="en-US" altLang="zh-CN" sz="2400" b="1" dirty="0" smtClean="0">
                <a:ea typeface="楷体_GB2312" pitchFamily="49" charset="-122"/>
              </a:rPr>
              <a:t>,…,a</a:t>
            </a:r>
            <a:r>
              <a:rPr lang="en-US" altLang="zh-CN" sz="2400" b="1" baseline="-25000" dirty="0" smtClean="0">
                <a:ea typeface="楷体_GB2312" pitchFamily="49" charset="-122"/>
              </a:rPr>
              <a:t>n</a:t>
            </a:r>
            <a:r>
              <a:rPr lang="en-US" altLang="zh-CN" sz="2400" b="1" dirty="0" smtClean="0">
                <a:ea typeface="楷体_GB2312" pitchFamily="49" charset="-122"/>
              </a:rPr>
              <a:t>)</a:t>
            </a:r>
            <a:r>
              <a:rPr lang="en-US" altLang="zh-CN" sz="2000" b="1" dirty="0" smtClean="0">
                <a:ea typeface="楷体_GB2312" pitchFamily="49" charset="-122"/>
              </a:rPr>
              <a:t>      </a:t>
            </a:r>
          </a:p>
          <a:p>
            <a:pPr algn="just" eaLnBrk="1" hangingPunct="1"/>
            <a:r>
              <a:rPr lang="zh-CN" altLang="en-US" sz="2400" b="1" dirty="0" smtClean="0">
                <a:ea typeface="楷体_GB2312" pitchFamily="49" charset="-122"/>
              </a:rPr>
              <a:t>插入的情况有两种：</a:t>
            </a:r>
          </a:p>
          <a:p>
            <a:pPr lvl="1" algn="just" eaLnBrk="1" hangingPunct="1"/>
            <a:r>
              <a:rPr lang="zh-CN" altLang="en-US" sz="2400" b="1" dirty="0" smtClean="0">
                <a:ea typeface="楷体_GB2312" pitchFamily="49" charset="-122"/>
              </a:rPr>
              <a:t>不移动元素：在表尾插入（</a:t>
            </a:r>
            <a:r>
              <a:rPr lang="en-US" altLang="zh-CN" sz="2400" b="1" dirty="0" err="1" smtClean="0">
                <a:ea typeface="楷体_GB2312" pitchFamily="49" charset="-122"/>
              </a:rPr>
              <a:t>i</a:t>
            </a:r>
            <a:r>
              <a:rPr lang="en-US" altLang="zh-CN" sz="2400" b="1" dirty="0" smtClean="0">
                <a:ea typeface="楷体_GB2312" pitchFamily="49" charset="-122"/>
              </a:rPr>
              <a:t>=n+1</a:t>
            </a:r>
            <a:r>
              <a:rPr lang="zh-CN" altLang="en-US" sz="2400" b="1" dirty="0" smtClean="0">
                <a:ea typeface="楷体_GB2312" pitchFamily="49" charset="-122"/>
              </a:rPr>
              <a:t>）</a:t>
            </a:r>
          </a:p>
          <a:p>
            <a:pPr lvl="1" eaLnBrk="1" hangingPunct="1"/>
            <a:r>
              <a:rPr lang="zh-CN" altLang="en-US" sz="2400" b="1" dirty="0" smtClean="0">
                <a:ea typeface="楷体_GB2312" pitchFamily="49" charset="-122"/>
              </a:rPr>
              <a:t>移动元素：在第</a:t>
            </a:r>
            <a:r>
              <a:rPr lang="en-US" altLang="zh-CN" sz="2400" b="1" dirty="0" err="1" smtClean="0">
                <a:ea typeface="楷体_GB2312" pitchFamily="49" charset="-122"/>
              </a:rPr>
              <a:t>i</a:t>
            </a:r>
            <a:r>
              <a:rPr lang="en-US" altLang="zh-CN" sz="2400" b="1" dirty="0" smtClean="0">
                <a:ea typeface="楷体_GB2312" pitchFamily="49" charset="-122"/>
              </a:rPr>
              <a:t>(1≤i&lt;n+1)</a:t>
            </a:r>
            <a:r>
              <a:rPr lang="zh-CN" altLang="en-US" sz="2400" b="1" dirty="0" smtClean="0">
                <a:ea typeface="楷体_GB2312" pitchFamily="49" charset="-122"/>
              </a:rPr>
              <a:t>个数据元素前插入，需将第</a:t>
            </a:r>
            <a:r>
              <a:rPr lang="en-US" altLang="zh-CN" sz="2400" b="1" dirty="0" smtClean="0">
                <a:ea typeface="楷体_GB2312" pitchFamily="49" charset="-122"/>
              </a:rPr>
              <a:t>n</a:t>
            </a:r>
            <a:r>
              <a:rPr lang="zh-CN" altLang="en-US" sz="2400" b="1" dirty="0" smtClean="0">
                <a:ea typeface="楷体_GB2312" pitchFamily="49" charset="-122"/>
              </a:rPr>
              <a:t>个到第</a:t>
            </a:r>
            <a:r>
              <a:rPr lang="en-US" altLang="zh-CN" sz="2400" b="1" dirty="0" err="1" smtClean="0">
                <a:ea typeface="楷体_GB2312" pitchFamily="49" charset="-122"/>
              </a:rPr>
              <a:t>i</a:t>
            </a:r>
            <a:r>
              <a:rPr lang="zh-CN" altLang="en-US" sz="2400" b="1" dirty="0" smtClean="0">
                <a:ea typeface="楷体_GB2312" pitchFamily="49" charset="-122"/>
              </a:rPr>
              <a:t>个数据元素共</a:t>
            </a:r>
            <a:r>
              <a:rPr lang="zh-CN" altLang="en-US" sz="2400" b="1" dirty="0" smtClean="0">
                <a:solidFill>
                  <a:schemeClr val="hlink"/>
                </a:solidFill>
                <a:ea typeface="楷体_GB2312" pitchFamily="49" charset="-122"/>
              </a:rPr>
              <a:t>          </a:t>
            </a:r>
            <a:r>
              <a:rPr lang="zh-CN" altLang="en-US" sz="2400" b="1" dirty="0" smtClean="0">
                <a:ea typeface="楷体_GB2312" pitchFamily="49" charset="-122"/>
              </a:rPr>
              <a:t>个依次向后移动一个位置。</a:t>
            </a:r>
          </a:p>
          <a:p>
            <a:pPr eaLnBrk="1" hangingPunct="1"/>
            <a:r>
              <a:rPr lang="zh-CN" altLang="en-US" sz="2400" b="1" dirty="0" smtClean="0">
                <a:solidFill>
                  <a:schemeClr val="tx2"/>
                </a:solidFill>
                <a:ea typeface="楷体_GB2312" pitchFamily="49" charset="-122"/>
                <a:hlinkClick r:id="rId2" action="ppaction://hlinkpres?slideindex=1&amp;slidetitle="/>
              </a:rPr>
              <a:t>操作演示</a:t>
            </a:r>
            <a:endParaRPr lang="zh-CN" altLang="en-US" sz="2400" dirty="0" smtClean="0">
              <a:ea typeface="楷体_GB2312" pitchFamily="49" charset="-122"/>
            </a:endParaRPr>
          </a:p>
          <a:p>
            <a:pPr lvl="1" eaLnBrk="1" hangingPunct="1"/>
            <a:r>
              <a:rPr lang="zh-CN" altLang="en-US" sz="2000" dirty="0" smtClean="0">
                <a:ea typeface="楷体_GB2312" pitchFamily="49" charset="-122"/>
              </a:rPr>
              <a:t>  </a:t>
            </a:r>
            <a:r>
              <a:rPr lang="zh-CN" altLang="en-US" sz="2400" b="1" dirty="0" smtClean="0">
                <a:ea typeface="楷体_GB2312" pitchFamily="49" charset="-122"/>
              </a:rPr>
              <a:t>在表中任意位置插入</a:t>
            </a:r>
            <a:r>
              <a:rPr lang="en-US" altLang="zh-CN" sz="2400" b="1" dirty="0" smtClean="0">
                <a:ea typeface="楷体_GB2312" pitchFamily="49" charset="-122"/>
              </a:rPr>
              <a:t>e</a:t>
            </a:r>
            <a:endParaRPr lang="zh-CN" altLang="en-US" sz="2400" b="1" dirty="0" smtClean="0">
              <a:ea typeface="楷体_GB2312" pitchFamily="49" charset="-122"/>
            </a:endParaRPr>
          </a:p>
          <a:p>
            <a:pPr lvl="1" eaLnBrk="1" hangingPunct="1"/>
            <a:r>
              <a:rPr lang="zh-CN" altLang="en-US" sz="2400" b="1" dirty="0" smtClean="0">
                <a:ea typeface="楷体_GB2312" pitchFamily="49" charset="-122"/>
              </a:rPr>
              <a:t>  表满情况下，在表尾插入</a:t>
            </a:r>
            <a:r>
              <a:rPr lang="en-US" altLang="zh-CN" sz="2400" b="1" dirty="0" smtClean="0">
                <a:ea typeface="楷体_GB2312" pitchFamily="49" charset="-122"/>
              </a:rPr>
              <a:t>e</a:t>
            </a:r>
            <a:endParaRPr lang="zh-CN" altLang="en-US" sz="2400" b="1" dirty="0" smtClean="0">
              <a:ea typeface="楷体_GB2312" pitchFamily="49" charset="-122"/>
            </a:endParaRPr>
          </a:p>
        </p:txBody>
      </p:sp>
      <p:pic>
        <p:nvPicPr>
          <p:cNvPr id="27652" name="Picture 4" descr="BD04924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016" y="5516564"/>
            <a:ext cx="1068573"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5"/>
          <p:cNvSpPr>
            <a:spLocks noChangeArrowheads="1"/>
          </p:cNvSpPr>
          <p:nvPr/>
        </p:nvSpPr>
        <p:spPr bwMode="auto">
          <a:xfrm>
            <a:off x="3890865" y="3693381"/>
            <a:ext cx="1103505" cy="461962"/>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chemeClr val="hlink"/>
                </a:solidFill>
                <a:latin typeface="+mn-lt"/>
                <a:ea typeface="楷体_GB2312" pitchFamily="49" charset="-122"/>
              </a:rPr>
              <a:t>n-i+1</a:t>
            </a:r>
          </a:p>
        </p:txBody>
      </p:sp>
    </p:spTree>
    <p:extLst>
      <p:ext uri="{BB962C8B-B14F-4D97-AF65-F5344CB8AC3E}">
        <p14:creationId xmlns:p14="http://schemas.microsoft.com/office/powerpoint/2010/main" val="11868747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008376" y="290145"/>
            <a:ext cx="6779523" cy="696669"/>
          </a:xfrm>
        </p:spPr>
        <p:txBody>
          <a:bodyPr/>
          <a:lstStyle/>
          <a:p>
            <a:pPr eaLnBrk="1" hangingPunct="1"/>
            <a:r>
              <a:rPr lang="zh-CN" altLang="en-US" dirty="0" smtClean="0"/>
              <a:t>顺序表插入操作的时间复杂度分析</a:t>
            </a:r>
          </a:p>
        </p:txBody>
      </p:sp>
      <p:sp>
        <p:nvSpPr>
          <p:cNvPr id="28675" name="Rectangle 3"/>
          <p:cNvSpPr>
            <a:spLocks noGrp="1" noChangeArrowheads="1"/>
          </p:cNvSpPr>
          <p:nvPr>
            <p:ph idx="1"/>
          </p:nvPr>
        </p:nvSpPr>
        <p:spPr>
          <a:xfrm>
            <a:off x="457279" y="1113692"/>
            <a:ext cx="8383456" cy="2590800"/>
          </a:xfrm>
        </p:spPr>
        <p:txBody>
          <a:bodyPr/>
          <a:lstStyle/>
          <a:p>
            <a:pPr algn="just" eaLnBrk="1" hangingPunct="1">
              <a:spcBef>
                <a:spcPts val="600"/>
              </a:spcBef>
            </a:pPr>
            <a:r>
              <a:rPr lang="zh-CN" altLang="en-US" sz="2800" b="1" dirty="0" smtClean="0">
                <a:ea typeface="楷体_GB2312" pitchFamily="49" charset="-122"/>
              </a:rPr>
              <a:t>在顺序表中某个位置插入元素的时间耗费</a:t>
            </a:r>
          </a:p>
          <a:p>
            <a:pPr lvl="1" algn="just" eaLnBrk="1" hangingPunct="1">
              <a:spcBef>
                <a:spcPts val="600"/>
              </a:spcBef>
            </a:pPr>
            <a:r>
              <a:rPr lang="zh-CN" altLang="en-US" b="1" dirty="0" smtClean="0">
                <a:ea typeface="楷体_GB2312" pitchFamily="49" charset="-122"/>
              </a:rPr>
              <a:t>移动元素</a:t>
            </a:r>
            <a:r>
              <a:rPr lang="en-US" altLang="zh-CN" b="1" dirty="0" smtClean="0">
                <a:ea typeface="楷体_GB2312" pitchFamily="49" charset="-122"/>
              </a:rPr>
              <a:t>(</a:t>
            </a:r>
            <a:r>
              <a:rPr lang="zh-CN" altLang="en-US" b="1" dirty="0" smtClean="0">
                <a:ea typeface="楷体_GB2312" pitchFamily="49" charset="-122"/>
              </a:rPr>
              <a:t>移动元素的个数取决于插入元素位置</a:t>
            </a:r>
            <a:r>
              <a:rPr lang="en-US" altLang="zh-CN" b="1" dirty="0" smtClean="0">
                <a:latin typeface="Times New Roman" pitchFamily="18" charset="0"/>
              </a:rPr>
              <a:t>)</a:t>
            </a:r>
            <a:endParaRPr lang="zh-CN" altLang="en-US" b="1" dirty="0" smtClean="0">
              <a:latin typeface="Times New Roman" pitchFamily="18" charset="0"/>
            </a:endParaRPr>
          </a:p>
          <a:p>
            <a:pPr algn="just" eaLnBrk="1" hangingPunct="1">
              <a:spcBef>
                <a:spcPts val="600"/>
              </a:spcBef>
            </a:pPr>
            <a:r>
              <a:rPr lang="zh-CN" altLang="en-US" sz="2800" b="1" dirty="0" smtClean="0">
                <a:latin typeface="Times New Roman" pitchFamily="18" charset="0"/>
                <a:ea typeface="楷体_GB2312" pitchFamily="49" charset="-122"/>
              </a:rPr>
              <a:t>设</a:t>
            </a:r>
            <a:r>
              <a:rPr lang="en-US" altLang="zh-CN" sz="2800" b="1" dirty="0" smtClean="0">
                <a:latin typeface="Times New Roman" pitchFamily="18" charset="0"/>
                <a:ea typeface="楷体_GB2312" pitchFamily="49" charset="-122"/>
              </a:rPr>
              <a:t>p</a:t>
            </a:r>
            <a:r>
              <a:rPr lang="en-US" altLang="zh-CN" sz="2800" b="1" baseline="-25000" dirty="0" smtClean="0">
                <a:latin typeface="Times New Roman" pitchFamily="18" charset="0"/>
                <a:ea typeface="楷体_GB2312" pitchFamily="49" charset="-122"/>
              </a:rPr>
              <a:t>i</a:t>
            </a:r>
            <a:r>
              <a:rPr lang="zh-CN" altLang="en-US" sz="2800" b="1" dirty="0" smtClean="0">
                <a:latin typeface="Times New Roman" pitchFamily="18" charset="0"/>
                <a:ea typeface="楷体_GB2312" pitchFamily="49" charset="-122"/>
              </a:rPr>
              <a:t>是在第</a:t>
            </a:r>
            <a:r>
              <a:rPr lang="en-US" altLang="zh-CN" sz="2800" b="1" dirty="0" err="1" smtClean="0">
                <a:latin typeface="Times New Roman" pitchFamily="18" charset="0"/>
                <a:ea typeface="楷体_GB2312" pitchFamily="49" charset="-122"/>
              </a:rPr>
              <a:t>i</a:t>
            </a:r>
            <a:r>
              <a:rPr lang="zh-CN" altLang="en-US" sz="2800" b="1" dirty="0" smtClean="0">
                <a:latin typeface="Times New Roman" pitchFamily="18" charset="0"/>
                <a:ea typeface="楷体_GB2312" pitchFamily="49" charset="-122"/>
              </a:rPr>
              <a:t>个元素之前插入一个元素的概率，不失一般性，假定在线性表的任何位置上插入元素都是等概率的</a:t>
            </a:r>
          </a:p>
        </p:txBody>
      </p:sp>
      <p:sp>
        <p:nvSpPr>
          <p:cNvPr id="28676" name="Rectangle 4"/>
          <p:cNvSpPr>
            <a:spLocks noChangeArrowheads="1"/>
          </p:cNvSpPr>
          <p:nvPr/>
        </p:nvSpPr>
        <p:spPr bwMode="auto">
          <a:xfrm>
            <a:off x="709378" y="3701561"/>
            <a:ext cx="807860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pPr>
            <a:r>
              <a:rPr lang="en-US" altLang="zh-CN" sz="2800" dirty="0">
                <a:latin typeface="Times New Roman" pitchFamily="18" charset="0"/>
                <a:ea typeface="楷体_GB2312" pitchFamily="49" charset="-122"/>
              </a:rPr>
              <a:t>  </a:t>
            </a:r>
            <a:r>
              <a:rPr lang="zh-CN" altLang="en-US" sz="2800" b="1" dirty="0">
                <a:latin typeface="Times New Roman" pitchFamily="18" charset="0"/>
                <a:ea typeface="楷体_GB2312" pitchFamily="49" charset="-122"/>
              </a:rPr>
              <a:t>在长度是</a:t>
            </a:r>
            <a:r>
              <a:rPr lang="en-US" altLang="zh-CN" sz="2800" b="1" dirty="0">
                <a:latin typeface="Times New Roman" pitchFamily="18" charset="0"/>
                <a:ea typeface="楷体_GB2312" pitchFamily="49" charset="-122"/>
              </a:rPr>
              <a:t>n</a:t>
            </a:r>
            <a:r>
              <a:rPr lang="zh-CN" altLang="en-US" sz="2800" b="1" dirty="0">
                <a:latin typeface="Times New Roman" pitchFamily="18" charset="0"/>
                <a:ea typeface="楷体_GB2312" pitchFamily="49" charset="-122"/>
              </a:rPr>
              <a:t>的线性表中插入一个元素时所需移动元素次数的数学期望值</a:t>
            </a:r>
            <a:r>
              <a:rPr lang="en-US" altLang="zh-CN" sz="2800" b="1" dirty="0">
                <a:latin typeface="Times New Roman" pitchFamily="18" charset="0"/>
                <a:ea typeface="楷体_GB2312" pitchFamily="49" charset="-122"/>
              </a:rPr>
              <a:t>(</a:t>
            </a:r>
            <a:r>
              <a:rPr lang="zh-CN" altLang="en-US" sz="2800" b="1" dirty="0">
                <a:latin typeface="Times New Roman" pitchFamily="18" charset="0"/>
                <a:ea typeface="楷体_GB2312" pitchFamily="49" charset="-122"/>
              </a:rPr>
              <a:t>平均次数</a:t>
            </a:r>
            <a:r>
              <a:rPr lang="en-US" altLang="zh-CN" sz="2800" b="1" dirty="0">
                <a:latin typeface="Times New Roman" pitchFamily="18" charset="0"/>
                <a:ea typeface="楷体_GB2312" pitchFamily="49" charset="-122"/>
              </a:rPr>
              <a:t>)</a:t>
            </a:r>
            <a:r>
              <a:rPr lang="zh-CN" altLang="en-US" sz="2800" b="1" dirty="0">
                <a:latin typeface="Times New Roman" pitchFamily="18" charset="0"/>
                <a:ea typeface="楷体_GB2312" pitchFamily="49" charset="-122"/>
              </a:rPr>
              <a:t>为</a:t>
            </a:r>
            <a:r>
              <a:rPr lang="zh-CN" altLang="en-US" sz="2800" b="1" dirty="0">
                <a:ea typeface="楷体_GB2312" pitchFamily="49" charset="-122"/>
              </a:rPr>
              <a:t>	</a:t>
            </a:r>
            <a:endParaRPr lang="zh-CN" altLang="en-US" sz="2800" b="1" dirty="0">
              <a:latin typeface="Times New Roman" pitchFamily="18" charset="0"/>
              <a:ea typeface="楷体_GB2312" pitchFamily="49" charset="-122"/>
            </a:endParaRPr>
          </a:p>
        </p:txBody>
      </p:sp>
      <p:sp>
        <p:nvSpPr>
          <p:cNvPr id="31749" name="Rectangle 5"/>
          <p:cNvSpPr>
            <a:spLocks noChangeArrowheads="1"/>
          </p:cNvSpPr>
          <p:nvPr/>
        </p:nvSpPr>
        <p:spPr bwMode="auto">
          <a:xfrm>
            <a:off x="3406572" y="3182449"/>
            <a:ext cx="1746553"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800" b="1" dirty="0">
                <a:solidFill>
                  <a:schemeClr val="hlink"/>
                </a:solidFill>
                <a:latin typeface="Times New Roman" pitchFamily="18" charset="0"/>
                <a:ea typeface="楷体_GB2312" pitchFamily="49" charset="-122"/>
              </a:rPr>
              <a:t>p</a:t>
            </a:r>
            <a:r>
              <a:rPr lang="en-US" altLang="zh-CN" sz="2800" b="1" baseline="-25000" dirty="0">
                <a:solidFill>
                  <a:schemeClr val="hlink"/>
                </a:solidFill>
                <a:latin typeface="Times New Roman" pitchFamily="18" charset="0"/>
                <a:ea typeface="楷体_GB2312" pitchFamily="49" charset="-122"/>
              </a:rPr>
              <a:t>i</a:t>
            </a:r>
            <a:r>
              <a:rPr lang="en-US" altLang="zh-CN" sz="2800" b="1" dirty="0">
                <a:solidFill>
                  <a:schemeClr val="hlink"/>
                </a:solidFill>
                <a:latin typeface="Times New Roman" pitchFamily="18" charset="0"/>
                <a:ea typeface="楷体_GB2312" pitchFamily="49" charset="-122"/>
              </a:rPr>
              <a:t>=1/(n+1)</a:t>
            </a:r>
          </a:p>
        </p:txBody>
      </p:sp>
      <p:sp>
        <p:nvSpPr>
          <p:cNvPr id="28678" name="Rectangle 7"/>
          <p:cNvSpPr>
            <a:spLocks noChangeArrowheads="1"/>
          </p:cNvSpPr>
          <p:nvPr/>
        </p:nvSpPr>
        <p:spPr bwMode="auto">
          <a:xfrm>
            <a:off x="788073" y="5457398"/>
            <a:ext cx="71259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pPr>
            <a:r>
              <a:rPr lang="en-US" altLang="zh-CN" sz="2800" dirty="0">
                <a:ea typeface="楷体_GB2312" pitchFamily="49" charset="-122"/>
              </a:rPr>
              <a:t>  </a:t>
            </a:r>
            <a:r>
              <a:rPr lang="zh-CN" altLang="en-US" sz="2800" b="1" dirty="0">
                <a:ea typeface="楷体_GB2312" pitchFamily="49" charset="-122"/>
              </a:rPr>
              <a:t>线性表的插入算法的时间复杂度为</a:t>
            </a:r>
            <a:r>
              <a:rPr lang="en-US" altLang="zh-CN" sz="2800" b="1" dirty="0">
                <a:solidFill>
                  <a:schemeClr val="hlink"/>
                </a:solidFill>
                <a:latin typeface="Times New Roman" pitchFamily="18" charset="0"/>
                <a:ea typeface="楷体_GB2312" pitchFamily="49" charset="-122"/>
              </a:rPr>
              <a:t>O(n)</a:t>
            </a:r>
            <a:r>
              <a:rPr lang="en-US" altLang="zh-CN" sz="2800" dirty="0">
                <a:latin typeface="Times New Roman" pitchFamily="18" charset="0"/>
                <a:ea typeface="楷体_GB2312" pitchFamily="49" charset="-122"/>
              </a:rPr>
              <a:t>     </a:t>
            </a:r>
          </a:p>
        </p:txBody>
      </p:sp>
      <p:grpSp>
        <p:nvGrpSpPr>
          <p:cNvPr id="31756" name="Group 12"/>
          <p:cNvGrpSpPr>
            <a:grpSpLocks/>
          </p:cNvGrpSpPr>
          <p:nvPr/>
        </p:nvGrpSpPr>
        <p:grpSpPr bwMode="auto">
          <a:xfrm>
            <a:off x="2824691" y="4573831"/>
            <a:ext cx="3562969" cy="903288"/>
            <a:chOff x="1561" y="3329"/>
            <a:chExt cx="2244" cy="569"/>
          </a:xfrm>
        </p:grpSpPr>
        <p:sp>
          <p:nvSpPr>
            <p:cNvPr id="28681" name="Rectangle 6"/>
            <p:cNvSpPr>
              <a:spLocks noChangeArrowheads="1"/>
            </p:cNvSpPr>
            <p:nvPr/>
          </p:nvSpPr>
          <p:spPr bwMode="auto">
            <a:xfrm>
              <a:off x="1561" y="3425"/>
              <a:ext cx="224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Font typeface="Wingdings" pitchFamily="2" charset="2"/>
                <a:buNone/>
              </a:pPr>
              <a:r>
                <a:rPr lang="en-US" altLang="zh-CN" sz="2800" b="1" dirty="0" err="1">
                  <a:solidFill>
                    <a:schemeClr val="hlink"/>
                  </a:solidFill>
                  <a:latin typeface="Times New Roman" pitchFamily="18" charset="0"/>
                  <a:ea typeface="楷体_GB2312" pitchFamily="49" charset="-122"/>
                </a:rPr>
                <a:t>E</a:t>
              </a:r>
              <a:r>
                <a:rPr lang="en-US" altLang="zh-CN" sz="2800" b="1" baseline="-25000" dirty="0" err="1">
                  <a:solidFill>
                    <a:schemeClr val="hlink"/>
                  </a:solidFill>
                  <a:latin typeface="Times New Roman" pitchFamily="18" charset="0"/>
                  <a:ea typeface="楷体_GB2312" pitchFamily="49" charset="-122"/>
                </a:rPr>
                <a:t>is</a:t>
              </a:r>
              <a:r>
                <a:rPr lang="en-US" altLang="zh-CN" sz="2800" b="1" dirty="0">
                  <a:solidFill>
                    <a:schemeClr val="hlink"/>
                  </a:solidFill>
                  <a:latin typeface="Times New Roman" pitchFamily="18" charset="0"/>
                  <a:ea typeface="楷体_GB2312" pitchFamily="49" charset="-122"/>
                </a:rPr>
                <a:t>=∑p</a:t>
              </a:r>
              <a:r>
                <a:rPr lang="en-US" altLang="zh-CN" sz="2800" b="1" baseline="-30000" dirty="0">
                  <a:solidFill>
                    <a:schemeClr val="hlink"/>
                  </a:solidFill>
                  <a:latin typeface="Times New Roman" pitchFamily="18" charset="0"/>
                  <a:ea typeface="楷体_GB2312" pitchFamily="49" charset="-122"/>
                </a:rPr>
                <a:t>i</a:t>
              </a:r>
              <a:r>
                <a:rPr lang="en-US" altLang="zh-CN" sz="2800" b="1" dirty="0">
                  <a:solidFill>
                    <a:schemeClr val="hlink"/>
                  </a:solidFill>
                  <a:latin typeface="Times New Roman" pitchFamily="18" charset="0"/>
                  <a:ea typeface="楷体_GB2312" pitchFamily="49" charset="-122"/>
                </a:rPr>
                <a:t>×(n-i+1) =n/2</a:t>
              </a:r>
            </a:p>
          </p:txBody>
        </p:sp>
        <p:sp>
          <p:nvSpPr>
            <p:cNvPr id="28682" name="Text Box 8"/>
            <p:cNvSpPr txBox="1">
              <a:spLocks noChangeArrowheads="1"/>
            </p:cNvSpPr>
            <p:nvPr/>
          </p:nvSpPr>
          <p:spPr bwMode="auto">
            <a:xfrm>
              <a:off x="1928" y="3329"/>
              <a:ext cx="48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600" b="1">
                  <a:solidFill>
                    <a:schemeClr val="hlink"/>
                  </a:solidFill>
                  <a:latin typeface="Times New Roman" pitchFamily="18" charset="0"/>
                </a:rPr>
                <a:t>n+1</a:t>
              </a:r>
            </a:p>
          </p:txBody>
        </p:sp>
        <p:sp>
          <p:nvSpPr>
            <p:cNvPr id="28683" name="Text Box 9"/>
            <p:cNvSpPr txBox="1">
              <a:spLocks noChangeArrowheads="1"/>
            </p:cNvSpPr>
            <p:nvPr/>
          </p:nvSpPr>
          <p:spPr bwMode="auto">
            <a:xfrm>
              <a:off x="1928" y="3685"/>
              <a:ext cx="81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600" b="1">
                  <a:solidFill>
                    <a:schemeClr val="hlink"/>
                  </a:solidFill>
                  <a:latin typeface="Times New Roman" pitchFamily="18" charset="0"/>
                </a:rPr>
                <a:t>i=1</a:t>
              </a:r>
            </a:p>
          </p:txBody>
        </p:sp>
      </p:grpSp>
    </p:spTree>
    <p:extLst>
      <p:ext uri="{BB962C8B-B14F-4D97-AF65-F5344CB8AC3E}">
        <p14:creationId xmlns:p14="http://schemas.microsoft.com/office/powerpoint/2010/main" val="317448160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iterate type="lt">
                                    <p:tmPct val="100000"/>
                                  </p:iterate>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up)">
                                      <p:cBhvr>
                                        <p:cTn id="7" dur="75"/>
                                        <p:tgtEl>
                                          <p:spTgt spid="317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756"/>
                                        </p:tgtEl>
                                        <p:attrNameLst>
                                          <p:attrName>style.visibility</p:attrName>
                                        </p:attrNameLst>
                                      </p:cBhvr>
                                      <p:to>
                                        <p:strVal val="visible"/>
                                      </p:to>
                                    </p:set>
                                    <p:animEffect transition="in" filter="blinds(horizontal)">
                                      <p:cBhvr>
                                        <p:cTn id="12" dur="500"/>
                                        <p:tgtEl>
                                          <p:spTgt spid="3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z="3600" smtClean="0">
                <a:latin typeface="Times New Roman" pitchFamily="18" charset="0"/>
              </a:rPr>
              <a:t>顺序表的删除操作</a:t>
            </a:r>
            <a:endParaRPr lang="zh-CN" altLang="en-US" sz="3600" smtClean="0"/>
          </a:p>
        </p:txBody>
      </p:sp>
      <p:sp>
        <p:nvSpPr>
          <p:cNvPr id="30723" name="Rectangle 3"/>
          <p:cNvSpPr>
            <a:spLocks noGrp="1" noChangeArrowheads="1"/>
          </p:cNvSpPr>
          <p:nvPr>
            <p:ph idx="1"/>
          </p:nvPr>
        </p:nvSpPr>
        <p:spPr>
          <a:xfrm>
            <a:off x="545242" y="1474177"/>
            <a:ext cx="8002390" cy="4108938"/>
          </a:xfrm>
        </p:spPr>
        <p:txBody>
          <a:bodyPr/>
          <a:lstStyle/>
          <a:p>
            <a:pPr algn="just" eaLnBrk="1" hangingPunct="1">
              <a:spcBef>
                <a:spcPts val="600"/>
              </a:spcBef>
            </a:pPr>
            <a:r>
              <a:rPr lang="en-US" altLang="zh-CN" sz="2400" b="1" dirty="0" err="1" smtClean="0">
                <a:solidFill>
                  <a:srgbClr val="FF0000"/>
                </a:solidFill>
                <a:ea typeface="楷体_GB2312" pitchFamily="49" charset="-122"/>
              </a:rPr>
              <a:t>ListDelete</a:t>
            </a:r>
            <a:r>
              <a:rPr lang="en-US" altLang="zh-CN" sz="2400" b="1" dirty="0" smtClean="0">
                <a:ea typeface="楷体_GB2312" pitchFamily="49" charset="-122"/>
              </a:rPr>
              <a:t>(&amp;L,</a:t>
            </a:r>
            <a:r>
              <a:rPr lang="en-US" altLang="zh-CN" sz="2400" b="1" dirty="0" err="1" smtClean="0">
                <a:ea typeface="楷体_GB2312" pitchFamily="49" charset="-122"/>
              </a:rPr>
              <a:t>i</a:t>
            </a:r>
            <a:r>
              <a:rPr lang="en-US" altLang="zh-CN" sz="2400" b="1" dirty="0" smtClean="0">
                <a:ea typeface="楷体_GB2312" pitchFamily="49" charset="-122"/>
              </a:rPr>
              <a:t>,&amp;e) :</a:t>
            </a:r>
            <a:r>
              <a:rPr lang="zh-CN" altLang="en-US" sz="2400" b="1" dirty="0" smtClean="0">
                <a:ea typeface="楷体_GB2312" pitchFamily="49" charset="-122"/>
              </a:rPr>
              <a:t>删除</a:t>
            </a:r>
            <a:r>
              <a:rPr lang="en-US" altLang="zh-CN" sz="2400" b="1" dirty="0" smtClean="0">
                <a:ea typeface="楷体_GB2312" pitchFamily="49" charset="-122"/>
              </a:rPr>
              <a:t>L</a:t>
            </a:r>
            <a:r>
              <a:rPr lang="zh-CN" altLang="en-US" sz="2400" b="1" dirty="0" smtClean="0">
                <a:ea typeface="楷体_GB2312" pitchFamily="49" charset="-122"/>
              </a:rPr>
              <a:t>中第</a:t>
            </a:r>
            <a:r>
              <a:rPr lang="en-US" altLang="zh-CN" sz="2400" b="1" dirty="0" err="1" smtClean="0">
                <a:ea typeface="楷体_GB2312" pitchFamily="49" charset="-122"/>
              </a:rPr>
              <a:t>i</a:t>
            </a:r>
            <a:r>
              <a:rPr lang="zh-CN" altLang="en-US" sz="2400" b="1" dirty="0" smtClean="0">
                <a:ea typeface="楷体_GB2312" pitchFamily="49" charset="-122"/>
              </a:rPr>
              <a:t>个数据元素，使表长度从</a:t>
            </a:r>
            <a:r>
              <a:rPr lang="en-US" altLang="zh-CN" sz="2400" b="1" dirty="0" smtClean="0">
                <a:ea typeface="楷体_GB2312" pitchFamily="49" charset="-122"/>
              </a:rPr>
              <a:t>n</a:t>
            </a:r>
            <a:r>
              <a:rPr lang="zh-CN" altLang="en-US" sz="2400" b="1" dirty="0" smtClean="0">
                <a:ea typeface="楷体_GB2312" pitchFamily="49" charset="-122"/>
              </a:rPr>
              <a:t>变成</a:t>
            </a:r>
            <a:r>
              <a:rPr lang="en-US" altLang="zh-CN" sz="2400" b="1" dirty="0" smtClean="0">
                <a:ea typeface="楷体_GB2312" pitchFamily="49" charset="-122"/>
              </a:rPr>
              <a:t>n-1</a:t>
            </a:r>
            <a:r>
              <a:rPr lang="zh-CN" altLang="en-US" sz="2400" b="1" dirty="0" smtClean="0">
                <a:ea typeface="楷体_GB2312" pitchFamily="49" charset="-122"/>
              </a:rPr>
              <a:t>。</a:t>
            </a:r>
          </a:p>
          <a:p>
            <a:pPr lvl="1" algn="just" eaLnBrk="1" hangingPunct="1">
              <a:spcBef>
                <a:spcPts val="600"/>
              </a:spcBef>
            </a:pPr>
            <a:r>
              <a:rPr lang="zh-CN" altLang="en-US" sz="2400" b="1" dirty="0" smtClean="0">
                <a:ea typeface="楷体_GB2312" pitchFamily="49" charset="-122"/>
              </a:rPr>
              <a:t>删除前</a:t>
            </a:r>
            <a:r>
              <a:rPr lang="en-US" altLang="zh-CN" sz="2400" b="1" dirty="0" smtClean="0">
                <a:ea typeface="楷体_GB2312" pitchFamily="49" charset="-122"/>
              </a:rPr>
              <a:t>:(a</a:t>
            </a:r>
            <a:r>
              <a:rPr lang="en-US" altLang="zh-CN" sz="2400" b="1" baseline="-25000" dirty="0" smtClean="0">
                <a:ea typeface="楷体_GB2312" pitchFamily="49" charset="-122"/>
              </a:rPr>
              <a:t>1</a:t>
            </a:r>
            <a:r>
              <a:rPr lang="en-US" altLang="zh-CN" sz="2400" b="1" dirty="0" smtClean="0">
                <a:ea typeface="楷体_GB2312" pitchFamily="49" charset="-122"/>
              </a:rPr>
              <a:t>,…a </a:t>
            </a:r>
            <a:r>
              <a:rPr lang="en-US" altLang="zh-CN" sz="2400" b="1" baseline="-25000" dirty="0" smtClean="0">
                <a:ea typeface="楷体_GB2312" pitchFamily="49" charset="-122"/>
              </a:rPr>
              <a:t>i-1</a:t>
            </a:r>
            <a:r>
              <a:rPr lang="en-US" altLang="zh-CN" sz="2400" b="1" dirty="0" smtClean="0">
                <a:ea typeface="楷体_GB2312" pitchFamily="49" charset="-122"/>
              </a:rPr>
              <a:t>,</a:t>
            </a:r>
            <a:r>
              <a:rPr lang="en-US" altLang="zh-CN" sz="2400" b="1" dirty="0" smtClean="0">
                <a:solidFill>
                  <a:schemeClr val="hlink"/>
                </a:solidFill>
                <a:ea typeface="楷体_GB2312" pitchFamily="49" charset="-122"/>
              </a:rPr>
              <a:t>a</a:t>
            </a:r>
            <a:r>
              <a:rPr lang="en-US" altLang="zh-CN" sz="2400" b="1" baseline="-25000" dirty="0" smtClean="0">
                <a:solidFill>
                  <a:schemeClr val="hlink"/>
                </a:solidFill>
                <a:ea typeface="楷体_GB2312" pitchFamily="49" charset="-122"/>
              </a:rPr>
              <a:t>i</a:t>
            </a:r>
            <a:r>
              <a:rPr lang="en-US" altLang="zh-CN" sz="2400" b="1" dirty="0" smtClean="0">
                <a:ea typeface="楷体_GB2312" pitchFamily="49" charset="-122"/>
              </a:rPr>
              <a:t>,a </a:t>
            </a:r>
            <a:r>
              <a:rPr lang="en-US" altLang="zh-CN" sz="2400" b="1" baseline="-25000" dirty="0" smtClean="0">
                <a:ea typeface="楷体_GB2312" pitchFamily="49" charset="-122"/>
              </a:rPr>
              <a:t>i+1</a:t>
            </a:r>
            <a:r>
              <a:rPr lang="en-US" altLang="zh-CN" sz="2400" b="1" dirty="0" smtClean="0">
                <a:ea typeface="楷体_GB2312" pitchFamily="49" charset="-122"/>
              </a:rPr>
              <a:t>,…,a</a:t>
            </a:r>
            <a:r>
              <a:rPr lang="en-US" altLang="zh-CN" sz="2400" b="1" baseline="-25000" dirty="0" smtClean="0">
                <a:ea typeface="楷体_GB2312" pitchFamily="49" charset="-122"/>
              </a:rPr>
              <a:t>n</a:t>
            </a:r>
            <a:r>
              <a:rPr lang="en-US" altLang="zh-CN" sz="2400" b="1" dirty="0" smtClean="0">
                <a:ea typeface="楷体_GB2312" pitchFamily="49" charset="-122"/>
              </a:rPr>
              <a:t>)</a:t>
            </a:r>
          </a:p>
          <a:p>
            <a:pPr lvl="1" algn="just" eaLnBrk="1" hangingPunct="1">
              <a:spcBef>
                <a:spcPts val="600"/>
              </a:spcBef>
            </a:pPr>
            <a:r>
              <a:rPr lang="zh-CN" altLang="en-US" sz="2400" b="1" dirty="0" smtClean="0">
                <a:ea typeface="楷体_GB2312" pitchFamily="49" charset="-122"/>
              </a:rPr>
              <a:t>删除后</a:t>
            </a:r>
            <a:r>
              <a:rPr lang="en-US" altLang="zh-CN" sz="2400" b="1" dirty="0" smtClean="0">
                <a:ea typeface="楷体_GB2312" pitchFamily="49" charset="-122"/>
              </a:rPr>
              <a:t>:(a</a:t>
            </a:r>
            <a:r>
              <a:rPr lang="en-US" altLang="zh-CN" sz="2400" b="1" baseline="-25000" dirty="0" smtClean="0">
                <a:ea typeface="楷体_GB2312" pitchFamily="49" charset="-122"/>
              </a:rPr>
              <a:t>1</a:t>
            </a:r>
            <a:r>
              <a:rPr lang="en-US" altLang="zh-CN" sz="2400" b="1" dirty="0" smtClean="0">
                <a:ea typeface="楷体_GB2312" pitchFamily="49" charset="-122"/>
              </a:rPr>
              <a:t>,…a </a:t>
            </a:r>
            <a:r>
              <a:rPr lang="en-US" altLang="zh-CN" sz="2400" b="1" baseline="-25000" dirty="0" smtClean="0">
                <a:ea typeface="楷体_GB2312" pitchFamily="49" charset="-122"/>
              </a:rPr>
              <a:t>i-1</a:t>
            </a:r>
            <a:r>
              <a:rPr lang="en-US" altLang="zh-CN" sz="2400" b="1" dirty="0" smtClean="0">
                <a:ea typeface="楷体_GB2312" pitchFamily="49" charset="-122"/>
              </a:rPr>
              <a:t>,a </a:t>
            </a:r>
            <a:r>
              <a:rPr lang="en-US" altLang="zh-CN" sz="2400" b="1" baseline="-25000" dirty="0" smtClean="0">
                <a:ea typeface="楷体_GB2312" pitchFamily="49" charset="-122"/>
              </a:rPr>
              <a:t>i+1</a:t>
            </a:r>
            <a:r>
              <a:rPr lang="en-US" altLang="zh-CN" sz="2400" b="1" dirty="0" smtClean="0">
                <a:ea typeface="楷体_GB2312" pitchFamily="49" charset="-122"/>
              </a:rPr>
              <a:t>,…,a</a:t>
            </a:r>
            <a:r>
              <a:rPr lang="en-US" altLang="zh-CN" sz="2400" b="1" baseline="-25000" dirty="0" smtClean="0">
                <a:ea typeface="楷体_GB2312" pitchFamily="49" charset="-122"/>
              </a:rPr>
              <a:t>n</a:t>
            </a:r>
            <a:r>
              <a:rPr lang="en-US" altLang="zh-CN" sz="2400" b="1" dirty="0" smtClean="0">
                <a:ea typeface="楷体_GB2312" pitchFamily="49" charset="-122"/>
              </a:rPr>
              <a:t>)</a:t>
            </a:r>
            <a:r>
              <a:rPr lang="zh-CN" altLang="en-US" sz="2400" b="1" dirty="0" smtClean="0">
                <a:ea typeface="楷体_GB2312" pitchFamily="49" charset="-122"/>
              </a:rPr>
              <a:t>。</a:t>
            </a:r>
          </a:p>
          <a:p>
            <a:pPr algn="just" eaLnBrk="1" hangingPunct="1">
              <a:spcBef>
                <a:spcPts val="600"/>
              </a:spcBef>
            </a:pPr>
            <a:r>
              <a:rPr lang="zh-CN" altLang="en-US" sz="2400" b="1" dirty="0" smtClean="0">
                <a:ea typeface="楷体_GB2312" pitchFamily="49" charset="-122"/>
              </a:rPr>
              <a:t>删除的情况有两种：</a:t>
            </a:r>
            <a:endParaRPr lang="zh-CN" altLang="en-US" sz="2400" b="1" dirty="0" smtClean="0"/>
          </a:p>
          <a:p>
            <a:pPr lvl="1" algn="just" eaLnBrk="1" hangingPunct="1">
              <a:spcBef>
                <a:spcPts val="600"/>
              </a:spcBef>
            </a:pPr>
            <a:r>
              <a:rPr lang="zh-CN" altLang="en-US" sz="2400" b="1" dirty="0" smtClean="0">
                <a:ea typeface="楷体_GB2312" pitchFamily="49" charset="-122"/>
              </a:rPr>
              <a:t>不移动元素：在表尾删除 </a:t>
            </a:r>
            <a:r>
              <a:rPr lang="en-US" altLang="zh-CN" sz="2400" b="1" dirty="0" err="1" smtClean="0">
                <a:ea typeface="楷体_GB2312" pitchFamily="49" charset="-122"/>
              </a:rPr>
              <a:t>i</a:t>
            </a:r>
            <a:r>
              <a:rPr lang="en-US" altLang="zh-CN" sz="2400" b="1" dirty="0" smtClean="0">
                <a:ea typeface="楷体_GB2312" pitchFamily="49" charset="-122"/>
              </a:rPr>
              <a:t>=n</a:t>
            </a:r>
            <a:endParaRPr lang="en-US" altLang="zh-CN" sz="2400" b="1" dirty="0" smtClean="0"/>
          </a:p>
          <a:p>
            <a:pPr lvl="1" algn="just" eaLnBrk="1" hangingPunct="1">
              <a:spcBef>
                <a:spcPts val="600"/>
              </a:spcBef>
            </a:pPr>
            <a:r>
              <a:rPr lang="zh-CN" altLang="en-US" sz="2400" b="1" dirty="0" smtClean="0">
                <a:ea typeface="楷体_GB2312" pitchFamily="49" charset="-122"/>
              </a:rPr>
              <a:t>移动元素：删除第</a:t>
            </a:r>
            <a:r>
              <a:rPr lang="en-US" altLang="zh-CN" sz="2400" b="1" dirty="0" err="1" smtClean="0">
                <a:ea typeface="楷体_GB2312" pitchFamily="49" charset="-122"/>
              </a:rPr>
              <a:t>i</a:t>
            </a:r>
            <a:r>
              <a:rPr lang="en-US" altLang="zh-CN" sz="2400" b="1" dirty="0" smtClean="0">
                <a:ea typeface="楷体_GB2312" pitchFamily="49" charset="-122"/>
              </a:rPr>
              <a:t>(1≤i&lt;n)</a:t>
            </a:r>
            <a:r>
              <a:rPr lang="zh-CN" altLang="en-US" sz="2400" b="1" dirty="0" smtClean="0">
                <a:ea typeface="楷体_GB2312" pitchFamily="49" charset="-122"/>
              </a:rPr>
              <a:t>个数据元素，需将第</a:t>
            </a:r>
            <a:r>
              <a:rPr lang="en-US" altLang="zh-CN" sz="2400" b="1" dirty="0" smtClean="0">
                <a:ea typeface="楷体_GB2312" pitchFamily="49" charset="-122"/>
              </a:rPr>
              <a:t>i+1</a:t>
            </a:r>
            <a:r>
              <a:rPr lang="zh-CN" altLang="en-US" sz="2400" b="1" dirty="0" smtClean="0">
                <a:ea typeface="楷体_GB2312" pitchFamily="49" charset="-122"/>
              </a:rPr>
              <a:t>到第</a:t>
            </a:r>
            <a:r>
              <a:rPr lang="en-US" altLang="zh-CN" sz="2400" b="1" dirty="0" smtClean="0">
                <a:ea typeface="楷体_GB2312" pitchFamily="49" charset="-122"/>
              </a:rPr>
              <a:t>n</a:t>
            </a:r>
            <a:r>
              <a:rPr lang="zh-CN" altLang="en-US" sz="2400" b="1" dirty="0" smtClean="0">
                <a:ea typeface="楷体_GB2312" pitchFamily="49" charset="-122"/>
              </a:rPr>
              <a:t>个数据元素共  </a:t>
            </a:r>
            <a:r>
              <a:rPr lang="zh-CN" altLang="en-US" sz="2400" b="1" dirty="0" smtClean="0">
                <a:solidFill>
                  <a:schemeClr val="hlink"/>
                </a:solidFill>
                <a:ea typeface="楷体_GB2312" pitchFamily="49" charset="-122"/>
              </a:rPr>
              <a:t>    </a:t>
            </a:r>
            <a:r>
              <a:rPr lang="zh-CN" altLang="en-US" sz="2400" b="1" dirty="0" smtClean="0">
                <a:ea typeface="楷体_GB2312" pitchFamily="49" charset="-122"/>
              </a:rPr>
              <a:t>个依次向前移动一个位置。 </a:t>
            </a:r>
          </a:p>
          <a:p>
            <a:pPr algn="just" eaLnBrk="1" hangingPunct="1">
              <a:spcBef>
                <a:spcPts val="600"/>
              </a:spcBef>
            </a:pPr>
            <a:r>
              <a:rPr lang="zh-CN" altLang="en-US" sz="2400" b="1" dirty="0" smtClean="0">
                <a:solidFill>
                  <a:schemeClr val="tx2"/>
                </a:solidFill>
                <a:ea typeface="楷体_GB2312" pitchFamily="49" charset="-122"/>
                <a:hlinkClick r:id="rId3" action="ppaction://hlinkpres?slideindex=29&amp;slidetitle=顺序表删除操作"/>
              </a:rPr>
              <a:t>操作演示</a:t>
            </a:r>
            <a:endParaRPr lang="zh-CN" altLang="en-US" sz="2400" b="1" dirty="0" smtClean="0">
              <a:solidFill>
                <a:schemeClr val="tx2"/>
              </a:solidFill>
              <a:ea typeface="楷体_GB2312" pitchFamily="49" charset="-122"/>
            </a:endParaRPr>
          </a:p>
          <a:p>
            <a:pPr lvl="1" algn="just" eaLnBrk="1" hangingPunct="1">
              <a:spcBef>
                <a:spcPts val="600"/>
              </a:spcBef>
            </a:pPr>
            <a:r>
              <a:rPr lang="zh-CN" altLang="en-US" sz="2400" b="1" dirty="0" smtClean="0">
                <a:ea typeface="楷体_GB2312" pitchFamily="49" charset="-122"/>
              </a:rPr>
              <a:t>删除非表尾元素</a:t>
            </a:r>
          </a:p>
        </p:txBody>
      </p:sp>
      <p:pic>
        <p:nvPicPr>
          <p:cNvPr id="30724" name="Picture 4" descr="BS00975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2978" y="4931753"/>
            <a:ext cx="236261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ChangeArrowheads="1"/>
          </p:cNvSpPr>
          <p:nvPr/>
        </p:nvSpPr>
        <p:spPr bwMode="auto">
          <a:xfrm>
            <a:off x="3623146" y="4189488"/>
            <a:ext cx="606530" cy="461963"/>
          </a:xfrm>
          <a:prstGeom prst="rect">
            <a:avLst/>
          </a:prstGeom>
          <a:noFill/>
          <a:ln>
            <a:noFill/>
          </a:ln>
          <a:effec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chemeClr val="hlink"/>
                </a:solidFill>
                <a:latin typeface="+mn-lt"/>
                <a:ea typeface="楷体_GB2312" pitchFamily="49" charset="-122"/>
              </a:rPr>
              <a:t>n-</a:t>
            </a:r>
            <a:r>
              <a:rPr lang="en-US" altLang="zh-CN" sz="2400" b="1" dirty="0" err="1">
                <a:solidFill>
                  <a:schemeClr val="hlink"/>
                </a:solidFill>
                <a:latin typeface="+mn-lt"/>
                <a:ea typeface="楷体_GB2312" pitchFamily="49" charset="-122"/>
              </a:rPr>
              <a:t>i</a:t>
            </a:r>
            <a:endParaRPr lang="en-US" altLang="zh-CN" sz="2400" b="1" dirty="0">
              <a:solidFill>
                <a:schemeClr val="hlink"/>
              </a:solidFill>
              <a:latin typeface="+mn-lt"/>
              <a:ea typeface="楷体_GB2312" pitchFamily="49" charset="-122"/>
            </a:endParaRPr>
          </a:p>
        </p:txBody>
      </p:sp>
    </p:spTree>
    <p:extLst>
      <p:ext uri="{BB962C8B-B14F-4D97-AF65-F5344CB8AC3E}">
        <p14:creationId xmlns:p14="http://schemas.microsoft.com/office/powerpoint/2010/main" val="1447299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68226" y="334107"/>
            <a:ext cx="7941042" cy="635123"/>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dirty="0" smtClean="0"/>
              <a:t>顺序表删除操作的时间复杂度分析</a:t>
            </a:r>
          </a:p>
        </p:txBody>
      </p:sp>
      <p:sp>
        <p:nvSpPr>
          <p:cNvPr id="32771" name="Rectangle 3"/>
          <p:cNvSpPr>
            <a:spLocks noGrp="1" noChangeArrowheads="1"/>
          </p:cNvSpPr>
          <p:nvPr>
            <p:ph idx="1"/>
          </p:nvPr>
        </p:nvSpPr>
        <p:spPr>
          <a:xfrm>
            <a:off x="372796" y="1184057"/>
            <a:ext cx="8529531" cy="2054225"/>
          </a:xfrm>
        </p:spPr>
        <p:txBody>
          <a:bodyPr/>
          <a:lstStyle/>
          <a:p>
            <a:pPr algn="just" eaLnBrk="1" hangingPunct="1"/>
            <a:r>
              <a:rPr lang="en-US" altLang="zh-CN" sz="2800" dirty="0" smtClean="0">
                <a:latin typeface="Times New Roman" pitchFamily="18" charset="0"/>
                <a:ea typeface="楷体_GB2312" pitchFamily="49" charset="-122"/>
              </a:rPr>
              <a:t> </a:t>
            </a:r>
            <a:r>
              <a:rPr lang="zh-CN" altLang="en-US" sz="2800" b="1" dirty="0" smtClean="0">
                <a:latin typeface="Times New Roman" pitchFamily="18" charset="0"/>
                <a:ea typeface="楷体_GB2312" pitchFamily="49" charset="-122"/>
              </a:rPr>
              <a:t>在顺序表中某个位置删除元素的时间耗费</a:t>
            </a:r>
          </a:p>
          <a:p>
            <a:pPr lvl="1" algn="just" eaLnBrk="1" hangingPunct="1"/>
            <a:r>
              <a:rPr lang="zh-CN" altLang="en-US" b="1" dirty="0" smtClean="0">
                <a:latin typeface="Times New Roman" pitchFamily="18" charset="0"/>
                <a:ea typeface="楷体_GB2312" pitchFamily="49" charset="-122"/>
              </a:rPr>
              <a:t>移动元素</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移动元素的个数取决于删除元素的位置</a:t>
            </a:r>
            <a:r>
              <a:rPr lang="en-US" altLang="zh-CN" b="1" dirty="0" smtClean="0">
                <a:latin typeface="Times New Roman" pitchFamily="18" charset="0"/>
                <a:ea typeface="楷体_GB2312" pitchFamily="49" charset="-122"/>
              </a:rPr>
              <a:t>)</a:t>
            </a:r>
            <a:endParaRPr lang="zh-CN" altLang="en-US" b="1" dirty="0" smtClean="0">
              <a:latin typeface="Times New Roman" pitchFamily="18" charset="0"/>
              <a:ea typeface="楷体_GB2312" pitchFamily="49" charset="-122"/>
            </a:endParaRPr>
          </a:p>
          <a:p>
            <a:pPr algn="just" eaLnBrk="1" hangingPunct="1"/>
            <a:r>
              <a:rPr lang="zh-CN" altLang="en-US" sz="2800" b="1" dirty="0" smtClean="0">
                <a:latin typeface="Times New Roman" pitchFamily="18" charset="0"/>
                <a:ea typeface="楷体_GB2312" pitchFamily="49" charset="-122"/>
              </a:rPr>
              <a:t>假设</a:t>
            </a:r>
            <a:r>
              <a:rPr lang="en-US" altLang="zh-CN" sz="2800" b="1" dirty="0" smtClean="0">
                <a:latin typeface="Times New Roman" pitchFamily="18" charset="0"/>
                <a:ea typeface="楷体_GB2312" pitchFamily="49" charset="-122"/>
              </a:rPr>
              <a:t>q</a:t>
            </a:r>
            <a:r>
              <a:rPr lang="en-US" altLang="zh-CN" sz="2800" b="1" baseline="-25000" dirty="0" smtClean="0">
                <a:latin typeface="Times New Roman" pitchFamily="18" charset="0"/>
                <a:ea typeface="楷体_GB2312" pitchFamily="49" charset="-122"/>
              </a:rPr>
              <a:t>i</a:t>
            </a:r>
            <a:r>
              <a:rPr lang="zh-CN" altLang="en-US" sz="2800" b="1" dirty="0" smtClean="0">
                <a:latin typeface="Times New Roman" pitchFamily="18" charset="0"/>
                <a:ea typeface="楷体_GB2312" pitchFamily="49" charset="-122"/>
              </a:rPr>
              <a:t>是删除第</a:t>
            </a:r>
            <a:r>
              <a:rPr lang="en-US" altLang="zh-CN" sz="2800" b="1" dirty="0" err="1" smtClean="0">
                <a:latin typeface="Times New Roman" pitchFamily="18" charset="0"/>
                <a:ea typeface="楷体_GB2312" pitchFamily="49" charset="-122"/>
              </a:rPr>
              <a:t>i</a:t>
            </a:r>
            <a:r>
              <a:rPr lang="zh-CN" altLang="en-US" sz="2800" b="1" dirty="0" smtClean="0">
                <a:latin typeface="Times New Roman" pitchFamily="18" charset="0"/>
                <a:ea typeface="楷体_GB2312" pitchFamily="49" charset="-122"/>
              </a:rPr>
              <a:t>个元素的概率，不失一般性，假定在线性表的任何位置上删除元素都是等概率的</a:t>
            </a:r>
            <a:endParaRPr lang="zh-CN" altLang="en-US" sz="2800" b="1" dirty="0" smtClean="0">
              <a:latin typeface="Times New Roman" pitchFamily="18" charset="0"/>
            </a:endParaRPr>
          </a:p>
        </p:txBody>
      </p:sp>
      <p:sp>
        <p:nvSpPr>
          <p:cNvPr id="13316" name="Rectangle 4"/>
          <p:cNvSpPr>
            <a:spLocks noChangeArrowheads="1"/>
          </p:cNvSpPr>
          <p:nvPr/>
        </p:nvSpPr>
        <p:spPr bwMode="auto">
          <a:xfrm>
            <a:off x="3802391" y="3238282"/>
            <a:ext cx="1371838"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2"/>
                </a:solidFill>
                <a:prstDash val="lg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buFont typeface="Wingdings" pitchFamily="2" charset="2"/>
              <a:buNone/>
            </a:pPr>
            <a:r>
              <a:rPr lang="en-US" altLang="zh-CN" sz="2800" b="1">
                <a:solidFill>
                  <a:schemeClr val="hlink"/>
                </a:solidFill>
                <a:latin typeface="Times New Roman" pitchFamily="18" charset="0"/>
                <a:ea typeface="楷体_GB2312" pitchFamily="49" charset="-122"/>
              </a:rPr>
              <a:t>q</a:t>
            </a:r>
            <a:r>
              <a:rPr lang="en-US" altLang="zh-CN" sz="2800" b="1" baseline="-25000">
                <a:solidFill>
                  <a:schemeClr val="hlink"/>
                </a:solidFill>
                <a:latin typeface="Times New Roman" pitchFamily="18" charset="0"/>
                <a:ea typeface="楷体_GB2312" pitchFamily="49" charset="-122"/>
              </a:rPr>
              <a:t>i</a:t>
            </a:r>
            <a:r>
              <a:rPr lang="en-US" altLang="zh-CN" sz="2800" b="1">
                <a:solidFill>
                  <a:schemeClr val="hlink"/>
                </a:solidFill>
                <a:latin typeface="Times New Roman" pitchFamily="18" charset="0"/>
                <a:ea typeface="楷体_GB2312" pitchFamily="49" charset="-122"/>
              </a:rPr>
              <a:t>=1/n</a:t>
            </a:r>
            <a:endParaRPr lang="en-US" altLang="zh-CN" sz="2800" b="1">
              <a:latin typeface="Times New Roman" pitchFamily="18" charset="0"/>
              <a:ea typeface="楷体_GB2312" pitchFamily="49" charset="-122"/>
            </a:endParaRPr>
          </a:p>
        </p:txBody>
      </p:sp>
      <p:sp>
        <p:nvSpPr>
          <p:cNvPr id="32773" name="Rectangle 5"/>
          <p:cNvSpPr>
            <a:spLocks noChangeArrowheads="1"/>
          </p:cNvSpPr>
          <p:nvPr/>
        </p:nvSpPr>
        <p:spPr bwMode="auto">
          <a:xfrm>
            <a:off x="671298" y="3774856"/>
            <a:ext cx="830724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pPr>
            <a:r>
              <a:rPr lang="en-US" altLang="zh-CN" sz="2800">
                <a:latin typeface="Times New Roman" pitchFamily="18" charset="0"/>
                <a:ea typeface="楷体_GB2312" pitchFamily="49" charset="-122"/>
              </a:rPr>
              <a:t>  </a:t>
            </a:r>
            <a:r>
              <a:rPr lang="zh-CN" altLang="en-US" sz="2800" b="1">
                <a:latin typeface="Times New Roman" pitchFamily="18" charset="0"/>
                <a:ea typeface="楷体_GB2312" pitchFamily="49" charset="-122"/>
              </a:rPr>
              <a:t>在长度为</a:t>
            </a:r>
            <a:r>
              <a:rPr lang="en-US" altLang="zh-CN" sz="2800" b="1">
                <a:latin typeface="Times New Roman" pitchFamily="18" charset="0"/>
                <a:ea typeface="楷体_GB2312" pitchFamily="49" charset="-122"/>
              </a:rPr>
              <a:t>n</a:t>
            </a:r>
            <a:r>
              <a:rPr lang="zh-CN" altLang="en-US" sz="2800" b="1">
                <a:latin typeface="Times New Roman" pitchFamily="18" charset="0"/>
                <a:ea typeface="楷体_GB2312" pitchFamily="49" charset="-122"/>
              </a:rPr>
              <a:t>的线性表中删除一个元素时所需移动元素次数的数学期望值	</a:t>
            </a:r>
            <a:endParaRPr lang="zh-CN" altLang="en-US" sz="2800" b="1">
              <a:latin typeface="Times New Roman" pitchFamily="18" charset="0"/>
            </a:endParaRPr>
          </a:p>
        </p:txBody>
      </p:sp>
      <p:sp>
        <p:nvSpPr>
          <p:cNvPr id="32774" name="Rectangle 7"/>
          <p:cNvSpPr>
            <a:spLocks noChangeArrowheads="1"/>
          </p:cNvSpPr>
          <p:nvPr/>
        </p:nvSpPr>
        <p:spPr bwMode="auto">
          <a:xfrm>
            <a:off x="669711" y="5497295"/>
            <a:ext cx="800397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r>
              <a:rPr lang="en-US" altLang="zh-CN" sz="2800" dirty="0">
                <a:ea typeface="楷体_GB2312" pitchFamily="49" charset="-122"/>
              </a:rPr>
              <a:t>  </a:t>
            </a:r>
            <a:r>
              <a:rPr lang="zh-CN" altLang="en-US" sz="2800" b="1" dirty="0">
                <a:ea typeface="楷体_GB2312" pitchFamily="49" charset="-122"/>
              </a:rPr>
              <a:t>线性表的删除算法的时间复杂度为</a:t>
            </a:r>
            <a:r>
              <a:rPr lang="en-US" altLang="zh-CN" sz="2800" b="1" dirty="0">
                <a:solidFill>
                  <a:schemeClr val="hlink"/>
                </a:solidFill>
                <a:ea typeface="楷体_GB2312" pitchFamily="49" charset="-122"/>
              </a:rPr>
              <a:t>O(n)</a:t>
            </a:r>
            <a:r>
              <a:rPr lang="zh-CN" altLang="en-US" sz="2800" b="1" dirty="0">
                <a:latin typeface="Times New Roman" pitchFamily="18" charset="0"/>
              </a:rPr>
              <a:t>。</a:t>
            </a:r>
          </a:p>
        </p:txBody>
      </p:sp>
      <p:grpSp>
        <p:nvGrpSpPr>
          <p:cNvPr id="13323" name="Group 11"/>
          <p:cNvGrpSpPr>
            <a:grpSpLocks/>
          </p:cNvGrpSpPr>
          <p:nvPr/>
        </p:nvGrpSpPr>
        <p:grpSpPr bwMode="auto">
          <a:xfrm>
            <a:off x="2424202" y="4676557"/>
            <a:ext cx="6478125" cy="911225"/>
            <a:chOff x="1488" y="3425"/>
            <a:chExt cx="4080" cy="574"/>
          </a:xfrm>
        </p:grpSpPr>
        <p:sp>
          <p:nvSpPr>
            <p:cNvPr id="32777" name="Rectangle 6"/>
            <p:cNvSpPr>
              <a:spLocks noChangeArrowheads="1"/>
            </p:cNvSpPr>
            <p:nvPr/>
          </p:nvSpPr>
          <p:spPr bwMode="auto">
            <a:xfrm>
              <a:off x="1488" y="3513"/>
              <a:ext cx="4080"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2"/>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800" b="1">
                  <a:solidFill>
                    <a:schemeClr val="hlink"/>
                  </a:solidFill>
                  <a:latin typeface="Times New Roman" pitchFamily="18" charset="0"/>
                  <a:ea typeface="楷体_GB2312" pitchFamily="49" charset="-122"/>
                </a:rPr>
                <a:t>E</a:t>
              </a:r>
              <a:r>
                <a:rPr lang="en-US" altLang="zh-CN" sz="2800" b="1" baseline="-25000">
                  <a:solidFill>
                    <a:schemeClr val="hlink"/>
                  </a:solidFill>
                  <a:latin typeface="Times New Roman" pitchFamily="18" charset="0"/>
                  <a:ea typeface="楷体_GB2312" pitchFamily="49" charset="-122"/>
                </a:rPr>
                <a:t>dl</a:t>
              </a:r>
              <a:r>
                <a:rPr lang="en-US" altLang="zh-CN" sz="2800" b="1">
                  <a:solidFill>
                    <a:schemeClr val="hlink"/>
                  </a:solidFill>
                  <a:latin typeface="Times New Roman" pitchFamily="18" charset="0"/>
                  <a:ea typeface="楷体_GB2312" pitchFamily="49" charset="-122"/>
                </a:rPr>
                <a:t>=∑q</a:t>
              </a:r>
              <a:r>
                <a:rPr lang="en-US" altLang="zh-CN" sz="2800" b="1" baseline="-30000">
                  <a:solidFill>
                    <a:schemeClr val="hlink"/>
                  </a:solidFill>
                  <a:latin typeface="Times New Roman" pitchFamily="18" charset="0"/>
                  <a:ea typeface="楷体_GB2312" pitchFamily="49" charset="-122"/>
                </a:rPr>
                <a:t>i</a:t>
              </a:r>
              <a:r>
                <a:rPr lang="en-US" altLang="zh-CN" sz="2800" b="1">
                  <a:solidFill>
                    <a:schemeClr val="hlink"/>
                  </a:solidFill>
                  <a:latin typeface="Times New Roman" pitchFamily="18" charset="0"/>
                  <a:ea typeface="楷体_GB2312" pitchFamily="49" charset="-122"/>
                </a:rPr>
                <a:t>×(n-i)=(n-1)/2</a:t>
              </a:r>
              <a:endParaRPr lang="en-US" altLang="zh-CN" sz="2800" b="1">
                <a:latin typeface="Times New Roman" pitchFamily="18" charset="0"/>
              </a:endParaRPr>
            </a:p>
          </p:txBody>
        </p:sp>
        <p:sp>
          <p:nvSpPr>
            <p:cNvPr id="32778" name="Text Box 8"/>
            <p:cNvSpPr txBox="1">
              <a:spLocks noChangeArrowheads="1"/>
            </p:cNvSpPr>
            <p:nvPr/>
          </p:nvSpPr>
          <p:spPr bwMode="auto">
            <a:xfrm>
              <a:off x="1896" y="3425"/>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solidFill>
                    <a:schemeClr val="hlink"/>
                  </a:solidFill>
                  <a:latin typeface="Times New Roman" pitchFamily="18" charset="0"/>
                </a:rPr>
                <a:t>n+1</a:t>
              </a:r>
            </a:p>
          </p:txBody>
        </p:sp>
        <p:sp>
          <p:nvSpPr>
            <p:cNvPr id="32779" name="Text Box 9"/>
            <p:cNvSpPr txBox="1">
              <a:spLocks noChangeArrowheads="1"/>
            </p:cNvSpPr>
            <p:nvPr/>
          </p:nvSpPr>
          <p:spPr bwMode="auto">
            <a:xfrm>
              <a:off x="1874" y="37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solidFill>
                    <a:schemeClr val="hlink"/>
                  </a:solidFill>
                  <a:latin typeface="Times New Roman" pitchFamily="18" charset="0"/>
                </a:rPr>
                <a:t>i=1</a:t>
              </a:r>
            </a:p>
          </p:txBody>
        </p:sp>
      </p:grpSp>
    </p:spTree>
    <p:extLst>
      <p:ext uri="{BB962C8B-B14F-4D97-AF65-F5344CB8AC3E}">
        <p14:creationId xmlns:p14="http://schemas.microsoft.com/office/powerpoint/2010/main" val="193463143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3323"/>
                                        </p:tgtEl>
                                        <p:attrNameLst>
                                          <p:attrName>style.visibility</p:attrName>
                                        </p:attrNameLst>
                                      </p:cBhvr>
                                      <p:to>
                                        <p:strVal val="visible"/>
                                      </p:to>
                                    </p:set>
                                    <p:animEffect transition="in" filter="blinds(horizontal)">
                                      <p:cBhvr>
                                        <p:cTn id="11" dur="500"/>
                                        <p:tgtEl>
                                          <p:spTgt spid="13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3000" smtClean="0">
                <a:latin typeface="Times New Roman" pitchFamily="18" charset="0"/>
              </a:rPr>
              <a:t>顺序表的合并操作</a:t>
            </a:r>
            <a:r>
              <a:rPr lang="zh-CN" altLang="en-US" sz="3000" smtClean="0"/>
              <a:t>的实现（算法</a:t>
            </a:r>
            <a:r>
              <a:rPr lang="en-US" altLang="zh-CN" sz="3000" smtClean="0"/>
              <a:t>2.7</a:t>
            </a:r>
            <a:r>
              <a:rPr lang="zh-CN" altLang="en-US" sz="3000" smtClean="0"/>
              <a:t>）</a:t>
            </a:r>
          </a:p>
        </p:txBody>
      </p:sp>
      <p:sp>
        <p:nvSpPr>
          <p:cNvPr id="33795" name="Rectangle 3"/>
          <p:cNvSpPr>
            <a:spLocks noGrp="1" noChangeArrowheads="1"/>
          </p:cNvSpPr>
          <p:nvPr>
            <p:ph type="body" idx="1"/>
          </p:nvPr>
        </p:nvSpPr>
        <p:spPr>
          <a:xfrm>
            <a:off x="404446" y="992921"/>
            <a:ext cx="8423031" cy="5161694"/>
          </a:xfrm>
        </p:spPr>
        <p:txBody>
          <a:bodyPr/>
          <a:lstStyle/>
          <a:p>
            <a:pPr eaLnBrk="1" hangingPunct="1">
              <a:lnSpc>
                <a:spcPct val="80000"/>
              </a:lnSpc>
              <a:buFont typeface="Wingdings" pitchFamily="2" charset="2"/>
              <a:buNone/>
            </a:pPr>
            <a:r>
              <a:rPr lang="en-US" altLang="zh-CN" sz="1800" dirty="0" smtClean="0"/>
              <a:t>void </a:t>
            </a:r>
            <a:r>
              <a:rPr lang="en-US" altLang="zh-CN" sz="1800" dirty="0" err="1" smtClean="0"/>
              <a:t>MergeList_Sq</a:t>
            </a:r>
            <a:r>
              <a:rPr lang="en-US" altLang="zh-CN" sz="1800" dirty="0" smtClean="0"/>
              <a:t>(</a:t>
            </a:r>
            <a:r>
              <a:rPr lang="en-US" altLang="zh-CN" sz="1800" dirty="0" err="1" smtClean="0"/>
              <a:t>SqList</a:t>
            </a:r>
            <a:r>
              <a:rPr lang="en-US" altLang="zh-CN" sz="1800" dirty="0" smtClean="0"/>
              <a:t> </a:t>
            </a:r>
            <a:r>
              <a:rPr lang="en-US" altLang="zh-CN" sz="1800" dirty="0" err="1" smtClean="0"/>
              <a:t>La,SqList</a:t>
            </a:r>
            <a:r>
              <a:rPr lang="en-US" altLang="zh-CN" sz="1800" dirty="0" smtClean="0"/>
              <a:t> </a:t>
            </a:r>
            <a:r>
              <a:rPr lang="en-US" altLang="zh-CN" sz="1800" dirty="0" err="1" smtClean="0"/>
              <a:t>Lb,SqList</a:t>
            </a:r>
            <a:r>
              <a:rPr lang="en-US" altLang="zh-CN" sz="1800" dirty="0" smtClean="0"/>
              <a:t> &amp;</a:t>
            </a:r>
            <a:r>
              <a:rPr lang="en-US" altLang="zh-CN" sz="1800" dirty="0" err="1" smtClean="0"/>
              <a:t>Lc</a:t>
            </a:r>
            <a:r>
              <a:rPr lang="en-US" altLang="zh-CN" sz="1800" dirty="0" smtClean="0"/>
              <a:t>)</a:t>
            </a:r>
          </a:p>
          <a:p>
            <a:pPr eaLnBrk="1" hangingPunct="1">
              <a:lnSpc>
                <a:spcPct val="80000"/>
              </a:lnSpc>
              <a:buFont typeface="Wingdings" pitchFamily="2" charset="2"/>
              <a:buNone/>
            </a:pPr>
            <a:r>
              <a:rPr lang="en-US" altLang="zh-CN" sz="1800" dirty="0" smtClean="0"/>
              <a:t>{	pa=</a:t>
            </a:r>
            <a:r>
              <a:rPr lang="en-US" altLang="zh-CN" sz="1800" dirty="0" err="1" smtClean="0"/>
              <a:t>La.elem;pb</a:t>
            </a:r>
            <a:r>
              <a:rPr lang="en-US" altLang="zh-CN" sz="1800" dirty="0" smtClean="0"/>
              <a:t>=</a:t>
            </a:r>
            <a:r>
              <a:rPr lang="en-US" altLang="zh-CN" sz="1800" dirty="0" err="1" smtClean="0"/>
              <a:t>Lb.elem</a:t>
            </a:r>
            <a:r>
              <a:rPr lang="en-US" altLang="zh-CN" sz="1800" dirty="0" smtClean="0"/>
              <a:t>; </a:t>
            </a:r>
            <a:r>
              <a:rPr lang="en-US" altLang="zh-CN" sz="1800" dirty="0" err="1" smtClean="0"/>
              <a:t>Lc.listsize</a:t>
            </a:r>
            <a:r>
              <a:rPr lang="en-US" altLang="zh-CN" sz="1800" dirty="0" smtClean="0"/>
              <a:t>=</a:t>
            </a:r>
            <a:r>
              <a:rPr lang="en-US" altLang="zh-CN" sz="1800" dirty="0" err="1" smtClean="0"/>
              <a:t>Lc.length</a:t>
            </a:r>
            <a:r>
              <a:rPr lang="en-US" altLang="zh-CN" sz="1800" dirty="0" smtClean="0"/>
              <a:t>=</a:t>
            </a:r>
            <a:r>
              <a:rPr lang="en-US" altLang="zh-CN" sz="1800" dirty="0" err="1" smtClean="0"/>
              <a:t>ListLength_Sq</a:t>
            </a:r>
            <a:r>
              <a:rPr lang="en-US" altLang="zh-CN" sz="1800" dirty="0" smtClean="0"/>
              <a:t>(La)+</a:t>
            </a:r>
            <a:r>
              <a:rPr lang="en-US" altLang="zh-CN" sz="1800" dirty="0" err="1" smtClean="0"/>
              <a:t>ListLength_Sq</a:t>
            </a:r>
            <a:r>
              <a:rPr lang="en-US" altLang="zh-CN" sz="1800" dirty="0" smtClean="0"/>
              <a:t>(</a:t>
            </a:r>
            <a:r>
              <a:rPr lang="en-US" altLang="zh-CN" sz="1800" dirty="0" err="1" smtClean="0"/>
              <a:t>Lb</a:t>
            </a:r>
            <a:r>
              <a:rPr lang="en-US" altLang="zh-CN" sz="1800" dirty="0" smtClean="0"/>
              <a:t>);</a:t>
            </a:r>
          </a:p>
          <a:p>
            <a:pPr eaLnBrk="1" hangingPunct="1">
              <a:lnSpc>
                <a:spcPct val="80000"/>
              </a:lnSpc>
              <a:buFont typeface="Wingdings" pitchFamily="2" charset="2"/>
              <a:buNone/>
            </a:pPr>
            <a:r>
              <a:rPr lang="en-US" altLang="zh-CN" sz="1800" dirty="0" smtClean="0"/>
              <a:t>	pc=</a:t>
            </a:r>
            <a:r>
              <a:rPr lang="en-US" altLang="zh-CN" sz="1800" dirty="0" err="1" smtClean="0"/>
              <a:t>Lc.elem</a:t>
            </a:r>
            <a:r>
              <a:rPr lang="en-US" altLang="zh-CN" sz="1800" dirty="0" smtClean="0"/>
              <a:t>=(</a:t>
            </a:r>
            <a:r>
              <a:rPr lang="en-US" altLang="zh-CN" sz="1800" dirty="0" err="1" smtClean="0"/>
              <a:t>ElemType</a:t>
            </a:r>
            <a:r>
              <a:rPr lang="en-US" altLang="zh-CN" sz="1800" dirty="0" smtClean="0"/>
              <a:t>*)</a:t>
            </a:r>
            <a:r>
              <a:rPr lang="en-US" altLang="zh-CN" sz="1800" dirty="0" err="1" smtClean="0"/>
              <a:t>malloc</a:t>
            </a:r>
            <a:r>
              <a:rPr lang="en-US" altLang="zh-CN" sz="1800" dirty="0" smtClean="0"/>
              <a:t>(</a:t>
            </a:r>
            <a:r>
              <a:rPr lang="en-US" altLang="zh-CN" sz="1800" dirty="0" err="1" smtClean="0"/>
              <a:t>Lc.listsize</a:t>
            </a:r>
            <a:r>
              <a:rPr lang="en-US" altLang="zh-CN" sz="1800" dirty="0" smtClean="0"/>
              <a:t>*</a:t>
            </a:r>
            <a:r>
              <a:rPr lang="en-US" altLang="zh-CN" sz="1800" dirty="0" err="1" smtClean="0"/>
              <a:t>sizeof</a:t>
            </a:r>
            <a:r>
              <a:rPr lang="en-US" altLang="zh-CN" sz="1800" dirty="0" smtClean="0"/>
              <a:t>(</a:t>
            </a:r>
            <a:r>
              <a:rPr lang="en-US" altLang="zh-CN" sz="1800" dirty="0" err="1" smtClean="0"/>
              <a:t>ElemType</a:t>
            </a:r>
            <a:r>
              <a:rPr lang="en-US" altLang="zh-CN" sz="1800" dirty="0" smtClean="0"/>
              <a:t>));</a:t>
            </a:r>
          </a:p>
          <a:p>
            <a:pPr eaLnBrk="1" hangingPunct="1">
              <a:lnSpc>
                <a:spcPct val="80000"/>
              </a:lnSpc>
              <a:buFont typeface="Wingdings" pitchFamily="2" charset="2"/>
              <a:buNone/>
            </a:pPr>
            <a:r>
              <a:rPr lang="en-US" altLang="zh-CN" sz="1800" dirty="0" smtClean="0"/>
              <a:t>	if(!</a:t>
            </a:r>
            <a:r>
              <a:rPr lang="en-US" altLang="zh-CN" sz="1800" dirty="0" err="1" smtClean="0"/>
              <a:t>Lc.elem</a:t>
            </a:r>
            <a:r>
              <a:rPr lang="en-US" altLang="zh-CN" sz="1800" dirty="0" smtClean="0"/>
              <a:t>) exit(OVERFLOW);</a:t>
            </a:r>
          </a:p>
          <a:p>
            <a:pPr eaLnBrk="1" hangingPunct="1">
              <a:lnSpc>
                <a:spcPct val="80000"/>
              </a:lnSpc>
              <a:buFont typeface="Wingdings" pitchFamily="2" charset="2"/>
              <a:buNone/>
            </a:pPr>
            <a:r>
              <a:rPr lang="en-US" altLang="zh-CN" sz="1800" dirty="0" smtClean="0"/>
              <a:t>	</a:t>
            </a:r>
            <a:r>
              <a:rPr lang="en-US" altLang="zh-CN" sz="1800" dirty="0" err="1" smtClean="0"/>
              <a:t>pa_last</a:t>
            </a:r>
            <a:r>
              <a:rPr lang="en-US" altLang="zh-CN" sz="1800" dirty="0" smtClean="0"/>
              <a:t>=La.elem+La.length-1;</a:t>
            </a:r>
          </a:p>
          <a:p>
            <a:pPr eaLnBrk="1" hangingPunct="1">
              <a:lnSpc>
                <a:spcPct val="80000"/>
              </a:lnSpc>
              <a:buFont typeface="Wingdings" pitchFamily="2" charset="2"/>
              <a:buNone/>
            </a:pPr>
            <a:r>
              <a:rPr lang="en-US" altLang="zh-CN" sz="1800" dirty="0" smtClean="0"/>
              <a:t>	</a:t>
            </a:r>
            <a:r>
              <a:rPr lang="en-US" altLang="zh-CN" sz="1800" dirty="0" err="1" smtClean="0"/>
              <a:t>pb_last</a:t>
            </a:r>
            <a:r>
              <a:rPr lang="en-US" altLang="zh-CN" sz="1800" dirty="0" smtClean="0"/>
              <a:t>=Lb.elem+Lb.length-1;</a:t>
            </a:r>
          </a:p>
          <a:p>
            <a:pPr eaLnBrk="1" hangingPunct="1">
              <a:lnSpc>
                <a:spcPct val="80000"/>
              </a:lnSpc>
              <a:buFont typeface="Wingdings" pitchFamily="2" charset="2"/>
              <a:buNone/>
            </a:pPr>
            <a:r>
              <a:rPr lang="en-US" altLang="zh-CN" sz="1800" dirty="0" smtClean="0"/>
              <a:t>    while((pa&lt;=</a:t>
            </a:r>
            <a:r>
              <a:rPr lang="en-US" altLang="zh-CN" sz="1800" dirty="0" err="1" smtClean="0"/>
              <a:t>pa_last</a:t>
            </a:r>
            <a:r>
              <a:rPr lang="en-US" altLang="zh-CN" sz="1800" dirty="0" smtClean="0"/>
              <a:t>)&amp;&amp;(</a:t>
            </a:r>
            <a:r>
              <a:rPr lang="en-US" altLang="zh-CN" sz="1800" dirty="0" err="1" smtClean="0"/>
              <a:t>pb</a:t>
            </a:r>
            <a:r>
              <a:rPr lang="en-US" altLang="zh-CN" sz="1800" dirty="0" smtClean="0"/>
              <a:t>&lt;=</a:t>
            </a:r>
            <a:r>
              <a:rPr lang="en-US" altLang="zh-CN" sz="1800" dirty="0" err="1" smtClean="0"/>
              <a:t>pb_last</a:t>
            </a:r>
            <a:r>
              <a:rPr lang="en-US" altLang="zh-CN" sz="1800" dirty="0" smtClean="0"/>
              <a:t>))</a:t>
            </a:r>
          </a:p>
          <a:p>
            <a:pPr eaLnBrk="1" hangingPunct="1">
              <a:lnSpc>
                <a:spcPct val="80000"/>
              </a:lnSpc>
              <a:buFont typeface="Wingdings" pitchFamily="2" charset="2"/>
              <a:buNone/>
            </a:pPr>
            <a:r>
              <a:rPr lang="en-US" altLang="zh-CN" sz="1800" dirty="0" smtClean="0"/>
              <a:t>    {</a:t>
            </a:r>
          </a:p>
          <a:p>
            <a:pPr eaLnBrk="1" hangingPunct="1">
              <a:lnSpc>
                <a:spcPct val="80000"/>
              </a:lnSpc>
              <a:buFont typeface="Wingdings" pitchFamily="2" charset="2"/>
              <a:buNone/>
            </a:pPr>
            <a:r>
              <a:rPr lang="en-US" altLang="zh-CN" sz="1800" dirty="0" smtClean="0"/>
              <a:t>        if(*pa&lt;=*</a:t>
            </a:r>
            <a:r>
              <a:rPr lang="en-US" altLang="zh-CN" sz="1800" dirty="0" err="1" smtClean="0"/>
              <a:t>pb</a:t>
            </a:r>
            <a:r>
              <a:rPr lang="en-US" altLang="zh-CN" sz="1800" dirty="0" smtClean="0"/>
              <a:t>)     *pc++=*pa++;</a:t>
            </a:r>
          </a:p>
          <a:p>
            <a:pPr eaLnBrk="1" hangingPunct="1">
              <a:lnSpc>
                <a:spcPct val="80000"/>
              </a:lnSpc>
              <a:buFont typeface="Wingdings" pitchFamily="2" charset="2"/>
              <a:buNone/>
            </a:pPr>
            <a:r>
              <a:rPr lang="en-US" altLang="zh-CN" sz="1800" dirty="0" smtClean="0"/>
              <a:t>	    else		 *pc++=*</a:t>
            </a:r>
            <a:r>
              <a:rPr lang="en-US" altLang="zh-CN" sz="1800" dirty="0" err="1" smtClean="0"/>
              <a:t>pb</a:t>
            </a:r>
            <a:r>
              <a:rPr lang="en-US" altLang="zh-CN" sz="1800" dirty="0" smtClean="0"/>
              <a:t>++;</a:t>
            </a:r>
          </a:p>
          <a:p>
            <a:pPr eaLnBrk="1" hangingPunct="1">
              <a:lnSpc>
                <a:spcPct val="80000"/>
              </a:lnSpc>
              <a:buFont typeface="Wingdings" pitchFamily="2" charset="2"/>
              <a:buNone/>
            </a:pPr>
            <a:r>
              <a:rPr lang="en-US" altLang="zh-CN" sz="1800" dirty="0" smtClean="0"/>
              <a:t>	}</a:t>
            </a:r>
          </a:p>
          <a:p>
            <a:pPr eaLnBrk="1" hangingPunct="1">
              <a:lnSpc>
                <a:spcPct val="80000"/>
              </a:lnSpc>
              <a:buFont typeface="Wingdings" pitchFamily="2" charset="2"/>
              <a:buNone/>
            </a:pPr>
            <a:r>
              <a:rPr lang="en-US" altLang="zh-CN" sz="1800" dirty="0" smtClean="0"/>
              <a:t>    while(pa&lt;=</a:t>
            </a:r>
            <a:r>
              <a:rPr lang="en-US" altLang="zh-CN" sz="1800" dirty="0" err="1" smtClean="0"/>
              <a:t>pa_last</a:t>
            </a:r>
            <a:r>
              <a:rPr lang="en-US" altLang="zh-CN" sz="1800" dirty="0" smtClean="0"/>
              <a:t>)   *pc++=*pa++;</a:t>
            </a:r>
          </a:p>
          <a:p>
            <a:pPr eaLnBrk="1" hangingPunct="1">
              <a:lnSpc>
                <a:spcPct val="80000"/>
              </a:lnSpc>
              <a:buFont typeface="Wingdings" pitchFamily="2" charset="2"/>
              <a:buNone/>
            </a:pPr>
            <a:r>
              <a:rPr lang="en-US" altLang="zh-CN" sz="1800" dirty="0" smtClean="0"/>
              <a:t>    while(</a:t>
            </a:r>
            <a:r>
              <a:rPr lang="en-US" altLang="zh-CN" sz="1800" dirty="0" err="1" smtClean="0"/>
              <a:t>pb</a:t>
            </a:r>
            <a:r>
              <a:rPr lang="en-US" altLang="zh-CN" sz="1800" dirty="0" smtClean="0"/>
              <a:t>&lt;=</a:t>
            </a:r>
            <a:r>
              <a:rPr lang="en-US" altLang="zh-CN" sz="1800" dirty="0" err="1" smtClean="0"/>
              <a:t>pb_last</a:t>
            </a:r>
            <a:r>
              <a:rPr lang="en-US" altLang="zh-CN" sz="1800" dirty="0" smtClean="0"/>
              <a:t>)   *pc++=*</a:t>
            </a:r>
            <a:r>
              <a:rPr lang="en-US" altLang="zh-CN" sz="1800" dirty="0" err="1" smtClean="0"/>
              <a:t>pb</a:t>
            </a:r>
            <a:r>
              <a:rPr lang="en-US" altLang="zh-CN" sz="1800" dirty="0" smtClean="0"/>
              <a:t>++;   </a:t>
            </a:r>
          </a:p>
          <a:p>
            <a:pPr eaLnBrk="1" hangingPunct="1">
              <a:lnSpc>
                <a:spcPct val="80000"/>
              </a:lnSpc>
              <a:buFont typeface="Wingdings" pitchFamily="2" charset="2"/>
              <a:buNone/>
            </a:pPr>
            <a:r>
              <a:rPr lang="en-US" altLang="zh-CN" sz="1800" dirty="0" smtClean="0"/>
              <a:t>}</a:t>
            </a:r>
            <a:r>
              <a:rPr lang="en-US" altLang="zh-CN" sz="1800" dirty="0" smtClean="0">
                <a:solidFill>
                  <a:srgbClr val="008000"/>
                </a:solidFill>
              </a:rPr>
              <a:t>//</a:t>
            </a:r>
            <a:r>
              <a:rPr lang="en-US" altLang="zh-CN" sz="1800" dirty="0" err="1" smtClean="0">
                <a:solidFill>
                  <a:srgbClr val="008000"/>
                </a:solidFill>
              </a:rPr>
              <a:t>MergeList_Sq</a:t>
            </a:r>
            <a:endParaRPr lang="en-US" altLang="zh-CN" sz="1800" dirty="0" smtClean="0">
              <a:solidFill>
                <a:srgbClr val="008000"/>
              </a:solidFill>
            </a:endParaRPr>
          </a:p>
        </p:txBody>
      </p:sp>
    </p:spTree>
    <p:extLst>
      <p:ext uri="{BB962C8B-B14F-4D97-AF65-F5344CB8AC3E}">
        <p14:creationId xmlns:p14="http://schemas.microsoft.com/office/powerpoint/2010/main" val="3668902165"/>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顺序表的合并</a:t>
            </a:r>
          </a:p>
        </p:txBody>
      </p:sp>
      <p:sp>
        <p:nvSpPr>
          <p:cNvPr id="34819" name="Text Box 4"/>
          <p:cNvSpPr txBox="1">
            <a:spLocks noChangeArrowheads="1"/>
          </p:cNvSpPr>
          <p:nvPr/>
        </p:nvSpPr>
        <p:spPr bwMode="auto">
          <a:xfrm>
            <a:off x="563362" y="1260233"/>
            <a:ext cx="8078603"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ts val="1800"/>
              </a:spcBef>
            </a:pPr>
            <a:r>
              <a:rPr lang="zh-CN" altLang="en-US" sz="2400" b="1" dirty="0">
                <a:latin typeface="Times New Roman" pitchFamily="18" charset="0"/>
                <a:ea typeface="楷体_GB2312" pitchFamily="49" charset="-122"/>
                <a:hlinkClick r:id="rId2" action="ppaction://hlinkpres?slideindex=1&amp;slidetitle="/>
              </a:rPr>
              <a:t>无序顺序表归并算法</a:t>
            </a:r>
            <a:r>
              <a:rPr lang="zh-CN" altLang="en-US" sz="2400" b="1" dirty="0">
                <a:latin typeface="Times New Roman" pitchFamily="18" charset="0"/>
                <a:ea typeface="楷体_GB2312" pitchFamily="49" charset="-122"/>
              </a:rPr>
              <a:t>：算法</a:t>
            </a:r>
            <a:r>
              <a:rPr lang="en-US" altLang="zh-CN" sz="2400" b="1" dirty="0">
                <a:latin typeface="Times New Roman" pitchFamily="18" charset="0"/>
                <a:ea typeface="楷体_GB2312" pitchFamily="49" charset="-122"/>
              </a:rPr>
              <a:t>2.1</a:t>
            </a:r>
          </a:p>
          <a:p>
            <a:pPr lvl="1" eaLnBrk="1" hangingPunct="1">
              <a:spcBef>
                <a:spcPts val="1800"/>
              </a:spcBef>
              <a:buClr>
                <a:schemeClr val="folHlink"/>
              </a:buClr>
              <a:buSzPct val="60000"/>
            </a:pPr>
            <a:r>
              <a:rPr lang="zh-CN" altLang="en-US" sz="2400" b="1" dirty="0">
                <a:latin typeface="Times New Roman" pitchFamily="18" charset="0"/>
                <a:ea typeface="楷体_GB2312" pitchFamily="49" charset="-122"/>
              </a:rPr>
              <a:t>时间复杂度： </a:t>
            </a:r>
            <a:r>
              <a:rPr lang="en-US" altLang="zh-CN" sz="2400" b="1" dirty="0">
                <a:latin typeface="Times New Roman" pitchFamily="18" charset="0"/>
                <a:ea typeface="楷体_GB2312" pitchFamily="49" charset="-122"/>
              </a:rPr>
              <a:t>O(</a:t>
            </a:r>
            <a:r>
              <a:rPr lang="en-US" altLang="zh-CN" sz="2400" b="1" dirty="0" err="1">
                <a:latin typeface="Times New Roman" pitchFamily="18" charset="0"/>
                <a:ea typeface="楷体_GB2312" pitchFamily="49" charset="-122"/>
              </a:rPr>
              <a:t>ListLength</a:t>
            </a:r>
            <a:r>
              <a:rPr lang="en-US" altLang="zh-CN" sz="2400" b="1" dirty="0">
                <a:latin typeface="Times New Roman" pitchFamily="18" charset="0"/>
                <a:ea typeface="楷体_GB2312" pitchFamily="49" charset="-122"/>
              </a:rPr>
              <a:t>(La)×</a:t>
            </a:r>
            <a:r>
              <a:rPr lang="en-US" altLang="zh-CN" sz="2400" b="1" dirty="0" err="1">
                <a:latin typeface="Times New Roman" pitchFamily="18" charset="0"/>
                <a:ea typeface="楷体_GB2312" pitchFamily="49" charset="-122"/>
              </a:rPr>
              <a:t>ListLength</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Lb</a:t>
            </a:r>
            <a:r>
              <a:rPr lang="en-US" altLang="zh-CN" sz="2400" b="1" dirty="0">
                <a:latin typeface="Times New Roman" pitchFamily="18" charset="0"/>
                <a:ea typeface="楷体_GB2312" pitchFamily="49" charset="-122"/>
              </a:rPr>
              <a:t>))</a:t>
            </a:r>
          </a:p>
          <a:p>
            <a:pPr eaLnBrk="1" hangingPunct="1">
              <a:spcBef>
                <a:spcPts val="1800"/>
              </a:spcBef>
            </a:pPr>
            <a:r>
              <a:rPr lang="zh-CN" altLang="en-US" sz="2400" b="1" dirty="0">
                <a:latin typeface="Times New Roman" pitchFamily="18" charset="0"/>
                <a:ea typeface="楷体_GB2312" pitchFamily="49" charset="-122"/>
                <a:hlinkClick r:id="rId3" action="ppaction://hlinkpres?slideindex=26&amp;slidetitle=幻灯片 26"/>
              </a:rPr>
              <a:t>有序顺序表的归并算法</a:t>
            </a:r>
            <a:r>
              <a:rPr lang="zh-CN" altLang="en-US" sz="2400" b="1" dirty="0">
                <a:latin typeface="Times New Roman" pitchFamily="18" charset="0"/>
                <a:ea typeface="楷体_GB2312" pitchFamily="49" charset="-122"/>
              </a:rPr>
              <a:t>：算法</a:t>
            </a:r>
            <a:r>
              <a:rPr lang="en-US" altLang="zh-CN" sz="2400" b="1" dirty="0">
                <a:latin typeface="Times New Roman" pitchFamily="18" charset="0"/>
                <a:ea typeface="楷体_GB2312" pitchFamily="49" charset="-122"/>
              </a:rPr>
              <a:t>2.2</a:t>
            </a:r>
            <a:r>
              <a:rPr lang="zh-CN" altLang="en-US" sz="2400" b="1" dirty="0">
                <a:latin typeface="Times New Roman" pitchFamily="18" charset="0"/>
                <a:ea typeface="楷体_GB2312" pitchFamily="49" charset="-122"/>
              </a:rPr>
              <a:t>，类似于算法</a:t>
            </a:r>
            <a:r>
              <a:rPr lang="en-US" altLang="zh-CN" sz="2400" b="1" dirty="0">
                <a:latin typeface="Times New Roman" pitchFamily="18" charset="0"/>
                <a:ea typeface="楷体_GB2312" pitchFamily="49" charset="-122"/>
              </a:rPr>
              <a:t>2.7</a:t>
            </a:r>
          </a:p>
          <a:p>
            <a:pPr lvl="1" eaLnBrk="1" hangingPunct="1">
              <a:spcBef>
                <a:spcPts val="1800"/>
              </a:spcBef>
              <a:buClr>
                <a:schemeClr val="folHlink"/>
              </a:buClr>
              <a:buSzPct val="60000"/>
            </a:pPr>
            <a:r>
              <a:rPr lang="zh-CN" altLang="en-US" sz="2400" b="1" dirty="0">
                <a:latin typeface="Times New Roman" pitchFamily="18" charset="0"/>
                <a:ea typeface="楷体_GB2312" pitchFamily="49" charset="-122"/>
              </a:rPr>
              <a:t>时间复杂度：</a:t>
            </a:r>
            <a:r>
              <a:rPr lang="en-US" altLang="zh-CN" sz="2400" b="1" dirty="0">
                <a:latin typeface="Times New Roman" pitchFamily="18" charset="0"/>
                <a:ea typeface="楷体_GB2312" pitchFamily="49" charset="-122"/>
              </a:rPr>
              <a:t>O(</a:t>
            </a:r>
            <a:r>
              <a:rPr lang="en-US" altLang="zh-CN" sz="2400" b="1" dirty="0" err="1">
                <a:latin typeface="Times New Roman" pitchFamily="18" charset="0"/>
                <a:ea typeface="楷体_GB2312" pitchFamily="49" charset="-122"/>
              </a:rPr>
              <a:t>ListLength</a:t>
            </a:r>
            <a:r>
              <a:rPr lang="en-US" altLang="zh-CN" sz="2400" b="1" dirty="0">
                <a:latin typeface="Times New Roman" pitchFamily="18" charset="0"/>
                <a:ea typeface="楷体_GB2312" pitchFamily="49" charset="-122"/>
              </a:rPr>
              <a:t>(La)+</a:t>
            </a:r>
            <a:r>
              <a:rPr lang="en-US" altLang="zh-CN" sz="2400" b="1" dirty="0" err="1">
                <a:latin typeface="Times New Roman" pitchFamily="18" charset="0"/>
                <a:ea typeface="楷体_GB2312" pitchFamily="49" charset="-122"/>
              </a:rPr>
              <a:t>ListLength</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Lb</a:t>
            </a:r>
            <a:r>
              <a:rPr lang="en-US" altLang="zh-CN" sz="2400" b="1" dirty="0">
                <a:latin typeface="Times New Roman" pitchFamily="18" charset="0"/>
                <a:ea typeface="楷体_GB2312" pitchFamily="49" charset="-122"/>
              </a:rPr>
              <a:t>))</a:t>
            </a:r>
          </a:p>
          <a:p>
            <a:pPr eaLnBrk="1" hangingPunct="1">
              <a:spcBef>
                <a:spcPts val="1800"/>
              </a:spcBef>
            </a:pPr>
            <a:r>
              <a:rPr lang="zh-CN" altLang="en-US" sz="2400" b="1" dirty="0">
                <a:latin typeface="Times New Roman" pitchFamily="18" charset="0"/>
                <a:ea typeface="楷体_GB2312" pitchFamily="49" charset="-122"/>
              </a:rPr>
              <a:t>以顺序表表示的集合进行集合的各种运算，应先对表中元素进行</a:t>
            </a:r>
            <a:r>
              <a:rPr lang="zh-CN" altLang="en-US" sz="2400" b="1" dirty="0">
                <a:solidFill>
                  <a:srgbClr val="FF0000"/>
                </a:solidFill>
                <a:latin typeface="Times New Roman" pitchFamily="18" charset="0"/>
                <a:ea typeface="楷体_GB2312" pitchFamily="49" charset="-122"/>
              </a:rPr>
              <a:t>排序</a:t>
            </a:r>
            <a:r>
              <a:rPr lang="zh-CN" altLang="en-US" sz="2400" b="1" dirty="0">
                <a:latin typeface="Times New Roman" pitchFamily="18" charset="0"/>
                <a:ea typeface="楷体_GB2312" pitchFamily="49" charset="-122"/>
              </a:rPr>
              <a:t>。</a:t>
            </a:r>
          </a:p>
          <a:p>
            <a:pPr eaLnBrk="1" hangingPunct="1">
              <a:spcBef>
                <a:spcPct val="50000"/>
              </a:spcBef>
            </a:pPr>
            <a:endParaRPr lang="en-US" altLang="zh-CN" sz="2400" b="1" dirty="0">
              <a:latin typeface="Times New Roman" pitchFamily="18" charset="0"/>
              <a:ea typeface="楷体_GB2312" pitchFamily="49" charset="-122"/>
            </a:endParaRPr>
          </a:p>
        </p:txBody>
      </p:sp>
      <p:pic>
        <p:nvPicPr>
          <p:cNvPr id="34820" name="Picture 5" descr="BS00580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2414" y="4573100"/>
            <a:ext cx="281989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61082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顺序表小结</a:t>
            </a:r>
          </a:p>
        </p:txBody>
      </p:sp>
      <p:sp>
        <p:nvSpPr>
          <p:cNvPr id="35843" name="Rectangle 3"/>
          <p:cNvSpPr>
            <a:spLocks noGrp="1" noChangeArrowheads="1"/>
          </p:cNvSpPr>
          <p:nvPr>
            <p:ph idx="1"/>
          </p:nvPr>
        </p:nvSpPr>
        <p:spPr>
          <a:xfrm>
            <a:off x="787081" y="1234099"/>
            <a:ext cx="7773750" cy="4306888"/>
          </a:xfrm>
        </p:spPr>
        <p:txBody>
          <a:bodyPr/>
          <a:lstStyle/>
          <a:p>
            <a:pPr algn="just" eaLnBrk="1" hangingPunct="1">
              <a:defRPr/>
            </a:pPr>
            <a:r>
              <a:rPr lang="zh-CN" altLang="en-US" sz="2800" b="1" dirty="0">
                <a:solidFill>
                  <a:srgbClr val="FF0000"/>
                </a:solidFill>
                <a:latin typeface="Times New Roman" panose="02020603050405020304" pitchFamily="18" charset="0"/>
                <a:ea typeface="楷体_GB2312" pitchFamily="49" charset="-122"/>
              </a:rPr>
              <a:t>物理结构</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顺序存储结构</a:t>
            </a:r>
          </a:p>
          <a:p>
            <a:pPr algn="just" eaLnBrk="1" hangingPunct="1">
              <a:defRPr/>
            </a:pPr>
            <a:r>
              <a:rPr lang="zh-CN" altLang="en-US" sz="2800" b="1" dirty="0">
                <a:solidFill>
                  <a:schemeClr val="hlink"/>
                </a:solidFill>
                <a:latin typeface="Times New Roman" panose="02020603050405020304" pitchFamily="18" charset="0"/>
                <a:ea typeface="楷体_GB2312" pitchFamily="49" charset="-122"/>
              </a:rPr>
              <a:t>顺序表示</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动态分配的一维数组</a:t>
            </a:r>
            <a:endParaRPr lang="en-US" altLang="zh-CN" sz="2800" b="1" dirty="0">
              <a:latin typeface="Times New Roman" panose="02020603050405020304" pitchFamily="18" charset="0"/>
              <a:ea typeface="楷体_GB2312" pitchFamily="49" charset="-122"/>
            </a:endParaRPr>
          </a:p>
          <a:p>
            <a:pPr algn="just" eaLnBrk="1" hangingPunct="1">
              <a:defRPr/>
            </a:pPr>
            <a:r>
              <a:rPr lang="zh-CN" altLang="en-US" sz="2800" b="1" dirty="0">
                <a:solidFill>
                  <a:srgbClr val="FF0000"/>
                </a:solidFill>
                <a:latin typeface="Times New Roman" panose="02020603050405020304" pitchFamily="18" charset="0"/>
                <a:ea typeface="楷体_GB2312" pitchFamily="49" charset="-122"/>
              </a:rPr>
              <a:t>特点：</a:t>
            </a:r>
            <a:r>
              <a:rPr lang="zh-CN" altLang="en-US" sz="2800" b="1" dirty="0">
                <a:latin typeface="Times New Roman" panose="02020603050405020304" pitchFamily="18" charset="0"/>
                <a:ea typeface="楷体_GB2312" pitchFamily="49" charset="-122"/>
              </a:rPr>
              <a:t>逻辑关系上相邻的元素在物理位置上相邻。</a:t>
            </a:r>
            <a:endParaRPr lang="zh-CN" altLang="en-US" sz="2800" b="1" dirty="0">
              <a:solidFill>
                <a:srgbClr val="FF0000"/>
              </a:solidFill>
              <a:latin typeface="Times New Roman" panose="02020603050405020304" pitchFamily="18" charset="0"/>
              <a:ea typeface="楷体_GB2312" pitchFamily="49" charset="-122"/>
            </a:endParaRPr>
          </a:p>
          <a:p>
            <a:pPr algn="just" eaLnBrk="1" hangingPunct="1">
              <a:defRPr/>
            </a:pPr>
            <a:r>
              <a:rPr lang="zh-CN" altLang="en-US" sz="2800" b="1" dirty="0">
                <a:solidFill>
                  <a:srgbClr val="FF0000"/>
                </a:solidFill>
                <a:latin typeface="Times New Roman" panose="02020603050405020304" pitchFamily="18" charset="0"/>
                <a:ea typeface="楷体_GB2312" pitchFamily="49" charset="-122"/>
              </a:rPr>
              <a:t>优点</a:t>
            </a:r>
            <a:r>
              <a:rPr lang="zh-CN" altLang="en-US" sz="2800" b="1" dirty="0">
                <a:latin typeface="Times New Roman" panose="02020603050405020304" pitchFamily="18" charset="0"/>
                <a:ea typeface="楷体_GB2312" pitchFamily="49" charset="-122"/>
              </a:rPr>
              <a:t>：可</a:t>
            </a:r>
            <a:r>
              <a:rPr lang="zh-CN" altLang="en-US" sz="2800" b="1" dirty="0">
                <a:solidFill>
                  <a:schemeClr val="hlink"/>
                </a:solidFill>
                <a:latin typeface="Times New Roman" panose="02020603050405020304" pitchFamily="18" charset="0"/>
                <a:ea typeface="楷体_GB2312" pitchFamily="49" charset="-122"/>
              </a:rPr>
              <a:t>随机存取</a:t>
            </a:r>
            <a:r>
              <a:rPr lang="zh-CN" altLang="en-US" sz="2800" b="1" dirty="0">
                <a:latin typeface="Times New Roman" panose="02020603050405020304" pitchFamily="18" charset="0"/>
                <a:ea typeface="楷体_GB2312" pitchFamily="49" charset="-122"/>
              </a:rPr>
              <a:t>表中任一元素，其存储位置可用一个简单、直观的公式表示。</a:t>
            </a:r>
            <a:endParaRPr lang="zh-CN" altLang="en-US" sz="2800" b="1" dirty="0"/>
          </a:p>
          <a:p>
            <a:pPr algn="just" eaLnBrk="1" hangingPunct="1">
              <a:defRPr/>
            </a:pPr>
            <a:r>
              <a:rPr lang="zh-CN" altLang="en-US" sz="2800" b="1" dirty="0">
                <a:solidFill>
                  <a:srgbClr val="FF0000"/>
                </a:solidFill>
                <a:latin typeface="Times New Roman" panose="02020603050405020304" pitchFamily="18" charset="0"/>
                <a:ea typeface="楷体_GB2312" pitchFamily="49" charset="-122"/>
              </a:rPr>
              <a:t>缺点</a:t>
            </a:r>
            <a:r>
              <a:rPr lang="zh-CN" altLang="en-US" sz="2800" b="1" dirty="0">
                <a:latin typeface="Times New Roman" panose="02020603050405020304" pitchFamily="18" charset="0"/>
                <a:ea typeface="楷体_GB2312" pitchFamily="49" charset="-122"/>
              </a:rPr>
              <a:t>：插入和删除操作需要移动大量元素，浪费时间。</a:t>
            </a:r>
            <a:endParaRPr lang="en-US" altLang="zh-CN" sz="2800" b="1" dirty="0">
              <a:latin typeface="Times New Roman" panose="02020603050405020304" pitchFamily="18" charset="0"/>
              <a:ea typeface="楷体_GB2312" pitchFamily="49" charset="-122"/>
            </a:endParaRPr>
          </a:p>
          <a:p>
            <a:pPr algn="just" eaLnBrk="1" hangingPunct="1">
              <a:defRPr/>
            </a:pPr>
            <a:r>
              <a:rPr lang="zh-CN" altLang="en-US" sz="2800" b="1" dirty="0">
                <a:solidFill>
                  <a:schemeClr val="bg1">
                    <a:lumMod val="95000"/>
                  </a:schemeClr>
                </a:solidFill>
                <a:latin typeface="Times New Roman" panose="02020603050405020304" pitchFamily="18" charset="0"/>
                <a:ea typeface="楷体_GB2312" pitchFamily="49" charset="-122"/>
              </a:rPr>
              <a:t>作业：</a:t>
            </a:r>
            <a:r>
              <a:rPr lang="en-US" altLang="zh-CN" sz="2800" b="1" dirty="0">
                <a:solidFill>
                  <a:schemeClr val="bg1">
                    <a:lumMod val="95000"/>
                  </a:schemeClr>
                </a:solidFill>
                <a:latin typeface="Times New Roman" panose="02020603050405020304" pitchFamily="18" charset="0"/>
                <a:ea typeface="楷体_GB2312" pitchFamily="49" charset="-122"/>
              </a:rPr>
              <a:t>2.11, 2.12, 2.21</a:t>
            </a:r>
          </a:p>
          <a:p>
            <a:pPr algn="just" eaLnBrk="1" hangingPunct="1">
              <a:defRPr/>
            </a:pPr>
            <a:endParaRPr lang="zh-CN" altLang="en-US" sz="28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52774231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latin typeface="楷体_GB2312" pitchFamily="49" charset="-122"/>
              </a:rPr>
              <a:t>第二章 线性表</a:t>
            </a:r>
          </a:p>
        </p:txBody>
      </p:sp>
      <p:sp>
        <p:nvSpPr>
          <p:cNvPr id="10243" name="Rectangle 7"/>
          <p:cNvSpPr>
            <a:spLocks noGrp="1" noChangeArrowheads="1"/>
          </p:cNvSpPr>
          <p:nvPr>
            <p:ph type="body" idx="1"/>
          </p:nvPr>
        </p:nvSpPr>
        <p:spPr>
          <a:xfrm>
            <a:off x="718171" y="1416846"/>
            <a:ext cx="8154816" cy="4114800"/>
          </a:xfrm>
        </p:spPr>
        <p:txBody>
          <a:bodyPr/>
          <a:lstStyle/>
          <a:p>
            <a:pPr algn="just" eaLnBrk="1" hangingPunct="1"/>
            <a:r>
              <a:rPr lang="zh-CN" altLang="en-US" sz="2800" b="1" dirty="0" smtClean="0">
                <a:solidFill>
                  <a:schemeClr val="tx2"/>
                </a:solidFill>
                <a:latin typeface="Times New Roman" pitchFamily="18" charset="0"/>
                <a:ea typeface="楷体_GB2312" pitchFamily="49" charset="-122"/>
              </a:rPr>
              <a:t>简介</a:t>
            </a:r>
            <a:r>
              <a:rPr lang="zh-CN" altLang="en-US" sz="2800" b="1" dirty="0" smtClean="0">
                <a:latin typeface="Times New Roman" pitchFamily="18" charset="0"/>
                <a:ea typeface="楷体_GB2312" pitchFamily="49" charset="-122"/>
              </a:rPr>
              <a:t>：最简单、最常用的数据结构</a:t>
            </a:r>
          </a:p>
          <a:p>
            <a:pPr lvl="1" algn="just" eaLnBrk="1" hangingPunct="1"/>
            <a:r>
              <a:rPr lang="zh-CN" altLang="en-US" sz="2400" b="1" dirty="0" smtClean="0">
                <a:latin typeface="Times New Roman" pitchFamily="18" charset="0"/>
                <a:ea typeface="楷体_GB2312" pitchFamily="49" charset="-122"/>
              </a:rPr>
              <a:t>线性表的</a:t>
            </a:r>
            <a:r>
              <a:rPr lang="zh-CN" altLang="en-US" sz="2400" b="1" dirty="0" smtClean="0">
                <a:ea typeface="楷体_GB2312" pitchFamily="49" charset="-122"/>
              </a:rPr>
              <a:t>顺序表示和实现</a:t>
            </a:r>
            <a:endParaRPr lang="zh-CN" altLang="en-US" sz="2400" b="1" dirty="0" smtClean="0">
              <a:latin typeface="Times New Roman" pitchFamily="18" charset="0"/>
              <a:ea typeface="楷体_GB2312" pitchFamily="49" charset="-122"/>
            </a:endParaRPr>
          </a:p>
          <a:p>
            <a:pPr lvl="1" algn="just" eaLnBrk="1" hangingPunct="1"/>
            <a:r>
              <a:rPr lang="zh-CN" altLang="en-US" sz="2400" b="1" dirty="0" smtClean="0">
                <a:latin typeface="Times New Roman" pitchFamily="18" charset="0"/>
                <a:ea typeface="楷体_GB2312" pitchFamily="49" charset="-122"/>
              </a:rPr>
              <a:t>线性表的链式表示和实现</a:t>
            </a:r>
          </a:p>
          <a:p>
            <a:pPr lvl="1" algn="just" eaLnBrk="1" hangingPunct="1"/>
            <a:r>
              <a:rPr lang="zh-CN" altLang="en-US" sz="2400" b="1" dirty="0" smtClean="0">
                <a:latin typeface="Times New Roman" pitchFamily="18" charset="0"/>
                <a:ea typeface="楷体_GB2312" pitchFamily="49" charset="-122"/>
              </a:rPr>
              <a:t>线性表的应用实例</a:t>
            </a:r>
            <a:r>
              <a:rPr lang="en-US" altLang="zh-CN" sz="2400" b="1" dirty="0" smtClean="0">
                <a:latin typeface="Times New Roman" pitchFamily="18" charset="0"/>
                <a:ea typeface="楷体_GB2312" pitchFamily="49" charset="-122"/>
              </a:rPr>
              <a:t>---</a:t>
            </a:r>
            <a:r>
              <a:rPr lang="en-US" altLang="zh-CN" sz="2400" b="1" dirty="0" smtClean="0">
                <a:ea typeface="楷体_GB2312" pitchFamily="49" charset="-122"/>
              </a:rPr>
              <a:t> </a:t>
            </a:r>
            <a:r>
              <a:rPr lang="zh-CN" altLang="en-US" sz="2400" b="1" dirty="0" smtClean="0">
                <a:latin typeface="Times New Roman" pitchFamily="18" charset="0"/>
                <a:ea typeface="楷体_GB2312" pitchFamily="49" charset="-122"/>
              </a:rPr>
              <a:t>一元多项式的表示和运算</a:t>
            </a:r>
            <a:endParaRPr lang="zh-CN" altLang="en-US" sz="2400" b="1" dirty="0" smtClean="0"/>
          </a:p>
          <a:p>
            <a:pPr algn="just" eaLnBrk="1" hangingPunct="1"/>
            <a:r>
              <a:rPr lang="zh-CN" altLang="en-US" sz="2800" b="1" dirty="0" smtClean="0">
                <a:solidFill>
                  <a:schemeClr val="tx2"/>
                </a:solidFill>
                <a:latin typeface="Times New Roman" pitchFamily="18" charset="0"/>
                <a:ea typeface="楷体_GB2312" pitchFamily="49" charset="-122"/>
              </a:rPr>
              <a:t>重点</a:t>
            </a:r>
            <a:r>
              <a:rPr lang="zh-CN" altLang="en-US" sz="2800" b="1" dirty="0" smtClean="0">
                <a:latin typeface="Times New Roman" pitchFamily="18" charset="0"/>
                <a:ea typeface="楷体_GB2312" pitchFamily="49" charset="-122"/>
              </a:rPr>
              <a:t>：</a:t>
            </a:r>
          </a:p>
          <a:p>
            <a:pPr lvl="1" algn="just" eaLnBrk="1" hangingPunct="1"/>
            <a:r>
              <a:rPr lang="zh-CN" altLang="en-US" sz="2400" b="1" dirty="0" smtClean="0">
                <a:latin typeface="Times New Roman" pitchFamily="18" charset="0"/>
                <a:ea typeface="楷体_GB2312" pitchFamily="49" charset="-122"/>
              </a:rPr>
              <a:t>线性表的基本概念和术语</a:t>
            </a:r>
          </a:p>
          <a:p>
            <a:pPr lvl="1" algn="just" eaLnBrk="1" hangingPunct="1"/>
            <a:r>
              <a:rPr lang="zh-CN" altLang="en-US" sz="2400" b="1" dirty="0" smtClean="0">
                <a:latin typeface="Times New Roman" pitchFamily="18" charset="0"/>
                <a:ea typeface="楷体_GB2312" pitchFamily="49" charset="-122"/>
              </a:rPr>
              <a:t>线性表的</a:t>
            </a:r>
            <a:r>
              <a:rPr lang="zh-CN" altLang="en-US" sz="2400" b="1" dirty="0" smtClean="0">
                <a:ea typeface="楷体_GB2312" pitchFamily="49" charset="-122"/>
              </a:rPr>
              <a:t>顺序表示和链式表示</a:t>
            </a:r>
            <a:r>
              <a:rPr lang="zh-CN" altLang="en-US" sz="2400" b="1" dirty="0" smtClean="0">
                <a:latin typeface="Times New Roman" pitchFamily="18" charset="0"/>
                <a:ea typeface="楷体_GB2312" pitchFamily="49" charset="-122"/>
              </a:rPr>
              <a:t>方法及其上的基本操作</a:t>
            </a:r>
          </a:p>
          <a:p>
            <a:pPr lvl="1" algn="just" eaLnBrk="1" hangingPunct="1"/>
            <a:r>
              <a:rPr lang="zh-CN" altLang="en-US" sz="2400" b="1" dirty="0" smtClean="0">
                <a:latin typeface="Times New Roman" pitchFamily="18" charset="0"/>
                <a:ea typeface="楷体_GB2312" pitchFamily="49" charset="-122"/>
              </a:rPr>
              <a:t>相关算法的时间复杂度分析</a:t>
            </a:r>
            <a:endParaRPr lang="zh-CN" altLang="en-US" sz="2400" b="1" dirty="0" smtClean="0"/>
          </a:p>
          <a:p>
            <a:pPr eaLnBrk="1" hangingPunct="1"/>
            <a:r>
              <a:rPr lang="zh-CN" altLang="en-US" sz="2800" b="1" dirty="0" smtClean="0">
                <a:solidFill>
                  <a:schemeClr val="tx2"/>
                </a:solidFill>
                <a:latin typeface="Times New Roman" pitchFamily="18" charset="0"/>
                <a:ea typeface="楷体_GB2312" pitchFamily="49" charset="-122"/>
              </a:rPr>
              <a:t>难点</a:t>
            </a:r>
            <a:r>
              <a:rPr lang="zh-CN" altLang="en-US" sz="2800" b="1" dirty="0" smtClean="0">
                <a:latin typeface="Times New Roman" pitchFamily="18" charset="0"/>
                <a:ea typeface="楷体_GB2312" pitchFamily="49" charset="-122"/>
              </a:rPr>
              <a:t>：线性表的链式表示和基本操作</a:t>
            </a:r>
            <a:r>
              <a:rPr lang="zh-CN" altLang="en-US" sz="2800" dirty="0" smtClean="0"/>
              <a:t> </a:t>
            </a:r>
          </a:p>
        </p:txBody>
      </p:sp>
      <p:pic>
        <p:nvPicPr>
          <p:cNvPr id="10244" name="Picture 8" descr="BD0492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1641" y="5516564"/>
            <a:ext cx="99394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9561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hlinkClick r:id="rId2"/>
              </a:rPr>
              <a:t>火车怎么解体、编组？主播带你一探究竟 </a:t>
            </a:r>
            <a:r>
              <a:rPr lang="en-US" altLang="zh-CN" dirty="0">
                <a:hlinkClick r:id="rId2"/>
              </a:rPr>
              <a:t>- </a:t>
            </a:r>
            <a:r>
              <a:rPr lang="zh-CN" altLang="en-US" dirty="0">
                <a:hlinkClick r:id="rId2"/>
              </a:rPr>
              <a:t>搜狐视频 </a:t>
            </a:r>
            <a:r>
              <a:rPr lang="en-US" altLang="zh-CN" dirty="0">
                <a:hlinkClick r:id="rId2"/>
              </a:rPr>
              <a:t>(sohu.com)</a:t>
            </a:r>
            <a:endParaRPr lang="zh-CN" altLang="en-US" dirty="0"/>
          </a:p>
        </p:txBody>
      </p:sp>
      <p:sp>
        <p:nvSpPr>
          <p:cNvPr id="3" name="标题 2"/>
          <p:cNvSpPr>
            <a:spLocks noGrp="1"/>
          </p:cNvSpPr>
          <p:nvPr>
            <p:ph type="title"/>
          </p:nvPr>
        </p:nvSpPr>
        <p:spPr/>
        <p:txBody>
          <a:bodyPr/>
          <a:lstStyle/>
          <a:p>
            <a:r>
              <a:rPr lang="zh-CN" altLang="en-US" dirty="0" smtClean="0"/>
              <a:t>火车编组站怎么工作？</a:t>
            </a:r>
            <a:endParaRPr lang="zh-CN" altLang="en-US" dirty="0"/>
          </a:p>
        </p:txBody>
      </p:sp>
    </p:spTree>
    <p:extLst>
      <p:ext uri="{BB962C8B-B14F-4D97-AF65-F5344CB8AC3E}">
        <p14:creationId xmlns:p14="http://schemas.microsoft.com/office/powerpoint/2010/main" val="1187777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64706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zh-CN" smtClean="0"/>
              <a:t>2.3 </a:t>
            </a:r>
            <a:r>
              <a:rPr lang="zh-CN" altLang="en-US" smtClean="0"/>
              <a:t>线性表的链式表示和实现</a:t>
            </a:r>
          </a:p>
        </p:txBody>
      </p:sp>
      <p:sp>
        <p:nvSpPr>
          <p:cNvPr id="37891" name="Rectangle 3"/>
          <p:cNvSpPr>
            <a:spLocks noGrp="1" noChangeArrowheads="1"/>
          </p:cNvSpPr>
          <p:nvPr>
            <p:ph type="body" idx="1"/>
          </p:nvPr>
        </p:nvSpPr>
        <p:spPr>
          <a:xfrm>
            <a:off x="620186" y="1354016"/>
            <a:ext cx="7773750" cy="4114800"/>
          </a:xfrm>
        </p:spPr>
        <p:txBody>
          <a:bodyPr/>
          <a:lstStyle/>
          <a:p>
            <a:pPr eaLnBrk="1" hangingPunct="1"/>
            <a:r>
              <a:rPr lang="zh-CN" altLang="en-US" sz="2800" b="1" dirty="0" smtClean="0">
                <a:ea typeface="楷体_GB2312" pitchFamily="49" charset="-122"/>
              </a:rPr>
              <a:t>线性表链式表示（简称链表）的特点</a:t>
            </a:r>
          </a:p>
          <a:p>
            <a:pPr eaLnBrk="1" hangingPunct="1"/>
            <a:r>
              <a:rPr lang="zh-CN" altLang="en-US" sz="2800" b="1" dirty="0" smtClean="0">
                <a:ea typeface="楷体_GB2312" pitchFamily="49" charset="-122"/>
              </a:rPr>
              <a:t>线性表链式表示的实现</a:t>
            </a:r>
          </a:p>
          <a:p>
            <a:pPr eaLnBrk="1" hangingPunct="1"/>
            <a:r>
              <a:rPr lang="zh-CN" altLang="en-US" sz="2800" b="1" dirty="0" smtClean="0">
                <a:ea typeface="楷体_GB2312" pitchFamily="49" charset="-122"/>
              </a:rPr>
              <a:t>链表的基本操作</a:t>
            </a:r>
          </a:p>
          <a:p>
            <a:pPr lvl="1" eaLnBrk="1" hangingPunct="1"/>
            <a:r>
              <a:rPr lang="en-US" altLang="zh-CN" b="1" dirty="0" err="1" smtClean="0">
                <a:ea typeface="楷体_GB2312" pitchFamily="49" charset="-122"/>
              </a:rPr>
              <a:t>GetElem_L</a:t>
            </a:r>
            <a:r>
              <a:rPr lang="en-US" altLang="zh-CN" b="1" dirty="0" smtClean="0">
                <a:ea typeface="楷体_GB2312" pitchFamily="49" charset="-122"/>
              </a:rPr>
              <a:t>(L,</a:t>
            </a:r>
            <a:r>
              <a:rPr lang="en-US" altLang="zh-CN" b="1" dirty="0" err="1" smtClean="0">
                <a:ea typeface="楷体_GB2312" pitchFamily="49" charset="-122"/>
              </a:rPr>
              <a:t>i</a:t>
            </a:r>
            <a:r>
              <a:rPr lang="en-US" altLang="zh-CN" b="1" dirty="0" smtClean="0">
                <a:ea typeface="楷体_GB2312" pitchFamily="49" charset="-122"/>
              </a:rPr>
              <a:t>,&amp;e)</a:t>
            </a:r>
          </a:p>
          <a:p>
            <a:pPr lvl="1" eaLnBrk="1" hangingPunct="1"/>
            <a:r>
              <a:rPr lang="en-US" altLang="zh-CN" b="1" dirty="0" err="1" smtClean="0">
                <a:ea typeface="楷体_GB2312" pitchFamily="49" charset="-122"/>
              </a:rPr>
              <a:t>ListInsert_L</a:t>
            </a:r>
            <a:r>
              <a:rPr lang="en-US" altLang="zh-CN" b="1" dirty="0" smtClean="0">
                <a:ea typeface="楷体_GB2312" pitchFamily="49" charset="-122"/>
              </a:rPr>
              <a:t>(&amp;</a:t>
            </a:r>
            <a:r>
              <a:rPr lang="en-US" altLang="zh-CN" b="1" dirty="0" err="1" smtClean="0">
                <a:ea typeface="楷体_GB2312" pitchFamily="49" charset="-122"/>
              </a:rPr>
              <a:t>L,i,e</a:t>
            </a:r>
            <a:r>
              <a:rPr lang="en-US" altLang="zh-CN" b="1" dirty="0" smtClean="0">
                <a:ea typeface="楷体_GB2312" pitchFamily="49" charset="-122"/>
              </a:rPr>
              <a:t>)</a:t>
            </a:r>
          </a:p>
          <a:p>
            <a:pPr lvl="1" eaLnBrk="1" hangingPunct="1"/>
            <a:r>
              <a:rPr lang="en-US" altLang="zh-CN" b="1" dirty="0" err="1" smtClean="0">
                <a:ea typeface="楷体_GB2312" pitchFamily="49" charset="-122"/>
              </a:rPr>
              <a:t>ListDelete_L</a:t>
            </a:r>
            <a:r>
              <a:rPr lang="en-US" altLang="zh-CN" b="1" dirty="0" smtClean="0">
                <a:ea typeface="楷体_GB2312" pitchFamily="49" charset="-122"/>
              </a:rPr>
              <a:t>(&amp;L,</a:t>
            </a:r>
            <a:r>
              <a:rPr lang="en-US" altLang="zh-CN" b="1" dirty="0" err="1" smtClean="0">
                <a:ea typeface="楷体_GB2312" pitchFamily="49" charset="-122"/>
              </a:rPr>
              <a:t>i</a:t>
            </a:r>
            <a:r>
              <a:rPr lang="en-US" altLang="zh-CN" b="1" dirty="0" smtClean="0">
                <a:ea typeface="楷体_GB2312" pitchFamily="49" charset="-122"/>
              </a:rPr>
              <a:t>,&amp;e)</a:t>
            </a:r>
          </a:p>
          <a:p>
            <a:pPr lvl="1" eaLnBrk="1" hangingPunct="1"/>
            <a:r>
              <a:rPr lang="en-US" altLang="zh-CN" b="1" dirty="0" err="1" smtClean="0">
                <a:ea typeface="楷体_GB2312" pitchFamily="49" charset="-122"/>
              </a:rPr>
              <a:t>CreateList_L</a:t>
            </a:r>
            <a:r>
              <a:rPr lang="en-US" altLang="zh-CN" b="1" dirty="0" smtClean="0">
                <a:ea typeface="楷体_GB2312" pitchFamily="49" charset="-122"/>
              </a:rPr>
              <a:t>(&amp;L)</a:t>
            </a:r>
          </a:p>
          <a:p>
            <a:pPr lvl="2" eaLnBrk="1" hangingPunct="1"/>
            <a:r>
              <a:rPr lang="zh-CN" altLang="en-US" b="1" dirty="0" smtClean="0">
                <a:ea typeface="楷体_GB2312" pitchFamily="49" charset="-122"/>
              </a:rPr>
              <a:t>头插法</a:t>
            </a:r>
          </a:p>
          <a:p>
            <a:pPr lvl="2" eaLnBrk="1" hangingPunct="1"/>
            <a:r>
              <a:rPr lang="zh-CN" altLang="en-US" b="1" dirty="0" smtClean="0">
                <a:ea typeface="楷体_GB2312" pitchFamily="49" charset="-122"/>
              </a:rPr>
              <a:t>尾插法</a:t>
            </a:r>
          </a:p>
        </p:txBody>
      </p:sp>
    </p:spTree>
    <p:extLst>
      <p:ext uri="{BB962C8B-B14F-4D97-AF65-F5344CB8AC3E}">
        <p14:creationId xmlns:p14="http://schemas.microsoft.com/office/powerpoint/2010/main" val="1039476920"/>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链表的特点</a:t>
            </a:r>
          </a:p>
        </p:txBody>
      </p:sp>
      <p:sp>
        <p:nvSpPr>
          <p:cNvPr id="38915" name="Rectangle 3"/>
          <p:cNvSpPr>
            <a:spLocks noGrp="1" noChangeArrowheads="1"/>
          </p:cNvSpPr>
          <p:nvPr>
            <p:ph type="body" idx="1"/>
          </p:nvPr>
        </p:nvSpPr>
        <p:spPr>
          <a:xfrm>
            <a:off x="628759" y="1246909"/>
            <a:ext cx="7888070" cy="1452329"/>
          </a:xfrm>
        </p:spPr>
        <p:txBody>
          <a:bodyPr/>
          <a:lstStyle/>
          <a:p>
            <a:pPr eaLnBrk="1" hangingPunct="1"/>
            <a:r>
              <a:rPr lang="zh-CN" altLang="en-US" sz="2400" b="1" smtClean="0">
                <a:latin typeface="Times New Roman" pitchFamily="18" charset="0"/>
                <a:ea typeface="楷体_GB2312" pitchFamily="49" charset="-122"/>
              </a:rPr>
              <a:t>特点：用一组</a:t>
            </a:r>
            <a:r>
              <a:rPr lang="zh-CN" altLang="en-US" sz="2400" b="1" smtClean="0">
                <a:solidFill>
                  <a:srgbClr val="FF0000"/>
                </a:solidFill>
                <a:latin typeface="Times New Roman" pitchFamily="18" charset="0"/>
                <a:ea typeface="楷体_GB2312" pitchFamily="49" charset="-122"/>
              </a:rPr>
              <a:t>任意</a:t>
            </a:r>
            <a:r>
              <a:rPr lang="zh-CN" altLang="en-US" sz="2400" b="1" smtClean="0">
                <a:latin typeface="Times New Roman" pitchFamily="18" charset="0"/>
                <a:ea typeface="楷体_GB2312" pitchFamily="49" charset="-122"/>
              </a:rPr>
              <a:t>的存储单元（可连续可不连续）</a:t>
            </a:r>
            <a:r>
              <a:rPr lang="zh-CN" altLang="en-US" sz="2400" b="1" smtClean="0">
                <a:solidFill>
                  <a:srgbClr val="FF0000"/>
                </a:solidFill>
                <a:latin typeface="Times New Roman" pitchFamily="18" charset="0"/>
                <a:ea typeface="楷体_GB2312" pitchFamily="49" charset="-122"/>
              </a:rPr>
              <a:t>存储</a:t>
            </a:r>
            <a:r>
              <a:rPr lang="zh-CN" altLang="en-US" sz="2400" b="1" smtClean="0">
                <a:latin typeface="Times New Roman" pitchFamily="18" charset="0"/>
                <a:ea typeface="楷体_GB2312" pitchFamily="49" charset="-122"/>
              </a:rPr>
              <a:t>线性表中的数据元素。</a:t>
            </a:r>
          </a:p>
          <a:p>
            <a:pPr eaLnBrk="1" hangingPunct="1"/>
            <a:r>
              <a:rPr lang="zh-CN" altLang="en-US" sz="2400" b="1" smtClean="0">
                <a:latin typeface="Times New Roman" pitchFamily="18" charset="0"/>
                <a:ea typeface="楷体_GB2312" pitchFamily="49" charset="-122"/>
              </a:rPr>
              <a:t>线性表（</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1</a:t>
            </a:r>
            <a:r>
              <a:rPr lang="zh-CN" altLang="en-US" sz="2400" b="1" smtClean="0">
                <a:latin typeface="Times New Roman" pitchFamily="18" charset="0"/>
                <a:ea typeface="楷体_GB2312" pitchFamily="49" charset="-122"/>
              </a:rPr>
              <a:t>，</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2</a:t>
            </a:r>
            <a:r>
              <a:rPr lang="zh-CN" altLang="en-US" sz="2400" b="1" smtClean="0">
                <a:latin typeface="Times New Roman" pitchFamily="18" charset="0"/>
                <a:ea typeface="楷体_GB2312" pitchFamily="49" charset="-122"/>
              </a:rPr>
              <a:t>，</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3</a:t>
            </a:r>
            <a:r>
              <a:rPr lang="zh-CN" altLang="en-US" sz="2400" b="1" smtClean="0">
                <a:latin typeface="Times New Roman" pitchFamily="18" charset="0"/>
                <a:ea typeface="楷体_GB2312" pitchFamily="49" charset="-122"/>
              </a:rPr>
              <a:t>，</a:t>
            </a:r>
            <a:r>
              <a:rPr lang="en-US" altLang="zh-CN" sz="2400" b="1" smtClean="0">
                <a:latin typeface="Times New Roman" pitchFamily="18" charset="0"/>
                <a:ea typeface="楷体_GB2312" pitchFamily="49" charset="-122"/>
              </a:rPr>
              <a:t>a</a:t>
            </a:r>
            <a:r>
              <a:rPr lang="en-US" altLang="zh-CN" sz="2400" b="1" baseline="-25000" smtClean="0">
                <a:latin typeface="Times New Roman" pitchFamily="18" charset="0"/>
                <a:ea typeface="楷体_GB2312" pitchFamily="49" charset="-122"/>
              </a:rPr>
              <a:t>4</a:t>
            </a:r>
            <a:r>
              <a:rPr lang="zh-CN" altLang="en-US" sz="2400" b="1" smtClean="0">
                <a:latin typeface="Times New Roman" pitchFamily="18" charset="0"/>
                <a:ea typeface="楷体_GB2312" pitchFamily="49" charset="-122"/>
              </a:rPr>
              <a:t>）</a:t>
            </a:r>
          </a:p>
        </p:txBody>
      </p:sp>
      <p:grpSp>
        <p:nvGrpSpPr>
          <p:cNvPr id="374788" name="Group 4"/>
          <p:cNvGrpSpPr>
            <a:grpSpLocks/>
          </p:cNvGrpSpPr>
          <p:nvPr/>
        </p:nvGrpSpPr>
        <p:grpSpPr bwMode="auto">
          <a:xfrm>
            <a:off x="1675104" y="2647363"/>
            <a:ext cx="6479712" cy="919162"/>
            <a:chOff x="1055" y="2083"/>
            <a:chExt cx="4081" cy="579"/>
          </a:xfrm>
        </p:grpSpPr>
        <p:sp>
          <p:nvSpPr>
            <p:cNvPr id="38949" name="Rectangle 5" descr="深色上对角线"/>
            <p:cNvSpPr>
              <a:spLocks noChangeArrowheads="1"/>
            </p:cNvSpPr>
            <p:nvPr/>
          </p:nvSpPr>
          <p:spPr bwMode="auto">
            <a:xfrm>
              <a:off x="1055" y="2083"/>
              <a:ext cx="4081" cy="31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38950" name="Text Box 6"/>
            <p:cNvSpPr txBox="1">
              <a:spLocks noChangeArrowheads="1"/>
            </p:cNvSpPr>
            <p:nvPr/>
          </p:nvSpPr>
          <p:spPr bwMode="auto">
            <a:xfrm>
              <a:off x="2448" y="2393"/>
              <a:ext cx="192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200" b="1" dirty="0">
                  <a:latin typeface="楷体_GB2312" pitchFamily="49" charset="-122"/>
                  <a:ea typeface="楷体_GB2312" pitchFamily="49" charset="-122"/>
                </a:rPr>
                <a:t>(a)</a:t>
              </a:r>
              <a:r>
                <a:rPr lang="zh-CN" altLang="en-US" sz="2200" b="1" dirty="0">
                  <a:latin typeface="楷体_GB2312" pitchFamily="49" charset="-122"/>
                  <a:ea typeface="楷体_GB2312" pitchFamily="49" charset="-122"/>
                </a:rPr>
                <a:t>一段可用空间</a:t>
              </a:r>
            </a:p>
          </p:txBody>
        </p:sp>
      </p:grpSp>
      <p:grpSp>
        <p:nvGrpSpPr>
          <p:cNvPr id="374791" name="Group 7"/>
          <p:cNvGrpSpPr>
            <a:grpSpLocks/>
          </p:cNvGrpSpPr>
          <p:nvPr/>
        </p:nvGrpSpPr>
        <p:grpSpPr bwMode="auto">
          <a:xfrm>
            <a:off x="1675104" y="3684001"/>
            <a:ext cx="6479712" cy="919163"/>
            <a:chOff x="1055" y="2736"/>
            <a:chExt cx="4081" cy="579"/>
          </a:xfrm>
        </p:grpSpPr>
        <p:sp>
          <p:nvSpPr>
            <p:cNvPr id="38943" name="Rectangle 8" descr="深色上对角线"/>
            <p:cNvSpPr>
              <a:spLocks noChangeArrowheads="1"/>
            </p:cNvSpPr>
            <p:nvPr/>
          </p:nvSpPr>
          <p:spPr bwMode="auto">
            <a:xfrm>
              <a:off x="1055" y="2736"/>
              <a:ext cx="4081" cy="31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38944" name="Text Box 9"/>
            <p:cNvSpPr txBox="1">
              <a:spLocks noChangeArrowheads="1"/>
            </p:cNvSpPr>
            <p:nvPr/>
          </p:nvSpPr>
          <p:spPr bwMode="auto">
            <a:xfrm>
              <a:off x="2448" y="3046"/>
              <a:ext cx="22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200" b="1">
                  <a:latin typeface="楷体_GB2312" pitchFamily="49" charset="-122"/>
                  <a:ea typeface="楷体_GB2312" pitchFamily="49" charset="-122"/>
                </a:rPr>
                <a:t>(b)</a:t>
              </a:r>
              <a:r>
                <a:rPr lang="zh-CN" altLang="en-US" sz="2200" b="1">
                  <a:latin typeface="楷体_GB2312" pitchFamily="49" charset="-122"/>
                  <a:ea typeface="楷体_GB2312" pitchFamily="49" charset="-122"/>
                </a:rPr>
                <a:t>经过一段运行的顺序表</a:t>
              </a:r>
            </a:p>
          </p:txBody>
        </p:sp>
        <p:sp>
          <p:nvSpPr>
            <p:cNvPr id="38945" name="Text Box 10"/>
            <p:cNvSpPr txBox="1">
              <a:spLocks noChangeArrowheads="1"/>
            </p:cNvSpPr>
            <p:nvPr/>
          </p:nvSpPr>
          <p:spPr bwMode="auto">
            <a:xfrm>
              <a:off x="1549" y="2737"/>
              <a:ext cx="1043"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1</a:t>
              </a:r>
              <a:r>
                <a:rPr lang="en-US" altLang="zh-CN" sz="2400" b="1">
                  <a:latin typeface="Times New Roman" pitchFamily="18" charset="0"/>
                </a:rPr>
                <a:t>  a</a:t>
              </a:r>
              <a:r>
                <a:rPr lang="en-US" altLang="zh-CN" sz="2400" b="1" baseline="-25000">
                  <a:latin typeface="Times New Roman" pitchFamily="18" charset="0"/>
                </a:rPr>
                <a:t>2</a:t>
              </a:r>
              <a:r>
                <a:rPr lang="en-US" altLang="zh-CN" sz="2400" b="1">
                  <a:latin typeface="Times New Roman" pitchFamily="18" charset="0"/>
                </a:rPr>
                <a:t>  a</a:t>
              </a:r>
              <a:r>
                <a:rPr lang="en-US" altLang="zh-CN" sz="2400" b="1" baseline="-25000">
                  <a:latin typeface="Times New Roman" pitchFamily="18" charset="0"/>
                </a:rPr>
                <a:t>3</a:t>
              </a:r>
              <a:r>
                <a:rPr lang="en-US" altLang="zh-CN" sz="2400" b="1">
                  <a:latin typeface="Times New Roman" pitchFamily="18" charset="0"/>
                </a:rPr>
                <a:t> a</a:t>
              </a:r>
              <a:r>
                <a:rPr lang="en-US" altLang="zh-CN" sz="2400" b="1" baseline="-25000">
                  <a:latin typeface="Times New Roman" pitchFamily="18" charset="0"/>
                </a:rPr>
                <a:t>4</a:t>
              </a:r>
            </a:p>
          </p:txBody>
        </p:sp>
        <p:sp>
          <p:nvSpPr>
            <p:cNvPr id="38946" name="Line 11"/>
            <p:cNvSpPr>
              <a:spLocks noChangeShapeType="1"/>
            </p:cNvSpPr>
            <p:nvPr/>
          </p:nvSpPr>
          <p:spPr bwMode="auto">
            <a:xfrm>
              <a:off x="1825" y="2737"/>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7" name="Line 12"/>
            <p:cNvSpPr>
              <a:spLocks noChangeShapeType="1"/>
            </p:cNvSpPr>
            <p:nvPr/>
          </p:nvSpPr>
          <p:spPr bwMode="auto">
            <a:xfrm>
              <a:off x="2077" y="2737"/>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8" name="Line 13"/>
            <p:cNvSpPr>
              <a:spLocks noChangeShapeType="1"/>
            </p:cNvSpPr>
            <p:nvPr/>
          </p:nvSpPr>
          <p:spPr bwMode="auto">
            <a:xfrm>
              <a:off x="2317" y="2737"/>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22" name="Group 38"/>
          <p:cNvGrpSpPr>
            <a:grpSpLocks/>
          </p:cNvGrpSpPr>
          <p:nvPr/>
        </p:nvGrpSpPr>
        <p:grpSpPr bwMode="auto">
          <a:xfrm>
            <a:off x="1622707" y="4687300"/>
            <a:ext cx="6479713" cy="1322388"/>
            <a:chOff x="1008" y="3368"/>
            <a:chExt cx="4081" cy="833"/>
          </a:xfrm>
        </p:grpSpPr>
        <p:sp>
          <p:nvSpPr>
            <p:cNvPr id="38932" name="Text Box 15"/>
            <p:cNvSpPr txBox="1">
              <a:spLocks noChangeArrowheads="1"/>
            </p:cNvSpPr>
            <p:nvPr/>
          </p:nvSpPr>
          <p:spPr bwMode="auto">
            <a:xfrm>
              <a:off x="2472" y="3932"/>
              <a:ext cx="240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200" b="1">
                  <a:latin typeface="楷体_GB2312" pitchFamily="49" charset="-122"/>
                  <a:ea typeface="楷体_GB2312" pitchFamily="49" charset="-122"/>
                </a:rPr>
                <a:t>(c)</a:t>
              </a:r>
              <a:r>
                <a:rPr lang="zh-CN" altLang="en-US" sz="2200" b="1">
                  <a:latin typeface="楷体_GB2312" pitchFamily="49" charset="-122"/>
                  <a:ea typeface="楷体_GB2312" pitchFamily="49" charset="-122"/>
                </a:rPr>
                <a:t>经过一段运行的链表</a:t>
              </a:r>
            </a:p>
          </p:txBody>
        </p:sp>
        <p:grpSp>
          <p:nvGrpSpPr>
            <p:cNvPr id="38933" name="Group 37"/>
            <p:cNvGrpSpPr>
              <a:grpSpLocks/>
            </p:cNvGrpSpPr>
            <p:nvPr/>
          </p:nvGrpSpPr>
          <p:grpSpPr bwMode="auto">
            <a:xfrm>
              <a:off x="1008" y="3368"/>
              <a:ext cx="4081" cy="322"/>
              <a:chOff x="1008" y="3368"/>
              <a:chExt cx="4081" cy="322"/>
            </a:xfrm>
          </p:grpSpPr>
          <p:sp>
            <p:nvSpPr>
              <p:cNvPr id="38934" name="Rectangle 21" descr="深色上对角线"/>
              <p:cNvSpPr>
                <a:spLocks noChangeArrowheads="1"/>
              </p:cNvSpPr>
              <p:nvPr/>
            </p:nvSpPr>
            <p:spPr bwMode="auto">
              <a:xfrm>
                <a:off x="1008" y="3368"/>
                <a:ext cx="4081" cy="32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38935" name="Text Box 22"/>
              <p:cNvSpPr txBox="1">
                <a:spLocks noChangeArrowheads="1"/>
              </p:cNvSpPr>
              <p:nvPr/>
            </p:nvSpPr>
            <p:spPr bwMode="auto">
              <a:xfrm>
                <a:off x="3081" y="3372"/>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3</a:t>
                </a:r>
              </a:p>
            </p:txBody>
          </p:sp>
          <p:sp>
            <p:nvSpPr>
              <p:cNvPr id="38936" name="Text Box 23"/>
              <p:cNvSpPr txBox="1">
                <a:spLocks noChangeArrowheads="1"/>
              </p:cNvSpPr>
              <p:nvPr/>
            </p:nvSpPr>
            <p:spPr bwMode="auto">
              <a:xfrm>
                <a:off x="3722" y="3372"/>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2</a:t>
                </a:r>
              </a:p>
            </p:txBody>
          </p:sp>
          <p:sp>
            <p:nvSpPr>
              <p:cNvPr id="38937" name="Text Box 24"/>
              <p:cNvSpPr txBox="1">
                <a:spLocks noChangeArrowheads="1"/>
              </p:cNvSpPr>
              <p:nvPr/>
            </p:nvSpPr>
            <p:spPr bwMode="auto">
              <a:xfrm>
                <a:off x="4398" y="3372"/>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4</a:t>
                </a:r>
              </a:p>
            </p:txBody>
          </p:sp>
          <p:sp>
            <p:nvSpPr>
              <p:cNvPr id="38938" name="Text Box 25"/>
              <p:cNvSpPr txBox="1">
                <a:spLocks noChangeArrowheads="1"/>
              </p:cNvSpPr>
              <p:nvPr/>
            </p:nvSpPr>
            <p:spPr bwMode="auto">
              <a:xfrm>
                <a:off x="1871" y="3373"/>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1</a:t>
                </a:r>
              </a:p>
            </p:txBody>
          </p:sp>
          <p:sp>
            <p:nvSpPr>
              <p:cNvPr id="38939" name="Rectangle 26"/>
              <p:cNvSpPr>
                <a:spLocks noChangeArrowheads="1"/>
              </p:cNvSpPr>
              <p:nvPr/>
            </p:nvSpPr>
            <p:spPr bwMode="auto">
              <a:xfrm>
                <a:off x="3366" y="3372"/>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38940" name="Rectangle 27"/>
              <p:cNvSpPr>
                <a:spLocks noChangeArrowheads="1"/>
              </p:cNvSpPr>
              <p:nvPr/>
            </p:nvSpPr>
            <p:spPr bwMode="auto">
              <a:xfrm>
                <a:off x="4010" y="3372"/>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38941" name="Rectangle 28"/>
              <p:cNvSpPr>
                <a:spLocks noChangeArrowheads="1"/>
              </p:cNvSpPr>
              <p:nvPr/>
            </p:nvSpPr>
            <p:spPr bwMode="auto">
              <a:xfrm>
                <a:off x="4688" y="3372"/>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400" b="1">
                    <a:latin typeface="Times New Roman" pitchFamily="18" charset="0"/>
                  </a:rPr>
                  <a:t>＾</a:t>
                </a:r>
              </a:p>
            </p:txBody>
          </p:sp>
          <p:sp>
            <p:nvSpPr>
              <p:cNvPr id="38942" name="Rectangle 31"/>
              <p:cNvSpPr>
                <a:spLocks noChangeArrowheads="1"/>
              </p:cNvSpPr>
              <p:nvPr/>
            </p:nvSpPr>
            <p:spPr bwMode="auto">
              <a:xfrm>
                <a:off x="2154" y="3369"/>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grpSp>
        <p:nvGrpSpPr>
          <p:cNvPr id="374818" name="Group 34"/>
          <p:cNvGrpSpPr>
            <a:grpSpLocks/>
          </p:cNvGrpSpPr>
          <p:nvPr/>
        </p:nvGrpSpPr>
        <p:grpSpPr bwMode="auto">
          <a:xfrm>
            <a:off x="3540740" y="4984163"/>
            <a:ext cx="2602365" cy="398462"/>
            <a:chOff x="2230" y="3555"/>
            <a:chExt cx="1639" cy="251"/>
          </a:xfrm>
        </p:grpSpPr>
        <p:sp>
          <p:nvSpPr>
            <p:cNvPr id="38929" name="Line 16"/>
            <p:cNvSpPr>
              <a:spLocks noChangeShapeType="1"/>
            </p:cNvSpPr>
            <p:nvPr/>
          </p:nvSpPr>
          <p:spPr bwMode="auto">
            <a:xfrm flipV="1">
              <a:off x="3869" y="3684"/>
              <a:ext cx="0" cy="122"/>
            </a:xfrm>
            <a:prstGeom prst="line">
              <a:avLst/>
            </a:prstGeom>
            <a:noFill/>
            <a:ln w="2857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0" name="Line 32"/>
            <p:cNvSpPr>
              <a:spLocks noChangeShapeType="1"/>
            </p:cNvSpPr>
            <p:nvPr/>
          </p:nvSpPr>
          <p:spPr bwMode="auto">
            <a:xfrm>
              <a:off x="2230" y="3806"/>
              <a:ext cx="1632"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1" name="Line 33"/>
            <p:cNvSpPr>
              <a:spLocks noChangeShapeType="1"/>
            </p:cNvSpPr>
            <p:nvPr/>
          </p:nvSpPr>
          <p:spPr bwMode="auto">
            <a:xfrm>
              <a:off x="2230" y="3555"/>
              <a:ext cx="0" cy="249"/>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74819" name="Group 35"/>
          <p:cNvGrpSpPr>
            <a:grpSpLocks/>
          </p:cNvGrpSpPr>
          <p:nvPr/>
        </p:nvGrpSpPr>
        <p:grpSpPr bwMode="auto">
          <a:xfrm>
            <a:off x="5158684" y="4977814"/>
            <a:ext cx="1333732" cy="515937"/>
            <a:chOff x="3249" y="3551"/>
            <a:chExt cx="840" cy="325"/>
          </a:xfrm>
        </p:grpSpPr>
        <p:sp>
          <p:nvSpPr>
            <p:cNvPr id="38926" name="Line 17"/>
            <p:cNvSpPr>
              <a:spLocks noChangeShapeType="1"/>
            </p:cNvSpPr>
            <p:nvPr/>
          </p:nvSpPr>
          <p:spPr bwMode="auto">
            <a:xfrm>
              <a:off x="3250" y="3876"/>
              <a:ext cx="839"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7" name="Line 18"/>
            <p:cNvSpPr>
              <a:spLocks noChangeShapeType="1"/>
            </p:cNvSpPr>
            <p:nvPr/>
          </p:nvSpPr>
          <p:spPr bwMode="auto">
            <a:xfrm flipH="1" flipV="1">
              <a:off x="3249" y="3688"/>
              <a:ext cx="0" cy="181"/>
            </a:xfrm>
            <a:prstGeom prst="line">
              <a:avLst/>
            </a:prstGeom>
            <a:noFill/>
            <a:ln w="2857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8" name="Line 30"/>
            <p:cNvSpPr>
              <a:spLocks noChangeShapeType="1"/>
            </p:cNvSpPr>
            <p:nvPr/>
          </p:nvSpPr>
          <p:spPr bwMode="auto">
            <a:xfrm>
              <a:off x="4089" y="3551"/>
              <a:ext cx="0" cy="322"/>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74820" name="Group 36"/>
          <p:cNvGrpSpPr>
            <a:grpSpLocks/>
          </p:cNvGrpSpPr>
          <p:nvPr/>
        </p:nvGrpSpPr>
        <p:grpSpPr bwMode="auto">
          <a:xfrm>
            <a:off x="5428605" y="4963525"/>
            <a:ext cx="1835469" cy="655638"/>
            <a:chOff x="3419" y="3542"/>
            <a:chExt cx="1156" cy="413"/>
          </a:xfrm>
        </p:grpSpPr>
        <p:sp>
          <p:nvSpPr>
            <p:cNvPr id="38923" name="Line 19"/>
            <p:cNvSpPr>
              <a:spLocks noChangeShapeType="1"/>
            </p:cNvSpPr>
            <p:nvPr/>
          </p:nvSpPr>
          <p:spPr bwMode="auto">
            <a:xfrm>
              <a:off x="3419" y="3955"/>
              <a:ext cx="1156"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4" name="Line 20"/>
            <p:cNvSpPr>
              <a:spLocks noChangeShapeType="1"/>
            </p:cNvSpPr>
            <p:nvPr/>
          </p:nvSpPr>
          <p:spPr bwMode="auto">
            <a:xfrm flipV="1">
              <a:off x="4572" y="3688"/>
              <a:ext cx="0" cy="261"/>
            </a:xfrm>
            <a:prstGeom prst="line">
              <a:avLst/>
            </a:prstGeom>
            <a:noFill/>
            <a:ln w="2857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25" name="Line 29"/>
            <p:cNvSpPr>
              <a:spLocks noChangeShapeType="1"/>
            </p:cNvSpPr>
            <p:nvPr/>
          </p:nvSpPr>
          <p:spPr bwMode="auto">
            <a:xfrm>
              <a:off x="3419" y="3542"/>
              <a:ext cx="0" cy="408"/>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32349153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4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747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4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48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48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838345" y="1283704"/>
            <a:ext cx="7773750" cy="4572000"/>
          </a:xfrm>
        </p:spPr>
        <p:txBody>
          <a:bodyPr/>
          <a:lstStyle/>
          <a:p>
            <a:pPr eaLnBrk="1" hangingPunct="1"/>
            <a:r>
              <a:rPr lang="zh-CN" altLang="en-US" sz="2400" b="1" smtClean="0">
                <a:solidFill>
                  <a:schemeClr val="tx2"/>
                </a:solidFill>
                <a:latin typeface="Times New Roman" pitchFamily="18" charset="0"/>
                <a:ea typeface="楷体_GB2312" pitchFamily="49" charset="-122"/>
              </a:rPr>
              <a:t>链表的结点结构</a:t>
            </a:r>
            <a:endParaRPr lang="zh-CN" altLang="en-US" sz="2400" b="1" smtClean="0">
              <a:latin typeface="Times New Roman" pitchFamily="18" charset="0"/>
              <a:ea typeface="楷体_GB2312" pitchFamily="49" charset="-122"/>
            </a:endParaRPr>
          </a:p>
          <a:p>
            <a:pPr eaLnBrk="1" hangingPunct="1"/>
            <a:r>
              <a:rPr lang="zh-CN" altLang="en-US" sz="2400" b="1" smtClean="0">
                <a:solidFill>
                  <a:schemeClr val="tx2"/>
                </a:solidFill>
                <a:latin typeface="Times New Roman" pitchFamily="18" charset="0"/>
                <a:ea typeface="楷体_GB2312" pitchFamily="49" charset="-122"/>
              </a:rPr>
              <a:t>线性单链表：</a:t>
            </a:r>
            <a:r>
              <a:rPr lang="en-US" altLang="zh-CN" sz="2400" b="1" smtClean="0">
                <a:latin typeface="Times New Roman" pitchFamily="18" charset="0"/>
                <a:ea typeface="楷体_GB2312" pitchFamily="49" charset="-122"/>
              </a:rPr>
              <a:t>n</a:t>
            </a:r>
            <a:r>
              <a:rPr lang="zh-CN" altLang="en-US" sz="2400" b="1" smtClean="0">
                <a:latin typeface="Times New Roman" pitchFamily="18" charset="0"/>
                <a:ea typeface="楷体_GB2312" pitchFamily="49" charset="-122"/>
              </a:rPr>
              <a:t>个结点</a:t>
            </a:r>
            <a:r>
              <a:rPr lang="en-US" altLang="zh-CN" sz="2400" b="1" smtClean="0">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每个结点只包含一个指针域</a:t>
            </a:r>
            <a:r>
              <a:rPr lang="en-US" altLang="zh-CN" sz="2400" b="1" smtClean="0">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链构成的链表。</a:t>
            </a:r>
            <a:endParaRPr lang="zh-CN" altLang="en-US" sz="2400" b="1" smtClean="0">
              <a:solidFill>
                <a:schemeClr val="tx2"/>
              </a:solidFill>
              <a:latin typeface="Times New Roman" pitchFamily="18" charset="0"/>
              <a:ea typeface="楷体_GB2312" pitchFamily="49" charset="-122"/>
            </a:endParaRPr>
          </a:p>
          <a:p>
            <a:pPr eaLnBrk="1" hangingPunct="1"/>
            <a:endParaRPr lang="zh-CN" altLang="en-US" sz="3600" b="1" smtClean="0">
              <a:solidFill>
                <a:schemeClr val="tx2"/>
              </a:solidFill>
              <a:ea typeface="楷体_GB2312" pitchFamily="49" charset="-122"/>
            </a:endParaRPr>
          </a:p>
          <a:p>
            <a:pPr eaLnBrk="1" hangingPunct="1"/>
            <a:r>
              <a:rPr lang="zh-CN" altLang="en-US" sz="2400" b="1" smtClean="0">
                <a:solidFill>
                  <a:schemeClr val="tx2"/>
                </a:solidFill>
                <a:ea typeface="楷体_GB2312" pitchFamily="49" charset="-122"/>
              </a:rPr>
              <a:t>线性单链表存储结构</a:t>
            </a:r>
            <a:r>
              <a:rPr lang="en-US" altLang="zh-CN" sz="2400" b="1" smtClean="0">
                <a:ea typeface="楷体_GB2312" pitchFamily="49" charset="-122"/>
              </a:rPr>
              <a:t>(C</a:t>
            </a:r>
            <a:r>
              <a:rPr lang="zh-CN" altLang="en-US" sz="2400" b="1" smtClean="0">
                <a:ea typeface="楷体_GB2312" pitchFamily="49" charset="-122"/>
              </a:rPr>
              <a:t>语言中</a:t>
            </a:r>
            <a:r>
              <a:rPr lang="zh-CN" altLang="en-US" sz="2400" b="1" smtClean="0">
                <a:solidFill>
                  <a:schemeClr val="hlink"/>
                </a:solidFill>
                <a:ea typeface="楷体_GB2312" pitchFamily="49" charset="-122"/>
              </a:rPr>
              <a:t>结构指针</a:t>
            </a:r>
            <a:r>
              <a:rPr lang="zh-CN" altLang="en-US" sz="2400" b="1" smtClean="0">
                <a:ea typeface="楷体_GB2312" pitchFamily="49" charset="-122"/>
              </a:rPr>
              <a:t>来描述</a:t>
            </a:r>
            <a:r>
              <a:rPr lang="en-US" altLang="zh-CN" sz="2400" b="1" smtClean="0">
                <a:ea typeface="楷体_GB2312" pitchFamily="49" charset="-122"/>
              </a:rPr>
              <a:t>)</a:t>
            </a:r>
            <a:endParaRPr lang="en-US" altLang="zh-CN" sz="2400" b="1" smtClean="0"/>
          </a:p>
          <a:p>
            <a:pPr lvl="1" eaLnBrk="1" hangingPunct="1">
              <a:spcBef>
                <a:spcPct val="50000"/>
              </a:spcBef>
              <a:buFont typeface="Wingdings" pitchFamily="2" charset="2"/>
              <a:buNone/>
            </a:pPr>
            <a:r>
              <a:rPr lang="en-US" altLang="zh-CN" sz="2400" b="1" smtClean="0"/>
              <a:t>typedef struct LNode{</a:t>
            </a:r>
          </a:p>
          <a:p>
            <a:pPr lvl="1" eaLnBrk="1" hangingPunct="1">
              <a:spcBef>
                <a:spcPct val="50000"/>
              </a:spcBef>
              <a:buFont typeface="Wingdings" pitchFamily="2" charset="2"/>
              <a:buNone/>
            </a:pPr>
            <a:r>
              <a:rPr lang="en-US" altLang="zh-CN" sz="2400" b="1" smtClean="0"/>
              <a:t>   ElemType data;         </a:t>
            </a:r>
            <a:r>
              <a:rPr lang="en-US" altLang="zh-CN" sz="2400" b="1" smtClean="0">
                <a:solidFill>
                  <a:srgbClr val="008000"/>
                </a:solidFill>
                <a:ea typeface="楷体_GB2312" pitchFamily="49" charset="-122"/>
              </a:rPr>
              <a:t>//</a:t>
            </a:r>
            <a:r>
              <a:rPr lang="zh-CN" altLang="en-US" sz="2400" b="1" smtClean="0">
                <a:solidFill>
                  <a:srgbClr val="008000"/>
                </a:solidFill>
                <a:ea typeface="楷体_GB2312" pitchFamily="49" charset="-122"/>
              </a:rPr>
              <a:t>数据域</a:t>
            </a:r>
          </a:p>
          <a:p>
            <a:pPr lvl="1" eaLnBrk="1" hangingPunct="1">
              <a:spcBef>
                <a:spcPct val="50000"/>
              </a:spcBef>
              <a:buFont typeface="Wingdings" pitchFamily="2" charset="2"/>
              <a:buNone/>
            </a:pPr>
            <a:r>
              <a:rPr lang="zh-CN" altLang="en-US" sz="2400" b="1" smtClean="0"/>
              <a:t>   </a:t>
            </a:r>
            <a:r>
              <a:rPr lang="en-US" altLang="zh-CN" sz="2400" b="1" smtClean="0"/>
              <a:t>struct LNode *next;  </a:t>
            </a:r>
            <a:r>
              <a:rPr lang="en-US" altLang="zh-CN" sz="2400" b="1" smtClean="0">
                <a:solidFill>
                  <a:srgbClr val="008000"/>
                </a:solidFill>
                <a:ea typeface="楷体_GB2312" pitchFamily="49" charset="-122"/>
              </a:rPr>
              <a:t>//</a:t>
            </a:r>
            <a:r>
              <a:rPr lang="zh-CN" altLang="en-US" sz="2400" b="1" smtClean="0">
                <a:solidFill>
                  <a:srgbClr val="008000"/>
                </a:solidFill>
                <a:ea typeface="楷体_GB2312" pitchFamily="49" charset="-122"/>
              </a:rPr>
              <a:t>指针域</a:t>
            </a:r>
          </a:p>
          <a:p>
            <a:pPr lvl="1" eaLnBrk="1" hangingPunct="1">
              <a:spcBef>
                <a:spcPct val="50000"/>
              </a:spcBef>
              <a:buFont typeface="Wingdings" pitchFamily="2" charset="2"/>
              <a:buNone/>
            </a:pPr>
            <a:r>
              <a:rPr lang="en-US" altLang="zh-CN" sz="2400" b="1" smtClean="0"/>
              <a:t>}LNode,*LinkList;</a:t>
            </a:r>
            <a:endParaRPr lang="en-US" altLang="zh-CN" sz="2000" smtClean="0"/>
          </a:p>
        </p:txBody>
      </p:sp>
      <p:sp>
        <p:nvSpPr>
          <p:cNvPr id="40963" name="Rectangle 3"/>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链表的实现</a:t>
            </a:r>
          </a:p>
        </p:txBody>
      </p:sp>
      <p:graphicFrame>
        <p:nvGraphicFramePr>
          <p:cNvPr id="375822" name="Group 14"/>
          <p:cNvGraphicFramePr>
            <a:graphicFrameLocks noGrp="1"/>
          </p:cNvGraphicFramePr>
          <p:nvPr>
            <p:extLst>
              <p:ext uri="{D42A27DB-BD31-4B8C-83A1-F6EECF244321}">
                <p14:modId xmlns:p14="http://schemas.microsoft.com/office/powerpoint/2010/main" val="3700683391"/>
              </p:ext>
            </p:extLst>
          </p:nvPr>
        </p:nvGraphicFramePr>
        <p:xfrm>
          <a:off x="3636006" y="1263067"/>
          <a:ext cx="2591250" cy="457200"/>
        </p:xfrm>
        <a:graphic>
          <a:graphicData uri="http://schemas.openxmlformats.org/drawingml/2006/table">
            <a:tbl>
              <a:tblPr/>
              <a:tblGrid>
                <a:gridCol w="1295625"/>
                <a:gridCol w="1295625"/>
              </a:tblGrid>
              <a:tr h="2873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rgbClr val="FF0000"/>
                          </a:solidFill>
                          <a:effectLst/>
                          <a:latin typeface="楷体_GB2312" pitchFamily="49" charset="-122"/>
                          <a:ea typeface="楷体_GB2312" pitchFamily="49" charset="-122"/>
                        </a:rPr>
                        <a:t>数据域</a:t>
                      </a:r>
                    </a:p>
                  </a:txBody>
                  <a:tcPr marL="91456" marR="9145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楷体_GB2312" pitchFamily="49" charset="-122"/>
                          <a:ea typeface="楷体_GB2312" pitchFamily="49" charset="-122"/>
                        </a:rPr>
                        <a:t>指针域</a:t>
                      </a:r>
                    </a:p>
                  </a:txBody>
                  <a:tcPr marL="91456" marR="9145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40972" name="Group 15"/>
          <p:cNvGrpSpPr>
            <a:grpSpLocks/>
          </p:cNvGrpSpPr>
          <p:nvPr/>
        </p:nvGrpSpPr>
        <p:grpSpPr bwMode="auto">
          <a:xfrm>
            <a:off x="1551258" y="2633080"/>
            <a:ext cx="6767100" cy="454025"/>
            <a:chOff x="482" y="2984"/>
            <a:chExt cx="4262" cy="286"/>
          </a:xfrm>
        </p:grpSpPr>
        <p:sp>
          <p:nvSpPr>
            <p:cNvPr id="40974" name="Rectangle 16"/>
            <p:cNvSpPr>
              <a:spLocks noChangeArrowheads="1"/>
            </p:cNvSpPr>
            <p:nvPr/>
          </p:nvSpPr>
          <p:spPr bwMode="auto">
            <a:xfrm>
              <a:off x="1687" y="2984"/>
              <a:ext cx="49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1</a:t>
              </a:r>
            </a:p>
          </p:txBody>
        </p:sp>
        <p:sp>
          <p:nvSpPr>
            <p:cNvPr id="40975" name="Rectangle 17"/>
            <p:cNvSpPr>
              <a:spLocks noChangeArrowheads="1"/>
            </p:cNvSpPr>
            <p:nvPr/>
          </p:nvSpPr>
          <p:spPr bwMode="auto">
            <a:xfrm>
              <a:off x="2191" y="2984"/>
              <a:ext cx="181"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0976" name="Line 18"/>
            <p:cNvSpPr>
              <a:spLocks noChangeShapeType="1"/>
            </p:cNvSpPr>
            <p:nvPr/>
          </p:nvSpPr>
          <p:spPr bwMode="auto">
            <a:xfrm>
              <a:off x="2291" y="3122"/>
              <a:ext cx="18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7" name="Rectangle 19"/>
            <p:cNvSpPr>
              <a:spLocks noChangeArrowheads="1"/>
            </p:cNvSpPr>
            <p:nvPr/>
          </p:nvSpPr>
          <p:spPr bwMode="auto">
            <a:xfrm>
              <a:off x="4059" y="2986"/>
              <a:ext cx="49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4</a:t>
              </a:r>
            </a:p>
          </p:txBody>
        </p:sp>
        <p:sp>
          <p:nvSpPr>
            <p:cNvPr id="40978" name="Rectangle 20"/>
            <p:cNvSpPr>
              <a:spLocks noChangeArrowheads="1"/>
            </p:cNvSpPr>
            <p:nvPr/>
          </p:nvSpPr>
          <p:spPr bwMode="auto">
            <a:xfrm>
              <a:off x="4563" y="2986"/>
              <a:ext cx="181"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a:t>
              </a:r>
            </a:p>
          </p:txBody>
        </p:sp>
        <p:sp>
          <p:nvSpPr>
            <p:cNvPr id="40979" name="Line 21"/>
            <p:cNvSpPr>
              <a:spLocks noChangeShapeType="1"/>
            </p:cNvSpPr>
            <p:nvPr/>
          </p:nvSpPr>
          <p:spPr bwMode="auto">
            <a:xfrm>
              <a:off x="3082" y="3131"/>
              <a:ext cx="18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0" name="Rectangle 22"/>
            <p:cNvSpPr>
              <a:spLocks noChangeArrowheads="1"/>
            </p:cNvSpPr>
            <p:nvPr/>
          </p:nvSpPr>
          <p:spPr bwMode="auto">
            <a:xfrm>
              <a:off x="884" y="2986"/>
              <a:ext cx="49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4</a:t>
              </a:r>
            </a:p>
          </p:txBody>
        </p:sp>
        <p:sp>
          <p:nvSpPr>
            <p:cNvPr id="40981" name="Rectangle 23"/>
            <p:cNvSpPr>
              <a:spLocks noChangeArrowheads="1"/>
            </p:cNvSpPr>
            <p:nvPr/>
          </p:nvSpPr>
          <p:spPr bwMode="auto">
            <a:xfrm>
              <a:off x="1384" y="2986"/>
              <a:ext cx="181"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0982" name="Line 24"/>
            <p:cNvSpPr>
              <a:spLocks noChangeShapeType="1"/>
            </p:cNvSpPr>
            <p:nvPr/>
          </p:nvSpPr>
          <p:spPr bwMode="auto">
            <a:xfrm>
              <a:off x="1497" y="3130"/>
              <a:ext cx="18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3" name="Line 25"/>
            <p:cNvSpPr>
              <a:spLocks noChangeShapeType="1"/>
            </p:cNvSpPr>
            <p:nvPr/>
          </p:nvSpPr>
          <p:spPr bwMode="auto">
            <a:xfrm>
              <a:off x="629" y="3141"/>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4" name="Text Box 26"/>
            <p:cNvSpPr txBox="1">
              <a:spLocks noChangeArrowheads="1"/>
            </p:cNvSpPr>
            <p:nvPr/>
          </p:nvSpPr>
          <p:spPr bwMode="auto">
            <a:xfrm>
              <a:off x="482" y="302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L</a:t>
              </a:r>
            </a:p>
          </p:txBody>
        </p:sp>
        <p:sp>
          <p:nvSpPr>
            <p:cNvPr id="40985" name="Rectangle 27"/>
            <p:cNvSpPr>
              <a:spLocks noChangeArrowheads="1"/>
            </p:cNvSpPr>
            <p:nvPr/>
          </p:nvSpPr>
          <p:spPr bwMode="auto">
            <a:xfrm>
              <a:off x="2466" y="2987"/>
              <a:ext cx="49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2</a:t>
              </a:r>
            </a:p>
          </p:txBody>
        </p:sp>
        <p:sp>
          <p:nvSpPr>
            <p:cNvPr id="40986" name="Rectangle 28"/>
            <p:cNvSpPr>
              <a:spLocks noChangeArrowheads="1"/>
            </p:cNvSpPr>
            <p:nvPr/>
          </p:nvSpPr>
          <p:spPr bwMode="auto">
            <a:xfrm>
              <a:off x="2961" y="2987"/>
              <a:ext cx="181"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0987" name="Line 29"/>
            <p:cNvSpPr>
              <a:spLocks noChangeShapeType="1"/>
            </p:cNvSpPr>
            <p:nvPr/>
          </p:nvSpPr>
          <p:spPr bwMode="auto">
            <a:xfrm>
              <a:off x="3886" y="3131"/>
              <a:ext cx="18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8" name="Rectangle 30"/>
            <p:cNvSpPr>
              <a:spLocks noChangeArrowheads="1"/>
            </p:cNvSpPr>
            <p:nvPr/>
          </p:nvSpPr>
          <p:spPr bwMode="auto">
            <a:xfrm>
              <a:off x="3267" y="2987"/>
              <a:ext cx="49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3</a:t>
              </a:r>
            </a:p>
          </p:txBody>
        </p:sp>
        <p:sp>
          <p:nvSpPr>
            <p:cNvPr id="40989" name="Rectangle 31"/>
            <p:cNvSpPr>
              <a:spLocks noChangeArrowheads="1"/>
            </p:cNvSpPr>
            <p:nvPr/>
          </p:nvSpPr>
          <p:spPr bwMode="auto">
            <a:xfrm>
              <a:off x="3770" y="2987"/>
              <a:ext cx="181"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spTree>
    <p:extLst>
      <p:ext uri="{BB962C8B-B14F-4D97-AF65-F5344CB8AC3E}">
        <p14:creationId xmlns:p14="http://schemas.microsoft.com/office/powerpoint/2010/main" val="281618108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smtClean="0"/>
              <a:t>线性单链表示例</a:t>
            </a:r>
          </a:p>
        </p:txBody>
      </p:sp>
      <p:sp>
        <p:nvSpPr>
          <p:cNvPr id="43011" name="Rectangle 3"/>
          <p:cNvSpPr>
            <a:spLocks noGrp="1" noChangeArrowheads="1"/>
          </p:cNvSpPr>
          <p:nvPr>
            <p:ph type="body" idx="1"/>
          </p:nvPr>
        </p:nvSpPr>
        <p:spPr>
          <a:xfrm>
            <a:off x="911383" y="1251829"/>
            <a:ext cx="7697537" cy="4114800"/>
          </a:xfrm>
        </p:spPr>
        <p:txBody>
          <a:bodyPr/>
          <a:lstStyle/>
          <a:p>
            <a:pPr eaLnBrk="1" hangingPunct="1">
              <a:spcBef>
                <a:spcPts val="600"/>
              </a:spcBef>
            </a:pPr>
            <a:r>
              <a:rPr lang="zh-CN" altLang="en-US" sz="2400" b="1" dirty="0" smtClean="0">
                <a:solidFill>
                  <a:schemeClr val="folHlink"/>
                </a:solidFill>
                <a:latin typeface="Times New Roman" pitchFamily="18" charset="0"/>
                <a:ea typeface="楷体_GB2312" pitchFamily="49" charset="-122"/>
              </a:rPr>
              <a:t>不带头结点的线性单链表</a:t>
            </a:r>
          </a:p>
          <a:p>
            <a:pPr eaLnBrk="1" hangingPunct="1">
              <a:spcBef>
                <a:spcPts val="600"/>
              </a:spcBef>
            </a:pPr>
            <a:endParaRPr lang="zh-CN" altLang="en-US" sz="2400" b="1" dirty="0" smtClean="0">
              <a:latin typeface="Times New Roman" pitchFamily="18" charset="0"/>
              <a:ea typeface="楷体_GB2312" pitchFamily="49" charset="-122"/>
            </a:endParaRPr>
          </a:p>
          <a:p>
            <a:pPr eaLnBrk="1" hangingPunct="1">
              <a:spcBef>
                <a:spcPts val="600"/>
              </a:spcBef>
            </a:pPr>
            <a:endParaRPr lang="en-US" altLang="zh-CN" sz="2400" b="1" dirty="0" smtClean="0">
              <a:latin typeface="Times New Roman" pitchFamily="18" charset="0"/>
              <a:ea typeface="楷体_GB2312" pitchFamily="49" charset="-122"/>
            </a:endParaRPr>
          </a:p>
          <a:p>
            <a:pPr eaLnBrk="1" hangingPunct="1">
              <a:spcBef>
                <a:spcPts val="600"/>
              </a:spcBef>
            </a:pPr>
            <a:endParaRPr lang="en-US" altLang="zh-CN" sz="2400" b="1" dirty="0" smtClean="0">
              <a:latin typeface="Times New Roman" pitchFamily="18" charset="0"/>
              <a:ea typeface="楷体_GB2312" pitchFamily="49" charset="-122"/>
            </a:endParaRPr>
          </a:p>
          <a:p>
            <a:pPr eaLnBrk="1" hangingPunct="1">
              <a:spcBef>
                <a:spcPts val="600"/>
              </a:spcBef>
            </a:pPr>
            <a:endParaRPr lang="en-US" altLang="zh-CN" sz="2400" b="1" dirty="0" smtClean="0">
              <a:latin typeface="Times New Roman" pitchFamily="18" charset="0"/>
              <a:ea typeface="楷体_GB2312" pitchFamily="49" charset="-122"/>
            </a:endParaRPr>
          </a:p>
          <a:p>
            <a:pPr eaLnBrk="1" hangingPunct="1">
              <a:spcBef>
                <a:spcPts val="600"/>
              </a:spcBef>
            </a:pPr>
            <a:r>
              <a:rPr lang="zh-CN" altLang="en-US" sz="2400" b="1" dirty="0" smtClean="0">
                <a:solidFill>
                  <a:schemeClr val="folHlink"/>
                </a:solidFill>
                <a:latin typeface="Times New Roman" pitchFamily="18" charset="0"/>
                <a:ea typeface="楷体_GB2312" pitchFamily="49" charset="-122"/>
              </a:rPr>
              <a:t>带头结点的线性单链表</a:t>
            </a:r>
          </a:p>
          <a:p>
            <a:pPr eaLnBrk="1" hangingPunct="1"/>
            <a:endParaRPr lang="en-US" altLang="zh-CN" sz="2400" b="1" dirty="0" smtClean="0">
              <a:latin typeface="Times New Roman" pitchFamily="18" charset="0"/>
              <a:ea typeface="楷体_GB2312" pitchFamily="49" charset="-122"/>
            </a:endParaRPr>
          </a:p>
        </p:txBody>
      </p:sp>
      <p:grpSp>
        <p:nvGrpSpPr>
          <p:cNvPr id="43012" name="Group 4"/>
          <p:cNvGrpSpPr>
            <a:grpSpLocks/>
          </p:cNvGrpSpPr>
          <p:nvPr/>
        </p:nvGrpSpPr>
        <p:grpSpPr bwMode="auto">
          <a:xfrm>
            <a:off x="3229536" y="2305930"/>
            <a:ext cx="4377498" cy="441325"/>
            <a:chOff x="1899" y="3208"/>
            <a:chExt cx="2757" cy="278"/>
          </a:xfrm>
        </p:grpSpPr>
        <p:sp>
          <p:nvSpPr>
            <p:cNvPr id="43070" name="Rectangle 5"/>
            <p:cNvSpPr>
              <a:spLocks noChangeArrowheads="1"/>
            </p:cNvSpPr>
            <p:nvPr/>
          </p:nvSpPr>
          <p:spPr bwMode="auto">
            <a:xfrm>
              <a:off x="1899"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43071" name="Rectangle 6"/>
            <p:cNvSpPr>
              <a:spLocks noChangeArrowheads="1"/>
            </p:cNvSpPr>
            <p:nvPr/>
          </p:nvSpPr>
          <p:spPr bwMode="auto">
            <a:xfrm>
              <a:off x="2304"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72" name="Line 7"/>
            <p:cNvSpPr>
              <a:spLocks noChangeShapeType="1"/>
            </p:cNvSpPr>
            <p:nvPr/>
          </p:nvSpPr>
          <p:spPr bwMode="auto">
            <a:xfrm>
              <a:off x="2394" y="3357"/>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73" name="Rectangle 8"/>
            <p:cNvSpPr>
              <a:spLocks noChangeArrowheads="1"/>
            </p:cNvSpPr>
            <p:nvPr/>
          </p:nvSpPr>
          <p:spPr bwMode="auto">
            <a:xfrm>
              <a:off x="4095" y="3208"/>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4</a:t>
              </a:r>
            </a:p>
          </p:txBody>
        </p:sp>
        <p:sp>
          <p:nvSpPr>
            <p:cNvPr id="43074" name="Rectangle 9"/>
            <p:cNvSpPr>
              <a:spLocks noChangeArrowheads="1"/>
            </p:cNvSpPr>
            <p:nvPr/>
          </p:nvSpPr>
          <p:spPr bwMode="auto">
            <a:xfrm>
              <a:off x="4497" y="3208"/>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43075" name="Rectangle 10"/>
            <p:cNvSpPr>
              <a:spLocks noChangeArrowheads="1"/>
            </p:cNvSpPr>
            <p:nvPr/>
          </p:nvSpPr>
          <p:spPr bwMode="auto">
            <a:xfrm>
              <a:off x="2633" y="3214"/>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2</a:t>
              </a:r>
            </a:p>
          </p:txBody>
        </p:sp>
        <p:sp>
          <p:nvSpPr>
            <p:cNvPr id="43076" name="Rectangle 11"/>
            <p:cNvSpPr>
              <a:spLocks noChangeArrowheads="1"/>
            </p:cNvSpPr>
            <p:nvPr/>
          </p:nvSpPr>
          <p:spPr bwMode="auto">
            <a:xfrm>
              <a:off x="3038" y="3214"/>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77" name="Line 12"/>
            <p:cNvSpPr>
              <a:spLocks noChangeShapeType="1"/>
            </p:cNvSpPr>
            <p:nvPr/>
          </p:nvSpPr>
          <p:spPr bwMode="auto">
            <a:xfrm>
              <a:off x="3113" y="335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78" name="Rectangle 13"/>
            <p:cNvSpPr>
              <a:spLocks noChangeArrowheads="1"/>
            </p:cNvSpPr>
            <p:nvPr/>
          </p:nvSpPr>
          <p:spPr bwMode="auto">
            <a:xfrm>
              <a:off x="3368"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3</a:t>
              </a:r>
            </a:p>
          </p:txBody>
        </p:sp>
        <p:sp>
          <p:nvSpPr>
            <p:cNvPr id="43079" name="Rectangle 14"/>
            <p:cNvSpPr>
              <a:spLocks noChangeArrowheads="1"/>
            </p:cNvSpPr>
            <p:nvPr/>
          </p:nvSpPr>
          <p:spPr bwMode="auto">
            <a:xfrm>
              <a:off x="3782"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80" name="Line 15"/>
            <p:cNvSpPr>
              <a:spLocks noChangeShapeType="1"/>
            </p:cNvSpPr>
            <p:nvPr/>
          </p:nvSpPr>
          <p:spPr bwMode="auto">
            <a:xfrm>
              <a:off x="3848" y="3353"/>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76848" name="Group 16"/>
          <p:cNvGrpSpPr>
            <a:grpSpLocks/>
          </p:cNvGrpSpPr>
          <p:nvPr/>
        </p:nvGrpSpPr>
        <p:grpSpPr bwMode="auto">
          <a:xfrm>
            <a:off x="2148261" y="1609017"/>
            <a:ext cx="1090801" cy="652463"/>
            <a:chOff x="1491" y="2049"/>
            <a:chExt cx="687" cy="411"/>
          </a:xfrm>
        </p:grpSpPr>
        <p:sp>
          <p:nvSpPr>
            <p:cNvPr id="43068" name="Text Box 17"/>
            <p:cNvSpPr txBox="1">
              <a:spLocks noChangeArrowheads="1"/>
            </p:cNvSpPr>
            <p:nvPr/>
          </p:nvSpPr>
          <p:spPr bwMode="auto">
            <a:xfrm>
              <a:off x="1491" y="2049"/>
              <a:ext cx="68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头指针</a:t>
              </a:r>
            </a:p>
          </p:txBody>
        </p:sp>
        <p:sp>
          <p:nvSpPr>
            <p:cNvPr id="43069" name="AutoShape 18"/>
            <p:cNvSpPr>
              <a:spLocks noChangeArrowheads="1"/>
            </p:cNvSpPr>
            <p:nvPr/>
          </p:nvSpPr>
          <p:spPr bwMode="auto">
            <a:xfrm>
              <a:off x="1782" y="2301"/>
              <a:ext cx="113" cy="159"/>
            </a:xfrm>
            <a:prstGeom prst="downArrow">
              <a:avLst>
                <a:gd name="adj1" fmla="val 50000"/>
                <a:gd name="adj2" fmla="val 3517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nvGrpSpPr>
          <p:cNvPr id="376851" name="Group 19"/>
          <p:cNvGrpSpPr>
            <a:grpSpLocks/>
          </p:cNvGrpSpPr>
          <p:nvPr/>
        </p:nvGrpSpPr>
        <p:grpSpPr bwMode="auto">
          <a:xfrm>
            <a:off x="2570609" y="2193217"/>
            <a:ext cx="639873" cy="396875"/>
            <a:chOff x="1484" y="2417"/>
            <a:chExt cx="403" cy="250"/>
          </a:xfrm>
        </p:grpSpPr>
        <p:sp>
          <p:nvSpPr>
            <p:cNvPr id="43066" name="Line 20"/>
            <p:cNvSpPr>
              <a:spLocks noChangeShapeType="1"/>
            </p:cNvSpPr>
            <p:nvPr/>
          </p:nvSpPr>
          <p:spPr bwMode="auto">
            <a:xfrm>
              <a:off x="1615" y="2625"/>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67" name="Rectangle 21"/>
            <p:cNvSpPr>
              <a:spLocks noChangeArrowheads="1"/>
            </p:cNvSpPr>
            <p:nvPr/>
          </p:nvSpPr>
          <p:spPr bwMode="auto">
            <a:xfrm>
              <a:off x="1484" y="2417"/>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grpSp>
      <p:grpSp>
        <p:nvGrpSpPr>
          <p:cNvPr id="376854" name="Group 22"/>
          <p:cNvGrpSpPr>
            <a:grpSpLocks/>
          </p:cNvGrpSpPr>
          <p:nvPr/>
        </p:nvGrpSpPr>
        <p:grpSpPr bwMode="auto">
          <a:xfrm>
            <a:off x="2542029" y="2966330"/>
            <a:ext cx="654164" cy="396875"/>
            <a:chOff x="1466" y="2904"/>
            <a:chExt cx="412" cy="250"/>
          </a:xfrm>
        </p:grpSpPr>
        <p:sp>
          <p:nvSpPr>
            <p:cNvPr id="43064" name="Line 23"/>
            <p:cNvSpPr>
              <a:spLocks noChangeShapeType="1"/>
            </p:cNvSpPr>
            <p:nvPr/>
          </p:nvSpPr>
          <p:spPr bwMode="auto">
            <a:xfrm>
              <a:off x="1606" y="3114"/>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65" name="Rectangle 24"/>
            <p:cNvSpPr>
              <a:spLocks noChangeArrowheads="1"/>
            </p:cNvSpPr>
            <p:nvPr/>
          </p:nvSpPr>
          <p:spPr bwMode="auto">
            <a:xfrm>
              <a:off x="1466" y="2904"/>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grpSp>
      <p:sp>
        <p:nvSpPr>
          <p:cNvPr id="376857" name="Rectangle 25"/>
          <p:cNvSpPr>
            <a:spLocks noChangeArrowheads="1"/>
          </p:cNvSpPr>
          <p:nvPr/>
        </p:nvSpPr>
        <p:spPr bwMode="auto">
          <a:xfrm>
            <a:off x="4680763" y="3063166"/>
            <a:ext cx="325017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400" b="1">
                <a:latin typeface="Times New Roman" pitchFamily="18" charset="0"/>
                <a:ea typeface="楷体_GB2312" pitchFamily="49" charset="-122"/>
              </a:rPr>
              <a:t>判空条件：</a:t>
            </a:r>
            <a:r>
              <a:rPr lang="zh-CN" altLang="en-US" sz="2400" b="1">
                <a:solidFill>
                  <a:srgbClr val="FF0000"/>
                </a:solidFill>
                <a:latin typeface="Times New Roman" pitchFamily="18" charset="0"/>
                <a:ea typeface="楷体_GB2312" pitchFamily="49" charset="-122"/>
              </a:rPr>
              <a:t>Ｌ</a:t>
            </a:r>
            <a:r>
              <a:rPr lang="en-US" altLang="zh-CN" sz="2400" b="1">
                <a:solidFill>
                  <a:srgbClr val="FF0000"/>
                </a:solidFill>
                <a:latin typeface="Times New Roman" pitchFamily="18" charset="0"/>
                <a:ea typeface="楷体_GB2312" pitchFamily="49" charset="-122"/>
              </a:rPr>
              <a:t>==NULL</a:t>
            </a:r>
          </a:p>
        </p:txBody>
      </p:sp>
      <p:grpSp>
        <p:nvGrpSpPr>
          <p:cNvPr id="376858" name="Group 26"/>
          <p:cNvGrpSpPr>
            <a:grpSpLocks/>
          </p:cNvGrpSpPr>
          <p:nvPr/>
        </p:nvGrpSpPr>
        <p:grpSpPr bwMode="auto">
          <a:xfrm>
            <a:off x="3067583" y="1609016"/>
            <a:ext cx="1371838" cy="673100"/>
            <a:chOff x="2184" y="1650"/>
            <a:chExt cx="864" cy="424"/>
          </a:xfrm>
        </p:grpSpPr>
        <p:sp>
          <p:nvSpPr>
            <p:cNvPr id="43062" name="Text Box 27"/>
            <p:cNvSpPr txBox="1">
              <a:spLocks noChangeArrowheads="1"/>
            </p:cNvSpPr>
            <p:nvPr/>
          </p:nvSpPr>
          <p:spPr bwMode="auto">
            <a:xfrm>
              <a:off x="2184" y="1650"/>
              <a:ext cx="8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首元结点</a:t>
              </a:r>
            </a:p>
          </p:txBody>
        </p:sp>
        <p:sp>
          <p:nvSpPr>
            <p:cNvPr id="43063" name="AutoShape 28"/>
            <p:cNvSpPr>
              <a:spLocks noChangeArrowheads="1"/>
            </p:cNvSpPr>
            <p:nvPr/>
          </p:nvSpPr>
          <p:spPr bwMode="auto">
            <a:xfrm>
              <a:off x="2517" y="1893"/>
              <a:ext cx="113" cy="181"/>
            </a:xfrm>
            <a:prstGeom prst="downArrow">
              <a:avLst>
                <a:gd name="adj1" fmla="val 50000"/>
                <a:gd name="adj2" fmla="val 40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nvGrpSpPr>
          <p:cNvPr id="376861" name="Group 29"/>
          <p:cNvGrpSpPr>
            <a:grpSpLocks/>
          </p:cNvGrpSpPr>
          <p:nvPr/>
        </p:nvGrpSpPr>
        <p:grpSpPr bwMode="auto">
          <a:xfrm>
            <a:off x="6487652" y="1599491"/>
            <a:ext cx="1371838" cy="673100"/>
            <a:chOff x="4329" y="1641"/>
            <a:chExt cx="864" cy="424"/>
          </a:xfrm>
        </p:grpSpPr>
        <p:sp>
          <p:nvSpPr>
            <p:cNvPr id="43060" name="Text Box 30"/>
            <p:cNvSpPr txBox="1">
              <a:spLocks noChangeArrowheads="1"/>
            </p:cNvSpPr>
            <p:nvPr/>
          </p:nvSpPr>
          <p:spPr bwMode="auto">
            <a:xfrm>
              <a:off x="4329" y="1641"/>
              <a:ext cx="8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尾元结点</a:t>
              </a:r>
            </a:p>
          </p:txBody>
        </p:sp>
        <p:sp>
          <p:nvSpPr>
            <p:cNvPr id="43061" name="AutoShape 31"/>
            <p:cNvSpPr>
              <a:spLocks noChangeArrowheads="1"/>
            </p:cNvSpPr>
            <p:nvPr/>
          </p:nvSpPr>
          <p:spPr bwMode="auto">
            <a:xfrm>
              <a:off x="4698" y="1884"/>
              <a:ext cx="113" cy="181"/>
            </a:xfrm>
            <a:prstGeom prst="downArrow">
              <a:avLst>
                <a:gd name="adj1" fmla="val 50000"/>
                <a:gd name="adj2" fmla="val 40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sp>
        <p:nvSpPr>
          <p:cNvPr id="376864" name="AutoShape 32"/>
          <p:cNvSpPr>
            <a:spLocks noChangeArrowheads="1"/>
          </p:cNvSpPr>
          <p:nvPr/>
        </p:nvSpPr>
        <p:spPr bwMode="auto">
          <a:xfrm>
            <a:off x="107969" y="2059867"/>
            <a:ext cx="2340381" cy="792163"/>
          </a:xfrm>
          <a:prstGeom prst="wedgeRoundRectCallout">
            <a:avLst>
              <a:gd name="adj1" fmla="val 42338"/>
              <a:gd name="adj2" fmla="val -7992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zh-CN" altLang="en-US" sz="2200" b="1">
                <a:solidFill>
                  <a:srgbClr val="000000"/>
                </a:solidFill>
                <a:latin typeface="Times New Roman" pitchFamily="18" charset="0"/>
                <a:ea typeface="楷体_GB2312" pitchFamily="49" charset="-122"/>
              </a:rPr>
              <a:t>指示链表首元结点的存储位置</a:t>
            </a:r>
          </a:p>
        </p:txBody>
      </p:sp>
      <p:grpSp>
        <p:nvGrpSpPr>
          <p:cNvPr id="43020" name="Group 4"/>
          <p:cNvGrpSpPr>
            <a:grpSpLocks/>
          </p:cNvGrpSpPr>
          <p:nvPr/>
        </p:nvGrpSpPr>
        <p:grpSpPr bwMode="auto">
          <a:xfrm>
            <a:off x="4313988" y="4610980"/>
            <a:ext cx="4377497" cy="441325"/>
            <a:chOff x="1899" y="3208"/>
            <a:chExt cx="2757" cy="278"/>
          </a:xfrm>
        </p:grpSpPr>
        <p:sp>
          <p:nvSpPr>
            <p:cNvPr id="43049" name="Rectangle 5"/>
            <p:cNvSpPr>
              <a:spLocks noChangeArrowheads="1"/>
            </p:cNvSpPr>
            <p:nvPr/>
          </p:nvSpPr>
          <p:spPr bwMode="auto">
            <a:xfrm>
              <a:off x="1899"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43050" name="Rectangle 6"/>
            <p:cNvSpPr>
              <a:spLocks noChangeArrowheads="1"/>
            </p:cNvSpPr>
            <p:nvPr/>
          </p:nvSpPr>
          <p:spPr bwMode="auto">
            <a:xfrm>
              <a:off x="2304"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51" name="Line 7"/>
            <p:cNvSpPr>
              <a:spLocks noChangeShapeType="1"/>
            </p:cNvSpPr>
            <p:nvPr/>
          </p:nvSpPr>
          <p:spPr bwMode="auto">
            <a:xfrm>
              <a:off x="2394" y="3357"/>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52" name="Rectangle 8"/>
            <p:cNvSpPr>
              <a:spLocks noChangeArrowheads="1"/>
            </p:cNvSpPr>
            <p:nvPr/>
          </p:nvSpPr>
          <p:spPr bwMode="auto">
            <a:xfrm>
              <a:off x="4095" y="3208"/>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4</a:t>
              </a:r>
            </a:p>
          </p:txBody>
        </p:sp>
        <p:sp>
          <p:nvSpPr>
            <p:cNvPr id="43053" name="Rectangle 9"/>
            <p:cNvSpPr>
              <a:spLocks noChangeArrowheads="1"/>
            </p:cNvSpPr>
            <p:nvPr/>
          </p:nvSpPr>
          <p:spPr bwMode="auto">
            <a:xfrm>
              <a:off x="4497" y="3208"/>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43054" name="Rectangle 10"/>
            <p:cNvSpPr>
              <a:spLocks noChangeArrowheads="1"/>
            </p:cNvSpPr>
            <p:nvPr/>
          </p:nvSpPr>
          <p:spPr bwMode="auto">
            <a:xfrm>
              <a:off x="2633" y="3214"/>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2</a:t>
              </a:r>
            </a:p>
          </p:txBody>
        </p:sp>
        <p:sp>
          <p:nvSpPr>
            <p:cNvPr id="43055" name="Rectangle 11"/>
            <p:cNvSpPr>
              <a:spLocks noChangeArrowheads="1"/>
            </p:cNvSpPr>
            <p:nvPr/>
          </p:nvSpPr>
          <p:spPr bwMode="auto">
            <a:xfrm>
              <a:off x="3038" y="3214"/>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56" name="Line 12"/>
            <p:cNvSpPr>
              <a:spLocks noChangeShapeType="1"/>
            </p:cNvSpPr>
            <p:nvPr/>
          </p:nvSpPr>
          <p:spPr bwMode="auto">
            <a:xfrm>
              <a:off x="3113" y="335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57" name="Rectangle 13"/>
            <p:cNvSpPr>
              <a:spLocks noChangeArrowheads="1"/>
            </p:cNvSpPr>
            <p:nvPr/>
          </p:nvSpPr>
          <p:spPr bwMode="auto">
            <a:xfrm>
              <a:off x="3368"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3</a:t>
              </a:r>
            </a:p>
          </p:txBody>
        </p:sp>
        <p:sp>
          <p:nvSpPr>
            <p:cNvPr id="43058" name="Rectangle 14"/>
            <p:cNvSpPr>
              <a:spLocks noChangeArrowheads="1"/>
            </p:cNvSpPr>
            <p:nvPr/>
          </p:nvSpPr>
          <p:spPr bwMode="auto">
            <a:xfrm>
              <a:off x="3782"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59" name="Line 15"/>
            <p:cNvSpPr>
              <a:spLocks noChangeShapeType="1"/>
            </p:cNvSpPr>
            <p:nvPr/>
          </p:nvSpPr>
          <p:spPr bwMode="auto">
            <a:xfrm>
              <a:off x="3848" y="3353"/>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5" name="Group 16"/>
          <p:cNvGrpSpPr>
            <a:grpSpLocks/>
          </p:cNvGrpSpPr>
          <p:nvPr/>
        </p:nvGrpSpPr>
        <p:grpSpPr bwMode="auto">
          <a:xfrm>
            <a:off x="2070460" y="3914067"/>
            <a:ext cx="1090802" cy="652463"/>
            <a:chOff x="1491" y="2049"/>
            <a:chExt cx="687" cy="411"/>
          </a:xfrm>
        </p:grpSpPr>
        <p:sp>
          <p:nvSpPr>
            <p:cNvPr id="43047" name="Text Box 17"/>
            <p:cNvSpPr txBox="1">
              <a:spLocks noChangeArrowheads="1"/>
            </p:cNvSpPr>
            <p:nvPr/>
          </p:nvSpPr>
          <p:spPr bwMode="auto">
            <a:xfrm>
              <a:off x="1491" y="2049"/>
              <a:ext cx="68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头指针</a:t>
              </a:r>
            </a:p>
          </p:txBody>
        </p:sp>
        <p:sp>
          <p:nvSpPr>
            <p:cNvPr id="43048" name="AutoShape 18"/>
            <p:cNvSpPr>
              <a:spLocks noChangeArrowheads="1"/>
            </p:cNvSpPr>
            <p:nvPr/>
          </p:nvSpPr>
          <p:spPr bwMode="auto">
            <a:xfrm>
              <a:off x="1782" y="2301"/>
              <a:ext cx="113" cy="159"/>
            </a:xfrm>
            <a:prstGeom prst="downArrow">
              <a:avLst>
                <a:gd name="adj1" fmla="val 50000"/>
                <a:gd name="adj2" fmla="val 3517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nvGrpSpPr>
          <p:cNvPr id="48" name="Group 19"/>
          <p:cNvGrpSpPr>
            <a:grpSpLocks/>
          </p:cNvGrpSpPr>
          <p:nvPr/>
        </p:nvGrpSpPr>
        <p:grpSpPr bwMode="auto">
          <a:xfrm>
            <a:off x="2492808" y="4498267"/>
            <a:ext cx="639874" cy="396875"/>
            <a:chOff x="1484" y="2417"/>
            <a:chExt cx="403" cy="250"/>
          </a:xfrm>
        </p:grpSpPr>
        <p:sp>
          <p:nvSpPr>
            <p:cNvPr id="43045" name="Line 20"/>
            <p:cNvSpPr>
              <a:spLocks noChangeShapeType="1"/>
            </p:cNvSpPr>
            <p:nvPr/>
          </p:nvSpPr>
          <p:spPr bwMode="auto">
            <a:xfrm>
              <a:off x="1615" y="2625"/>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46" name="Rectangle 21"/>
            <p:cNvSpPr>
              <a:spLocks noChangeArrowheads="1"/>
            </p:cNvSpPr>
            <p:nvPr/>
          </p:nvSpPr>
          <p:spPr bwMode="auto">
            <a:xfrm>
              <a:off x="1484" y="2417"/>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grpSp>
      <p:sp>
        <p:nvSpPr>
          <p:cNvPr id="51" name="Rectangle 22"/>
          <p:cNvSpPr>
            <a:spLocks noChangeArrowheads="1"/>
          </p:cNvSpPr>
          <p:nvPr/>
        </p:nvSpPr>
        <p:spPr bwMode="auto">
          <a:xfrm>
            <a:off x="4194903" y="5338054"/>
            <a:ext cx="49157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400" b="1">
                <a:latin typeface="Times New Roman" pitchFamily="18" charset="0"/>
                <a:ea typeface="楷体_GB2312" pitchFamily="49" charset="-122"/>
              </a:rPr>
              <a:t>判空条件：</a:t>
            </a:r>
            <a:r>
              <a:rPr lang="en-US" altLang="zh-CN" sz="2400" b="1">
                <a:solidFill>
                  <a:srgbClr val="FF0000"/>
                </a:solidFill>
                <a:latin typeface="Times New Roman" pitchFamily="18" charset="0"/>
                <a:ea typeface="楷体_GB2312" pitchFamily="49" charset="-122"/>
              </a:rPr>
              <a:t>L</a:t>
            </a:r>
            <a:r>
              <a:rPr lang="en-US" altLang="zh-CN" sz="2400" b="1">
                <a:solidFill>
                  <a:srgbClr val="FF0000"/>
                </a:solidFill>
                <a:latin typeface="Times New Roman" pitchFamily="18" charset="0"/>
                <a:ea typeface="楷体_GB2312" pitchFamily="49" charset="-122"/>
                <a:sym typeface="Wingdings" pitchFamily="2" charset="2"/>
              </a:rPr>
              <a:t>next</a:t>
            </a:r>
            <a:r>
              <a:rPr lang="en-US" altLang="zh-CN" sz="2400" b="1">
                <a:solidFill>
                  <a:srgbClr val="FF0000"/>
                </a:solidFill>
                <a:latin typeface="Times New Roman" pitchFamily="18" charset="0"/>
                <a:ea typeface="楷体_GB2312" pitchFamily="49" charset="-122"/>
              </a:rPr>
              <a:t>==NULL</a:t>
            </a:r>
          </a:p>
        </p:txBody>
      </p:sp>
      <p:grpSp>
        <p:nvGrpSpPr>
          <p:cNvPr id="52" name="Group 23"/>
          <p:cNvGrpSpPr>
            <a:grpSpLocks/>
          </p:cNvGrpSpPr>
          <p:nvPr/>
        </p:nvGrpSpPr>
        <p:grpSpPr bwMode="auto">
          <a:xfrm>
            <a:off x="4152034" y="3914066"/>
            <a:ext cx="1371838" cy="673100"/>
            <a:chOff x="2184" y="1650"/>
            <a:chExt cx="864" cy="424"/>
          </a:xfrm>
        </p:grpSpPr>
        <p:sp>
          <p:nvSpPr>
            <p:cNvPr id="43043" name="Text Box 24"/>
            <p:cNvSpPr txBox="1">
              <a:spLocks noChangeArrowheads="1"/>
            </p:cNvSpPr>
            <p:nvPr/>
          </p:nvSpPr>
          <p:spPr bwMode="auto">
            <a:xfrm>
              <a:off x="2184" y="1650"/>
              <a:ext cx="8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首元结点</a:t>
              </a:r>
            </a:p>
          </p:txBody>
        </p:sp>
        <p:sp>
          <p:nvSpPr>
            <p:cNvPr id="43044" name="AutoShape 25"/>
            <p:cNvSpPr>
              <a:spLocks noChangeArrowheads="1"/>
            </p:cNvSpPr>
            <p:nvPr/>
          </p:nvSpPr>
          <p:spPr bwMode="auto">
            <a:xfrm>
              <a:off x="2517" y="1893"/>
              <a:ext cx="113" cy="181"/>
            </a:xfrm>
            <a:prstGeom prst="downArrow">
              <a:avLst>
                <a:gd name="adj1" fmla="val 50000"/>
                <a:gd name="adj2" fmla="val 40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nvGrpSpPr>
          <p:cNvPr id="55" name="Group 26"/>
          <p:cNvGrpSpPr>
            <a:grpSpLocks/>
          </p:cNvGrpSpPr>
          <p:nvPr/>
        </p:nvGrpSpPr>
        <p:grpSpPr bwMode="auto">
          <a:xfrm>
            <a:off x="7572103" y="3904541"/>
            <a:ext cx="1371838" cy="673100"/>
            <a:chOff x="4329" y="1641"/>
            <a:chExt cx="864" cy="424"/>
          </a:xfrm>
        </p:grpSpPr>
        <p:sp>
          <p:nvSpPr>
            <p:cNvPr id="43041" name="Text Box 27"/>
            <p:cNvSpPr txBox="1">
              <a:spLocks noChangeArrowheads="1"/>
            </p:cNvSpPr>
            <p:nvPr/>
          </p:nvSpPr>
          <p:spPr bwMode="auto">
            <a:xfrm>
              <a:off x="4329" y="1641"/>
              <a:ext cx="8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尾元结点</a:t>
              </a:r>
            </a:p>
          </p:txBody>
        </p:sp>
        <p:sp>
          <p:nvSpPr>
            <p:cNvPr id="43042" name="AutoShape 28"/>
            <p:cNvSpPr>
              <a:spLocks noChangeArrowheads="1"/>
            </p:cNvSpPr>
            <p:nvPr/>
          </p:nvSpPr>
          <p:spPr bwMode="auto">
            <a:xfrm>
              <a:off x="4698" y="1884"/>
              <a:ext cx="113" cy="181"/>
            </a:xfrm>
            <a:prstGeom prst="downArrow">
              <a:avLst>
                <a:gd name="adj1" fmla="val 50000"/>
                <a:gd name="adj2" fmla="val 40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grpSp>
        <p:nvGrpSpPr>
          <p:cNvPr id="43026" name="Group 29"/>
          <p:cNvGrpSpPr>
            <a:grpSpLocks/>
          </p:cNvGrpSpPr>
          <p:nvPr/>
        </p:nvGrpSpPr>
        <p:grpSpPr bwMode="auto">
          <a:xfrm>
            <a:off x="3148560" y="4609391"/>
            <a:ext cx="1146374" cy="431800"/>
            <a:chOff x="1559" y="2090"/>
            <a:chExt cx="722" cy="272"/>
          </a:xfrm>
        </p:grpSpPr>
        <p:sp>
          <p:nvSpPr>
            <p:cNvPr id="43038" name="Rectangle 30"/>
            <p:cNvSpPr>
              <a:spLocks noChangeArrowheads="1"/>
            </p:cNvSpPr>
            <p:nvPr/>
          </p:nvSpPr>
          <p:spPr bwMode="auto">
            <a:xfrm>
              <a:off x="1559" y="2090"/>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43039" name="Rectangle 31"/>
            <p:cNvSpPr>
              <a:spLocks noChangeArrowheads="1"/>
            </p:cNvSpPr>
            <p:nvPr/>
          </p:nvSpPr>
          <p:spPr bwMode="auto">
            <a:xfrm>
              <a:off x="1975" y="2090"/>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3040" name="Line 32"/>
            <p:cNvSpPr>
              <a:spLocks noChangeShapeType="1"/>
            </p:cNvSpPr>
            <p:nvPr/>
          </p:nvSpPr>
          <p:spPr bwMode="auto">
            <a:xfrm>
              <a:off x="2054" y="222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2" name="Text Box 33"/>
          <p:cNvSpPr txBox="1">
            <a:spLocks noChangeArrowheads="1"/>
          </p:cNvSpPr>
          <p:nvPr/>
        </p:nvSpPr>
        <p:spPr bwMode="auto">
          <a:xfrm>
            <a:off x="3332742" y="4547479"/>
            <a:ext cx="504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a:solidFill>
                  <a:schemeClr val="hlink"/>
                </a:solidFill>
                <a:latin typeface="Times New Roman" pitchFamily="18" charset="0"/>
              </a:rPr>
              <a:t>4</a:t>
            </a:r>
          </a:p>
        </p:txBody>
      </p:sp>
      <p:grpSp>
        <p:nvGrpSpPr>
          <p:cNvPr id="63" name="Group 34"/>
          <p:cNvGrpSpPr>
            <a:grpSpLocks/>
          </p:cNvGrpSpPr>
          <p:nvPr/>
        </p:nvGrpSpPr>
        <p:grpSpPr bwMode="auto">
          <a:xfrm>
            <a:off x="2486457" y="5272966"/>
            <a:ext cx="1560784" cy="431800"/>
            <a:chOff x="1021" y="3136"/>
            <a:chExt cx="983" cy="272"/>
          </a:xfrm>
        </p:grpSpPr>
        <p:sp>
          <p:nvSpPr>
            <p:cNvPr id="43034" name="Rectangle 35"/>
            <p:cNvSpPr>
              <a:spLocks noChangeArrowheads="1"/>
            </p:cNvSpPr>
            <p:nvPr/>
          </p:nvSpPr>
          <p:spPr bwMode="auto">
            <a:xfrm>
              <a:off x="1438" y="3136"/>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43035" name="Rectangle 36"/>
            <p:cNvSpPr>
              <a:spLocks noChangeArrowheads="1"/>
            </p:cNvSpPr>
            <p:nvPr/>
          </p:nvSpPr>
          <p:spPr bwMode="auto">
            <a:xfrm>
              <a:off x="1845" y="3136"/>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a:t>^</a:t>
              </a:r>
            </a:p>
          </p:txBody>
        </p:sp>
        <p:sp>
          <p:nvSpPr>
            <p:cNvPr id="43036" name="Line 37"/>
            <p:cNvSpPr>
              <a:spLocks noChangeShapeType="1"/>
            </p:cNvSpPr>
            <p:nvPr/>
          </p:nvSpPr>
          <p:spPr bwMode="auto">
            <a:xfrm>
              <a:off x="1191" y="3269"/>
              <a:ext cx="24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37" name="Rectangle 38"/>
            <p:cNvSpPr>
              <a:spLocks noChangeArrowheads="1"/>
            </p:cNvSpPr>
            <p:nvPr/>
          </p:nvSpPr>
          <p:spPr bwMode="auto">
            <a:xfrm>
              <a:off x="1021" y="314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grpSp>
      <p:sp>
        <p:nvSpPr>
          <p:cNvPr id="68" name="AutoShape 39"/>
          <p:cNvSpPr>
            <a:spLocks noChangeArrowheads="1"/>
          </p:cNvSpPr>
          <p:nvPr/>
        </p:nvSpPr>
        <p:spPr bwMode="auto">
          <a:xfrm>
            <a:off x="80978" y="4466517"/>
            <a:ext cx="2067284" cy="792163"/>
          </a:xfrm>
          <a:prstGeom prst="wedgeRoundRectCallout">
            <a:avLst>
              <a:gd name="adj1" fmla="val 69519"/>
              <a:gd name="adj2" fmla="val -2308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zh-CN" altLang="en-US" sz="2200" b="1">
                <a:solidFill>
                  <a:srgbClr val="000000"/>
                </a:solidFill>
                <a:latin typeface="Times New Roman" pitchFamily="18" charset="0"/>
                <a:ea typeface="楷体_GB2312" pitchFamily="49" charset="-122"/>
              </a:rPr>
              <a:t>指示链表头结点的存储位置</a:t>
            </a:r>
          </a:p>
        </p:txBody>
      </p:sp>
      <p:grpSp>
        <p:nvGrpSpPr>
          <p:cNvPr id="69" name="Group 40"/>
          <p:cNvGrpSpPr>
            <a:grpSpLocks/>
          </p:cNvGrpSpPr>
          <p:nvPr/>
        </p:nvGrpSpPr>
        <p:grpSpPr bwMode="auto">
          <a:xfrm>
            <a:off x="3075522" y="3914067"/>
            <a:ext cx="1090801" cy="652463"/>
            <a:chOff x="1491" y="2049"/>
            <a:chExt cx="687" cy="411"/>
          </a:xfrm>
        </p:grpSpPr>
        <p:sp>
          <p:nvSpPr>
            <p:cNvPr id="43032" name="Text Box 41"/>
            <p:cNvSpPr txBox="1">
              <a:spLocks noChangeArrowheads="1"/>
            </p:cNvSpPr>
            <p:nvPr/>
          </p:nvSpPr>
          <p:spPr bwMode="auto">
            <a:xfrm>
              <a:off x="1491" y="2049"/>
              <a:ext cx="68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rgbClr val="FF0000"/>
                  </a:solidFill>
                  <a:ea typeface="楷体_GB2312" pitchFamily="49" charset="-122"/>
                </a:rPr>
                <a:t>头结点</a:t>
              </a:r>
            </a:p>
          </p:txBody>
        </p:sp>
        <p:sp>
          <p:nvSpPr>
            <p:cNvPr id="43033" name="AutoShape 42"/>
            <p:cNvSpPr>
              <a:spLocks noChangeArrowheads="1"/>
            </p:cNvSpPr>
            <p:nvPr/>
          </p:nvSpPr>
          <p:spPr bwMode="auto">
            <a:xfrm>
              <a:off x="1782" y="2301"/>
              <a:ext cx="113" cy="159"/>
            </a:xfrm>
            <a:prstGeom prst="downArrow">
              <a:avLst>
                <a:gd name="adj1" fmla="val 50000"/>
                <a:gd name="adj2" fmla="val 3517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grpSp>
    </p:spTree>
    <p:extLst>
      <p:ext uri="{BB962C8B-B14F-4D97-AF65-F5344CB8AC3E}">
        <p14:creationId xmlns:p14="http://schemas.microsoft.com/office/powerpoint/2010/main" val="42814332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68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768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768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768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768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768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768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6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6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4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4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6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6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57" grpId="0" autoUpdateAnimBg="0"/>
      <p:bldP spid="376864" grpId="0" animBg="1" autoUpdateAnimBg="0"/>
      <p:bldP spid="51" grpId="0" autoUpdateAnimBg="0"/>
      <p:bldP spid="62" grpId="0" autoUpdateAnimBg="0"/>
      <p:bldP spid="68"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9" name="Rectangle 3"/>
          <p:cNvSpPr>
            <a:spLocks noChangeArrowheads="1"/>
          </p:cNvSpPr>
          <p:nvPr/>
        </p:nvSpPr>
        <p:spPr bwMode="auto">
          <a:xfrm>
            <a:off x="900269" y="3245361"/>
            <a:ext cx="7697537"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r>
              <a:rPr lang="zh-CN" altLang="en-US" sz="2400" b="1">
                <a:solidFill>
                  <a:schemeClr val="tx2"/>
                </a:solidFill>
                <a:latin typeface="Times New Roman" pitchFamily="18" charset="0"/>
                <a:ea typeface="楷体_GB2312" pitchFamily="49" charset="-122"/>
              </a:rPr>
              <a:t>例子：指出下列语句的动作</a:t>
            </a:r>
          </a:p>
          <a:p>
            <a:pPr eaLnBrk="1" hangingPunct="1">
              <a:buFont typeface="Wingdings" pitchFamily="2" charset="2"/>
              <a:buNone/>
            </a:pPr>
            <a:r>
              <a:rPr lang="zh-CN" altLang="en-US" sz="2400" b="1">
                <a:solidFill>
                  <a:schemeClr val="tx2"/>
                </a:solidFill>
                <a:latin typeface="Times New Roman" pitchFamily="18" charset="0"/>
                <a:ea typeface="楷体_GB2312" pitchFamily="49" charset="-122"/>
              </a:rPr>
              <a:t>	</a:t>
            </a:r>
            <a:r>
              <a:rPr lang="en-US" altLang="zh-CN" sz="2400" b="1">
                <a:latin typeface="Times New Roman" pitchFamily="18" charset="0"/>
                <a:ea typeface="楷体_GB2312" pitchFamily="49" charset="-122"/>
              </a:rPr>
              <a:t>p=L;   </a:t>
            </a:r>
          </a:p>
          <a:p>
            <a:pPr eaLnBrk="1" hangingPunct="1">
              <a:buFont typeface="Wingdings" pitchFamily="2" charset="2"/>
              <a:buNone/>
            </a:pPr>
            <a:r>
              <a:rPr lang="en-US" altLang="zh-CN" sz="2400" b="1">
                <a:latin typeface="Times New Roman" pitchFamily="18" charset="0"/>
                <a:ea typeface="楷体_GB2312" pitchFamily="49" charset="-122"/>
              </a:rPr>
              <a:t>	p=L-&gt;next;</a:t>
            </a:r>
          </a:p>
          <a:p>
            <a:pPr eaLnBrk="1" hangingPunct="1">
              <a:buFont typeface="Wingdings" pitchFamily="2" charset="2"/>
              <a:buNone/>
            </a:pPr>
            <a:r>
              <a:rPr lang="en-US" altLang="zh-CN" sz="2400" b="1">
                <a:latin typeface="Times New Roman" pitchFamily="18" charset="0"/>
                <a:ea typeface="楷体_GB2312" pitchFamily="49" charset="-122"/>
              </a:rPr>
              <a:t>	p=p-&gt;next; </a:t>
            </a:r>
          </a:p>
          <a:p>
            <a:pPr eaLnBrk="1" hangingPunct="1">
              <a:buFont typeface="Wingdings" pitchFamily="2" charset="2"/>
              <a:buNone/>
            </a:pPr>
            <a:r>
              <a:rPr lang="en-US" altLang="zh-CN" sz="2400" b="1">
                <a:latin typeface="Times New Roman" pitchFamily="18" charset="0"/>
                <a:ea typeface="楷体_GB2312" pitchFamily="49" charset="-122"/>
              </a:rPr>
              <a:t>	e=p-&gt;data;</a:t>
            </a:r>
          </a:p>
          <a:p>
            <a:pPr eaLnBrk="1" hangingPunct="1">
              <a:buFont typeface="Wingdings" pitchFamily="2" charset="2"/>
              <a:buNone/>
            </a:pPr>
            <a:r>
              <a:rPr lang="en-US" altLang="zh-CN" sz="2400" b="1">
                <a:latin typeface="Times New Roman" pitchFamily="18" charset="0"/>
                <a:ea typeface="楷体_GB2312" pitchFamily="49" charset="-122"/>
              </a:rPr>
              <a:t>	q=p-&gt;next;</a:t>
            </a:r>
          </a:p>
        </p:txBody>
      </p:sp>
      <p:sp>
        <p:nvSpPr>
          <p:cNvPr id="377916" name="Rectangle 60"/>
          <p:cNvSpPr>
            <a:spLocks noChangeArrowheads="1"/>
          </p:cNvSpPr>
          <p:nvPr/>
        </p:nvSpPr>
        <p:spPr bwMode="auto">
          <a:xfrm>
            <a:off x="4101225" y="3678748"/>
            <a:ext cx="269763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8000"/>
                </a:solidFill>
                <a:latin typeface="楷体_GB2312" pitchFamily="49" charset="-122"/>
                <a:ea typeface="楷体_GB2312" pitchFamily="49" charset="-122"/>
              </a:rPr>
              <a:t>//p</a:t>
            </a:r>
            <a:r>
              <a:rPr lang="zh-CN" altLang="en-US" sz="2400" b="1">
                <a:solidFill>
                  <a:srgbClr val="008000"/>
                </a:solidFill>
                <a:latin typeface="楷体_GB2312" pitchFamily="49" charset="-122"/>
                <a:ea typeface="楷体_GB2312" pitchFamily="49" charset="-122"/>
              </a:rPr>
              <a:t>指向</a:t>
            </a:r>
            <a:r>
              <a:rPr lang="en-US" altLang="zh-CN" sz="2400" b="1">
                <a:solidFill>
                  <a:srgbClr val="008000"/>
                </a:solidFill>
                <a:latin typeface="楷体_GB2312" pitchFamily="49" charset="-122"/>
                <a:ea typeface="楷体_GB2312" pitchFamily="49" charset="-122"/>
              </a:rPr>
              <a:t>L</a:t>
            </a:r>
            <a:r>
              <a:rPr lang="zh-CN" altLang="en-US" sz="2400" b="1">
                <a:solidFill>
                  <a:srgbClr val="008000"/>
                </a:solidFill>
                <a:latin typeface="楷体_GB2312" pitchFamily="49" charset="-122"/>
                <a:ea typeface="楷体_GB2312" pitchFamily="49" charset="-122"/>
              </a:rPr>
              <a:t>的头结点</a:t>
            </a:r>
          </a:p>
        </p:txBody>
      </p:sp>
      <p:sp>
        <p:nvSpPr>
          <p:cNvPr id="377917" name="Rectangle 61"/>
          <p:cNvSpPr>
            <a:spLocks noChangeArrowheads="1"/>
          </p:cNvSpPr>
          <p:nvPr/>
        </p:nvSpPr>
        <p:spPr bwMode="auto">
          <a:xfrm>
            <a:off x="4107577" y="4147061"/>
            <a:ext cx="3005659"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8000"/>
                </a:solidFill>
                <a:latin typeface="楷体_GB2312" pitchFamily="49" charset="-122"/>
                <a:ea typeface="楷体_GB2312" pitchFamily="49" charset="-122"/>
              </a:rPr>
              <a:t>//p</a:t>
            </a:r>
            <a:r>
              <a:rPr lang="zh-CN" altLang="en-US" sz="2400" b="1">
                <a:solidFill>
                  <a:srgbClr val="008000"/>
                </a:solidFill>
                <a:latin typeface="楷体_GB2312" pitchFamily="49" charset="-122"/>
                <a:ea typeface="楷体_GB2312" pitchFamily="49" charset="-122"/>
              </a:rPr>
              <a:t>指向</a:t>
            </a:r>
            <a:r>
              <a:rPr lang="en-US" altLang="zh-CN" sz="2400" b="1">
                <a:solidFill>
                  <a:srgbClr val="008000"/>
                </a:solidFill>
                <a:latin typeface="楷体_GB2312" pitchFamily="49" charset="-122"/>
                <a:ea typeface="楷体_GB2312" pitchFamily="49" charset="-122"/>
              </a:rPr>
              <a:t>L</a:t>
            </a:r>
            <a:r>
              <a:rPr lang="zh-CN" altLang="en-US" sz="2400" b="1">
                <a:solidFill>
                  <a:srgbClr val="008000"/>
                </a:solidFill>
                <a:latin typeface="楷体_GB2312" pitchFamily="49" charset="-122"/>
                <a:ea typeface="楷体_GB2312" pitchFamily="49" charset="-122"/>
              </a:rPr>
              <a:t>的首元结点</a:t>
            </a:r>
          </a:p>
        </p:txBody>
      </p:sp>
      <p:sp>
        <p:nvSpPr>
          <p:cNvPr id="377918" name="Rectangle 62"/>
          <p:cNvSpPr>
            <a:spLocks noChangeArrowheads="1"/>
          </p:cNvSpPr>
          <p:nvPr/>
        </p:nvSpPr>
        <p:spPr bwMode="auto">
          <a:xfrm>
            <a:off x="4112340" y="5012248"/>
            <a:ext cx="4247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8000"/>
                </a:solidFill>
                <a:latin typeface="楷体_GB2312" pitchFamily="49" charset="-122"/>
                <a:ea typeface="楷体_GB2312" pitchFamily="49" charset="-122"/>
              </a:rPr>
              <a:t>//</a:t>
            </a:r>
            <a:r>
              <a:rPr lang="zh-CN" altLang="en-US" sz="2400" b="1">
                <a:solidFill>
                  <a:srgbClr val="008000"/>
                </a:solidFill>
                <a:latin typeface="楷体_GB2312" pitchFamily="49" charset="-122"/>
                <a:ea typeface="楷体_GB2312" pitchFamily="49" charset="-122"/>
              </a:rPr>
              <a:t>将</a:t>
            </a:r>
            <a:r>
              <a:rPr lang="en-US" altLang="zh-CN" sz="2400" b="1">
                <a:solidFill>
                  <a:srgbClr val="008000"/>
                </a:solidFill>
                <a:latin typeface="楷体_GB2312" pitchFamily="49" charset="-122"/>
                <a:ea typeface="楷体_GB2312" pitchFamily="49" charset="-122"/>
              </a:rPr>
              <a:t>p</a:t>
            </a:r>
            <a:r>
              <a:rPr lang="zh-CN" altLang="en-US" sz="2400" b="1">
                <a:solidFill>
                  <a:srgbClr val="008000"/>
                </a:solidFill>
                <a:latin typeface="楷体_GB2312" pitchFamily="49" charset="-122"/>
                <a:ea typeface="楷体_GB2312" pitchFamily="49" charset="-122"/>
              </a:rPr>
              <a:t>所指的结点值赋给变量</a:t>
            </a:r>
            <a:r>
              <a:rPr lang="en-US" altLang="zh-CN" sz="2400" b="1">
                <a:solidFill>
                  <a:srgbClr val="008000"/>
                </a:solidFill>
                <a:latin typeface="楷体_GB2312" pitchFamily="49" charset="-122"/>
                <a:ea typeface="楷体_GB2312" pitchFamily="49" charset="-122"/>
              </a:rPr>
              <a:t>e</a:t>
            </a:r>
          </a:p>
        </p:txBody>
      </p:sp>
      <p:sp>
        <p:nvSpPr>
          <p:cNvPr id="377919" name="Rectangle 63"/>
          <p:cNvSpPr>
            <a:spLocks noChangeArrowheads="1"/>
          </p:cNvSpPr>
          <p:nvPr/>
        </p:nvSpPr>
        <p:spPr bwMode="auto">
          <a:xfrm>
            <a:off x="4112340" y="4543936"/>
            <a:ext cx="3451824"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8000"/>
                </a:solidFill>
                <a:latin typeface="楷体_GB2312" pitchFamily="49" charset="-122"/>
                <a:ea typeface="楷体_GB2312" pitchFamily="49" charset="-122"/>
              </a:rPr>
              <a:t>//p</a:t>
            </a:r>
            <a:r>
              <a:rPr lang="zh-CN" altLang="en-US" sz="2400" b="1">
                <a:solidFill>
                  <a:srgbClr val="008000"/>
                </a:solidFill>
                <a:latin typeface="楷体_GB2312" pitchFamily="49" charset="-122"/>
                <a:ea typeface="楷体_GB2312" pitchFamily="49" charset="-122"/>
              </a:rPr>
              <a:t>指向其直接后继结点</a:t>
            </a:r>
          </a:p>
        </p:txBody>
      </p:sp>
      <p:sp>
        <p:nvSpPr>
          <p:cNvPr id="377920" name="Rectangle 64"/>
          <p:cNvSpPr>
            <a:spLocks noChangeArrowheads="1"/>
          </p:cNvSpPr>
          <p:nvPr/>
        </p:nvSpPr>
        <p:spPr bwMode="auto">
          <a:xfrm>
            <a:off x="4115515" y="5407536"/>
            <a:ext cx="458073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8000"/>
                </a:solidFill>
                <a:latin typeface="楷体_GB2312" pitchFamily="49" charset="-122"/>
                <a:ea typeface="楷体_GB2312" pitchFamily="49" charset="-122"/>
              </a:rPr>
              <a:t>//</a:t>
            </a:r>
            <a:r>
              <a:rPr lang="zh-CN" altLang="en-US" sz="2400" b="1">
                <a:solidFill>
                  <a:srgbClr val="008000"/>
                </a:solidFill>
                <a:latin typeface="楷体_GB2312" pitchFamily="49" charset="-122"/>
                <a:ea typeface="楷体_GB2312" pitchFamily="49" charset="-122"/>
              </a:rPr>
              <a:t>用指针</a:t>
            </a:r>
            <a:r>
              <a:rPr lang="en-US" altLang="zh-CN" sz="2400" b="1">
                <a:solidFill>
                  <a:srgbClr val="008000"/>
                </a:solidFill>
                <a:latin typeface="楷体_GB2312" pitchFamily="49" charset="-122"/>
                <a:ea typeface="楷体_GB2312" pitchFamily="49" charset="-122"/>
              </a:rPr>
              <a:t>q</a:t>
            </a:r>
            <a:r>
              <a:rPr lang="zh-CN" altLang="en-US" sz="2400" b="1">
                <a:solidFill>
                  <a:srgbClr val="008000"/>
                </a:solidFill>
                <a:latin typeface="楷体_GB2312" pitchFamily="49" charset="-122"/>
                <a:ea typeface="楷体_GB2312" pitchFamily="49" charset="-122"/>
              </a:rPr>
              <a:t>指示</a:t>
            </a:r>
            <a:r>
              <a:rPr lang="en-US" altLang="zh-CN" sz="2400" b="1">
                <a:solidFill>
                  <a:srgbClr val="008000"/>
                </a:solidFill>
                <a:latin typeface="楷体_GB2312" pitchFamily="49" charset="-122"/>
                <a:ea typeface="楷体_GB2312" pitchFamily="49" charset="-122"/>
              </a:rPr>
              <a:t>p</a:t>
            </a:r>
            <a:r>
              <a:rPr lang="zh-CN" altLang="en-US" sz="2400" b="1">
                <a:solidFill>
                  <a:srgbClr val="008000"/>
                </a:solidFill>
                <a:latin typeface="楷体_GB2312" pitchFamily="49" charset="-122"/>
                <a:ea typeface="楷体_GB2312" pitchFamily="49" charset="-122"/>
              </a:rPr>
              <a:t>的直接后继结点</a:t>
            </a:r>
          </a:p>
        </p:txBody>
      </p:sp>
      <p:grpSp>
        <p:nvGrpSpPr>
          <p:cNvPr id="45065" name="Group 4"/>
          <p:cNvGrpSpPr>
            <a:grpSpLocks/>
          </p:cNvGrpSpPr>
          <p:nvPr/>
        </p:nvGrpSpPr>
        <p:grpSpPr bwMode="auto">
          <a:xfrm>
            <a:off x="3008836" y="1851536"/>
            <a:ext cx="4377497" cy="441325"/>
            <a:chOff x="1899" y="3208"/>
            <a:chExt cx="2757" cy="278"/>
          </a:xfrm>
        </p:grpSpPr>
        <p:sp>
          <p:nvSpPr>
            <p:cNvPr id="45086" name="Rectangle 5"/>
            <p:cNvSpPr>
              <a:spLocks noChangeArrowheads="1"/>
            </p:cNvSpPr>
            <p:nvPr/>
          </p:nvSpPr>
          <p:spPr bwMode="auto">
            <a:xfrm>
              <a:off x="1899"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45087" name="Rectangle 6"/>
            <p:cNvSpPr>
              <a:spLocks noChangeArrowheads="1"/>
            </p:cNvSpPr>
            <p:nvPr/>
          </p:nvSpPr>
          <p:spPr bwMode="auto">
            <a:xfrm>
              <a:off x="2304"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5088" name="Line 7"/>
            <p:cNvSpPr>
              <a:spLocks noChangeShapeType="1"/>
            </p:cNvSpPr>
            <p:nvPr/>
          </p:nvSpPr>
          <p:spPr bwMode="auto">
            <a:xfrm>
              <a:off x="2394" y="3357"/>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89" name="Rectangle 8"/>
            <p:cNvSpPr>
              <a:spLocks noChangeArrowheads="1"/>
            </p:cNvSpPr>
            <p:nvPr/>
          </p:nvSpPr>
          <p:spPr bwMode="auto">
            <a:xfrm>
              <a:off x="4095" y="3208"/>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4</a:t>
              </a:r>
            </a:p>
          </p:txBody>
        </p:sp>
        <p:sp>
          <p:nvSpPr>
            <p:cNvPr id="45090" name="Rectangle 9"/>
            <p:cNvSpPr>
              <a:spLocks noChangeArrowheads="1"/>
            </p:cNvSpPr>
            <p:nvPr/>
          </p:nvSpPr>
          <p:spPr bwMode="auto">
            <a:xfrm>
              <a:off x="4497" y="3208"/>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45091" name="Rectangle 10"/>
            <p:cNvSpPr>
              <a:spLocks noChangeArrowheads="1"/>
            </p:cNvSpPr>
            <p:nvPr/>
          </p:nvSpPr>
          <p:spPr bwMode="auto">
            <a:xfrm>
              <a:off x="2633" y="3214"/>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2</a:t>
              </a:r>
            </a:p>
          </p:txBody>
        </p:sp>
        <p:sp>
          <p:nvSpPr>
            <p:cNvPr id="45092" name="Rectangle 11"/>
            <p:cNvSpPr>
              <a:spLocks noChangeArrowheads="1"/>
            </p:cNvSpPr>
            <p:nvPr/>
          </p:nvSpPr>
          <p:spPr bwMode="auto">
            <a:xfrm>
              <a:off x="3038" y="3214"/>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5093" name="Line 12"/>
            <p:cNvSpPr>
              <a:spLocks noChangeShapeType="1"/>
            </p:cNvSpPr>
            <p:nvPr/>
          </p:nvSpPr>
          <p:spPr bwMode="auto">
            <a:xfrm>
              <a:off x="3113" y="335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94" name="Rectangle 13"/>
            <p:cNvSpPr>
              <a:spLocks noChangeArrowheads="1"/>
            </p:cNvSpPr>
            <p:nvPr/>
          </p:nvSpPr>
          <p:spPr bwMode="auto">
            <a:xfrm>
              <a:off x="3368" y="3213"/>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3</a:t>
              </a:r>
            </a:p>
          </p:txBody>
        </p:sp>
        <p:sp>
          <p:nvSpPr>
            <p:cNvPr id="45095" name="Rectangle 14"/>
            <p:cNvSpPr>
              <a:spLocks noChangeArrowheads="1"/>
            </p:cNvSpPr>
            <p:nvPr/>
          </p:nvSpPr>
          <p:spPr bwMode="auto">
            <a:xfrm>
              <a:off x="3782" y="3213"/>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5096" name="Line 15"/>
            <p:cNvSpPr>
              <a:spLocks noChangeShapeType="1"/>
            </p:cNvSpPr>
            <p:nvPr/>
          </p:nvSpPr>
          <p:spPr bwMode="auto">
            <a:xfrm>
              <a:off x="3848" y="3353"/>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5066" name="Group 19"/>
          <p:cNvGrpSpPr>
            <a:grpSpLocks/>
          </p:cNvGrpSpPr>
          <p:nvPr/>
        </p:nvGrpSpPr>
        <p:grpSpPr bwMode="auto">
          <a:xfrm>
            <a:off x="1187657" y="1651511"/>
            <a:ext cx="639874" cy="461963"/>
            <a:chOff x="1484" y="2362"/>
            <a:chExt cx="403" cy="291"/>
          </a:xfrm>
        </p:grpSpPr>
        <p:sp>
          <p:nvSpPr>
            <p:cNvPr id="45084" name="Line 20"/>
            <p:cNvSpPr>
              <a:spLocks noChangeShapeType="1"/>
            </p:cNvSpPr>
            <p:nvPr/>
          </p:nvSpPr>
          <p:spPr bwMode="auto">
            <a:xfrm>
              <a:off x="1615" y="2625"/>
              <a:ext cx="2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85" name="Rectangle 21"/>
            <p:cNvSpPr>
              <a:spLocks noChangeArrowheads="1"/>
            </p:cNvSpPr>
            <p:nvPr/>
          </p:nvSpPr>
          <p:spPr bwMode="auto">
            <a:xfrm>
              <a:off x="1484" y="2362"/>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L</a:t>
              </a:r>
            </a:p>
          </p:txBody>
        </p:sp>
      </p:grpSp>
      <p:grpSp>
        <p:nvGrpSpPr>
          <p:cNvPr id="45067" name="Group 29"/>
          <p:cNvGrpSpPr>
            <a:grpSpLocks/>
          </p:cNvGrpSpPr>
          <p:nvPr/>
        </p:nvGrpSpPr>
        <p:grpSpPr bwMode="auto">
          <a:xfrm>
            <a:off x="1843409" y="1849948"/>
            <a:ext cx="1146374" cy="431800"/>
            <a:chOff x="1559" y="2090"/>
            <a:chExt cx="722" cy="272"/>
          </a:xfrm>
        </p:grpSpPr>
        <p:sp>
          <p:nvSpPr>
            <p:cNvPr id="45081" name="Rectangle 30"/>
            <p:cNvSpPr>
              <a:spLocks noChangeArrowheads="1"/>
            </p:cNvSpPr>
            <p:nvPr/>
          </p:nvSpPr>
          <p:spPr bwMode="auto">
            <a:xfrm>
              <a:off x="1559" y="2090"/>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45082" name="Rectangle 31"/>
            <p:cNvSpPr>
              <a:spLocks noChangeArrowheads="1"/>
            </p:cNvSpPr>
            <p:nvPr/>
          </p:nvSpPr>
          <p:spPr bwMode="auto">
            <a:xfrm>
              <a:off x="1975" y="2090"/>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5083" name="Line 32"/>
            <p:cNvSpPr>
              <a:spLocks noChangeShapeType="1"/>
            </p:cNvSpPr>
            <p:nvPr/>
          </p:nvSpPr>
          <p:spPr bwMode="auto">
            <a:xfrm>
              <a:off x="2054" y="222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068" name="Text Box 33"/>
          <p:cNvSpPr txBox="1">
            <a:spLocks noChangeArrowheads="1"/>
          </p:cNvSpPr>
          <p:nvPr/>
        </p:nvSpPr>
        <p:spPr bwMode="auto">
          <a:xfrm>
            <a:off x="2027590" y="1788036"/>
            <a:ext cx="504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a:solidFill>
                  <a:schemeClr val="hlink"/>
                </a:solidFill>
                <a:latin typeface="Times New Roman" pitchFamily="18" charset="0"/>
              </a:rPr>
              <a:t>4</a:t>
            </a:r>
          </a:p>
        </p:txBody>
      </p:sp>
      <p:sp>
        <p:nvSpPr>
          <p:cNvPr id="31" name="文本框 30"/>
          <p:cNvSpPr txBox="1">
            <a:spLocks noChangeArrowheads="1"/>
          </p:cNvSpPr>
          <p:nvPr/>
        </p:nvSpPr>
        <p:spPr bwMode="auto">
          <a:xfrm>
            <a:off x="1197183" y="2161099"/>
            <a:ext cx="406471"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0000"/>
                </a:solidFill>
                <a:latin typeface="Times New Roman" pitchFamily="18" charset="0"/>
              </a:rPr>
              <a:t>p</a:t>
            </a:r>
          </a:p>
        </p:txBody>
      </p:sp>
      <p:grpSp>
        <p:nvGrpSpPr>
          <p:cNvPr id="3" name="组合 2"/>
          <p:cNvGrpSpPr>
            <a:grpSpLocks/>
          </p:cNvGrpSpPr>
          <p:nvPr/>
        </p:nvGrpSpPr>
        <p:grpSpPr bwMode="auto">
          <a:xfrm>
            <a:off x="2915157" y="2307148"/>
            <a:ext cx="404883" cy="672692"/>
            <a:chOff x="3038165" y="5597525"/>
            <a:chExt cx="405134" cy="672035"/>
          </a:xfrm>
        </p:grpSpPr>
        <p:sp>
          <p:nvSpPr>
            <p:cNvPr id="45079" name="文本框 31"/>
            <p:cNvSpPr txBox="1">
              <a:spLocks noChangeArrowheads="1"/>
            </p:cNvSpPr>
            <p:nvPr/>
          </p:nvSpPr>
          <p:spPr bwMode="auto">
            <a:xfrm>
              <a:off x="3038165" y="5869841"/>
              <a:ext cx="405134" cy="39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0000"/>
                  </a:solidFill>
                  <a:latin typeface="Times New Roman" pitchFamily="18" charset="0"/>
                </a:rPr>
                <a:t>p</a:t>
              </a:r>
            </a:p>
          </p:txBody>
        </p:sp>
        <p:sp>
          <p:nvSpPr>
            <p:cNvPr id="45080" name="Line 32"/>
            <p:cNvSpPr>
              <a:spLocks noChangeShapeType="1"/>
            </p:cNvSpPr>
            <p:nvPr/>
          </p:nvSpPr>
          <p:spPr bwMode="auto">
            <a:xfrm flipV="1">
              <a:off x="3379788" y="5597525"/>
              <a:ext cx="12701" cy="41598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5" name="组合 34"/>
          <p:cNvGrpSpPr>
            <a:grpSpLocks/>
          </p:cNvGrpSpPr>
          <p:nvPr/>
        </p:nvGrpSpPr>
        <p:grpSpPr bwMode="auto">
          <a:xfrm>
            <a:off x="4115515" y="2299210"/>
            <a:ext cx="404883" cy="687388"/>
            <a:chOff x="3038165" y="5597525"/>
            <a:chExt cx="405134" cy="688302"/>
          </a:xfrm>
        </p:grpSpPr>
        <p:sp>
          <p:nvSpPr>
            <p:cNvPr id="45077" name="文本框 35"/>
            <p:cNvSpPr txBox="1">
              <a:spLocks noChangeArrowheads="1"/>
            </p:cNvSpPr>
            <p:nvPr/>
          </p:nvSpPr>
          <p:spPr bwMode="auto">
            <a:xfrm>
              <a:off x="3038165" y="5869841"/>
              <a:ext cx="405134" cy="4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0000"/>
                  </a:solidFill>
                  <a:latin typeface="Times New Roman" pitchFamily="18" charset="0"/>
                </a:rPr>
                <a:t>p</a:t>
              </a:r>
            </a:p>
          </p:txBody>
        </p:sp>
        <p:sp>
          <p:nvSpPr>
            <p:cNvPr id="45078" name="Line 32"/>
            <p:cNvSpPr>
              <a:spLocks noChangeShapeType="1"/>
            </p:cNvSpPr>
            <p:nvPr/>
          </p:nvSpPr>
          <p:spPr bwMode="auto">
            <a:xfrm flipV="1">
              <a:off x="3379788" y="5597525"/>
              <a:ext cx="12701" cy="41598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9" name="文本框 38"/>
          <p:cNvSpPr txBox="1">
            <a:spLocks noChangeArrowheads="1"/>
          </p:cNvSpPr>
          <p:nvPr/>
        </p:nvSpPr>
        <p:spPr bwMode="auto">
          <a:xfrm>
            <a:off x="4282232" y="1445136"/>
            <a:ext cx="80976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FF0000"/>
                </a:solidFill>
                <a:latin typeface="Times New Roman" pitchFamily="18" charset="0"/>
              </a:rPr>
              <a:t>e=a</a:t>
            </a:r>
            <a:r>
              <a:rPr lang="en-US" altLang="zh-CN" sz="2400" b="1" baseline="-25000">
                <a:solidFill>
                  <a:srgbClr val="FF0000"/>
                </a:solidFill>
                <a:latin typeface="Times New Roman" pitchFamily="18" charset="0"/>
              </a:rPr>
              <a:t>2</a:t>
            </a:r>
          </a:p>
        </p:txBody>
      </p:sp>
      <p:grpSp>
        <p:nvGrpSpPr>
          <p:cNvPr id="40" name="组合 39"/>
          <p:cNvGrpSpPr>
            <a:grpSpLocks/>
          </p:cNvGrpSpPr>
          <p:nvPr/>
        </p:nvGrpSpPr>
        <p:grpSpPr bwMode="auto">
          <a:xfrm>
            <a:off x="5288881" y="2299210"/>
            <a:ext cx="404882" cy="687388"/>
            <a:chOff x="3038165" y="5597525"/>
            <a:chExt cx="405134" cy="688302"/>
          </a:xfrm>
        </p:grpSpPr>
        <p:sp>
          <p:nvSpPr>
            <p:cNvPr id="45075" name="文本框 40"/>
            <p:cNvSpPr txBox="1">
              <a:spLocks noChangeArrowheads="1"/>
            </p:cNvSpPr>
            <p:nvPr/>
          </p:nvSpPr>
          <p:spPr bwMode="auto">
            <a:xfrm>
              <a:off x="3038165" y="5869841"/>
              <a:ext cx="405134" cy="4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0000"/>
                  </a:solidFill>
                  <a:latin typeface="Times New Roman" pitchFamily="18" charset="0"/>
                </a:rPr>
                <a:t>q</a:t>
              </a:r>
            </a:p>
          </p:txBody>
        </p:sp>
        <p:sp>
          <p:nvSpPr>
            <p:cNvPr id="45076" name="Line 32"/>
            <p:cNvSpPr>
              <a:spLocks noChangeShapeType="1"/>
            </p:cNvSpPr>
            <p:nvPr/>
          </p:nvSpPr>
          <p:spPr bwMode="auto">
            <a:xfrm flipV="1">
              <a:off x="3379788" y="5597525"/>
              <a:ext cx="12701" cy="41598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lstStyle/>
          <a:p>
            <a:r>
              <a:rPr lang="zh-CN" altLang="en-US" dirty="0"/>
              <a:t>线性单链表的</a:t>
            </a:r>
            <a:r>
              <a:rPr lang="zh-CN" altLang="en-US" dirty="0" smtClean="0"/>
              <a:t>示例</a:t>
            </a:r>
            <a:endParaRPr lang="zh-CN" altLang="en-US" dirty="0"/>
          </a:p>
        </p:txBody>
      </p:sp>
    </p:spTree>
    <p:extLst>
      <p:ext uri="{BB962C8B-B14F-4D97-AF65-F5344CB8AC3E}">
        <p14:creationId xmlns:p14="http://schemas.microsoft.com/office/powerpoint/2010/main" val="28829625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78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79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785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779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77859">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7791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77859">
                                            <p:txEl>
                                              <p:pRg st="4" end="4"/>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7791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377859">
                                            <p:txEl>
                                              <p:pRg st="5" end="5"/>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37792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916" grpId="0"/>
      <p:bldP spid="377917" grpId="0"/>
      <p:bldP spid="377918" grpId="0"/>
      <p:bldP spid="377919" grpId="0"/>
      <p:bldP spid="377920" grpId="0"/>
      <p:bldP spid="31" grpId="0"/>
      <p:bldP spid="31" grpId="1"/>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线性链表示例</a:t>
            </a:r>
          </a:p>
        </p:txBody>
      </p:sp>
      <p:sp>
        <p:nvSpPr>
          <p:cNvPr id="46083" name="Text Box 3"/>
          <p:cNvSpPr txBox="1">
            <a:spLocks noChangeArrowheads="1"/>
          </p:cNvSpPr>
          <p:nvPr/>
        </p:nvSpPr>
        <p:spPr bwMode="auto">
          <a:xfrm>
            <a:off x="792301" y="1271977"/>
            <a:ext cx="8277074"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tx2"/>
              </a:buClr>
              <a:buSzTx/>
              <a:buFont typeface="Wingdings" pitchFamily="2" charset="2"/>
              <a:buChar char="§"/>
            </a:pPr>
            <a:r>
              <a:rPr lang="en-US" altLang="zh-CN" sz="2400" b="1">
                <a:latin typeface="Times New Roman" pitchFamily="18" charset="0"/>
                <a:ea typeface="楷体_GB2312" pitchFamily="49" charset="-122"/>
              </a:rPr>
              <a:t> </a:t>
            </a:r>
            <a:r>
              <a:rPr lang="zh-CN" altLang="en-US" sz="2400" b="1">
                <a:latin typeface="Times New Roman" pitchFamily="18" charset="0"/>
                <a:ea typeface="楷体_GB2312" pitchFamily="49" charset="-122"/>
              </a:rPr>
              <a:t>线性表</a:t>
            </a:r>
            <a:r>
              <a:rPr lang="en-US" altLang="zh-CN" sz="2400" b="1">
                <a:latin typeface="Times New Roman" pitchFamily="18" charset="0"/>
                <a:ea typeface="楷体_GB2312" pitchFamily="49" charset="-122"/>
              </a:rPr>
              <a:t>(</a:t>
            </a:r>
            <a:r>
              <a:rPr lang="en-US" altLang="zh-CN" sz="2400" b="1">
                <a:latin typeface="Times New Roman" pitchFamily="18" charset="0"/>
                <a:ea typeface="楷体_GB2312" pitchFamily="49" charset="-122"/>
                <a:sym typeface="Wingdings" pitchFamily="2" charset="2"/>
              </a:rPr>
              <a:t>QIAN,SUN,LI,ZHOU,WU,ZHENG,WANG)</a:t>
            </a:r>
            <a:r>
              <a:rPr lang="zh-CN" altLang="en-US" sz="2400" b="1">
                <a:latin typeface="Times New Roman" pitchFamily="18" charset="0"/>
                <a:ea typeface="楷体_GB2312" pitchFamily="49" charset="-122"/>
                <a:sym typeface="Wingdings" pitchFamily="2" charset="2"/>
              </a:rPr>
              <a:t>的链式存储结构</a:t>
            </a:r>
            <a:endParaRPr lang="zh-CN" altLang="en-US" sz="2400" b="1">
              <a:latin typeface="Times New Roman" pitchFamily="18" charset="0"/>
              <a:ea typeface="楷体_GB2312" pitchFamily="49" charset="-122"/>
            </a:endParaRPr>
          </a:p>
        </p:txBody>
      </p:sp>
      <p:sp>
        <p:nvSpPr>
          <p:cNvPr id="46084" name="Text Box 5"/>
          <p:cNvSpPr txBox="1">
            <a:spLocks noChangeArrowheads="1"/>
          </p:cNvSpPr>
          <p:nvPr/>
        </p:nvSpPr>
        <p:spPr bwMode="auto">
          <a:xfrm>
            <a:off x="4785556" y="3083314"/>
            <a:ext cx="792301"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NULL</a:t>
            </a:r>
          </a:p>
        </p:txBody>
      </p:sp>
      <p:sp>
        <p:nvSpPr>
          <p:cNvPr id="46085" name="Line 6"/>
          <p:cNvSpPr>
            <a:spLocks noChangeShapeType="1"/>
          </p:cNvSpPr>
          <p:nvPr/>
        </p:nvSpPr>
        <p:spPr bwMode="auto">
          <a:xfrm>
            <a:off x="5638192" y="3256351"/>
            <a:ext cx="323906"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86" name="Line 7"/>
          <p:cNvSpPr>
            <a:spLocks noChangeShapeType="1"/>
          </p:cNvSpPr>
          <p:nvPr/>
        </p:nvSpPr>
        <p:spPr bwMode="auto">
          <a:xfrm>
            <a:off x="6787741" y="3250001"/>
            <a:ext cx="360425"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87" name="Line 8"/>
          <p:cNvSpPr>
            <a:spLocks noChangeShapeType="1"/>
          </p:cNvSpPr>
          <p:nvPr/>
        </p:nvSpPr>
        <p:spPr bwMode="auto">
          <a:xfrm>
            <a:off x="4507696" y="3259526"/>
            <a:ext cx="2889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88" name="Line 9"/>
          <p:cNvSpPr>
            <a:spLocks noChangeShapeType="1"/>
          </p:cNvSpPr>
          <p:nvPr/>
        </p:nvSpPr>
        <p:spPr bwMode="auto">
          <a:xfrm>
            <a:off x="8877254" y="3270640"/>
            <a:ext cx="0" cy="352425"/>
          </a:xfrm>
          <a:prstGeom prst="line">
            <a:avLst/>
          </a:prstGeom>
          <a:noFill/>
          <a:ln w="9525">
            <a:solidFill>
              <a:srgbClr val="0000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89" name="Line 10"/>
          <p:cNvSpPr>
            <a:spLocks noChangeShapeType="1"/>
          </p:cNvSpPr>
          <p:nvPr/>
        </p:nvSpPr>
        <p:spPr bwMode="auto">
          <a:xfrm flipH="1">
            <a:off x="4772854" y="3634176"/>
            <a:ext cx="4102812"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90" name="Line 11"/>
          <p:cNvSpPr>
            <a:spLocks noChangeShapeType="1"/>
          </p:cNvSpPr>
          <p:nvPr/>
        </p:nvSpPr>
        <p:spPr bwMode="auto">
          <a:xfrm>
            <a:off x="4769678" y="3653226"/>
            <a:ext cx="0" cy="17938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091" name="Text Box 13"/>
          <p:cNvSpPr txBox="1">
            <a:spLocks noChangeArrowheads="1"/>
          </p:cNvSpPr>
          <p:nvPr/>
        </p:nvSpPr>
        <p:spPr bwMode="auto">
          <a:xfrm>
            <a:off x="5487353" y="4548576"/>
            <a:ext cx="2878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200" b="1">
                <a:solidFill>
                  <a:schemeClr val="folHlink"/>
                </a:solidFill>
              </a:rPr>
              <a:t>线性链表的逻辑状态</a:t>
            </a:r>
          </a:p>
        </p:txBody>
      </p:sp>
      <p:sp>
        <p:nvSpPr>
          <p:cNvPr id="46092" name="Text Box 14"/>
          <p:cNvSpPr txBox="1">
            <a:spLocks noChangeArrowheads="1"/>
          </p:cNvSpPr>
          <p:nvPr/>
        </p:nvSpPr>
        <p:spPr bwMode="auto">
          <a:xfrm>
            <a:off x="5565155" y="3076964"/>
            <a:ext cx="187358" cy="323850"/>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093" name="Text Box 15"/>
          <p:cNvSpPr txBox="1">
            <a:spLocks noChangeArrowheads="1"/>
          </p:cNvSpPr>
          <p:nvPr/>
        </p:nvSpPr>
        <p:spPr bwMode="auto">
          <a:xfrm>
            <a:off x="5946220" y="3083314"/>
            <a:ext cx="792300"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QIAN</a:t>
            </a:r>
          </a:p>
        </p:txBody>
      </p:sp>
      <p:sp>
        <p:nvSpPr>
          <p:cNvPr id="46094" name="Text Box 16"/>
          <p:cNvSpPr txBox="1">
            <a:spLocks noChangeArrowheads="1"/>
          </p:cNvSpPr>
          <p:nvPr/>
        </p:nvSpPr>
        <p:spPr bwMode="auto">
          <a:xfrm>
            <a:off x="6743284" y="3076964"/>
            <a:ext cx="187358" cy="323850"/>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095" name="Text Box 17"/>
          <p:cNvSpPr txBox="1">
            <a:spLocks noChangeArrowheads="1"/>
          </p:cNvSpPr>
          <p:nvPr/>
        </p:nvSpPr>
        <p:spPr bwMode="auto">
          <a:xfrm>
            <a:off x="7141815" y="3083314"/>
            <a:ext cx="647812"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SUN</a:t>
            </a:r>
          </a:p>
        </p:txBody>
      </p:sp>
      <p:sp>
        <p:nvSpPr>
          <p:cNvPr id="46096" name="Text Box 18"/>
          <p:cNvSpPr txBox="1">
            <a:spLocks noChangeArrowheads="1"/>
          </p:cNvSpPr>
          <p:nvPr/>
        </p:nvSpPr>
        <p:spPr bwMode="auto">
          <a:xfrm>
            <a:off x="7775338" y="3076964"/>
            <a:ext cx="187358" cy="323850"/>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097" name="Text Box 19"/>
          <p:cNvSpPr txBox="1">
            <a:spLocks noChangeArrowheads="1"/>
          </p:cNvSpPr>
          <p:nvPr/>
        </p:nvSpPr>
        <p:spPr bwMode="auto">
          <a:xfrm>
            <a:off x="8270724" y="3083314"/>
            <a:ext cx="495386"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 LI</a:t>
            </a:r>
          </a:p>
        </p:txBody>
      </p:sp>
      <p:sp>
        <p:nvSpPr>
          <p:cNvPr id="46098" name="Text Box 20"/>
          <p:cNvSpPr txBox="1">
            <a:spLocks noChangeArrowheads="1"/>
          </p:cNvSpPr>
          <p:nvPr/>
        </p:nvSpPr>
        <p:spPr bwMode="auto">
          <a:xfrm>
            <a:off x="4398139" y="3838964"/>
            <a:ext cx="792301"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ZHOU</a:t>
            </a:r>
          </a:p>
        </p:txBody>
      </p:sp>
      <p:sp>
        <p:nvSpPr>
          <p:cNvPr id="46099" name="Line 21"/>
          <p:cNvSpPr>
            <a:spLocks noChangeShapeType="1"/>
          </p:cNvSpPr>
          <p:nvPr/>
        </p:nvSpPr>
        <p:spPr bwMode="auto">
          <a:xfrm>
            <a:off x="5250775" y="4012001"/>
            <a:ext cx="323906"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100" name="Text Box 22"/>
          <p:cNvSpPr txBox="1">
            <a:spLocks noChangeArrowheads="1"/>
          </p:cNvSpPr>
          <p:nvPr/>
        </p:nvSpPr>
        <p:spPr bwMode="auto">
          <a:xfrm>
            <a:off x="5195202" y="3832614"/>
            <a:ext cx="187358" cy="323850"/>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graphicFrame>
        <p:nvGraphicFramePr>
          <p:cNvPr id="378903" name="Group 23"/>
          <p:cNvGraphicFramePr>
            <a:graphicFrameLocks noGrp="1"/>
          </p:cNvGraphicFramePr>
          <p:nvPr>
            <p:extLst>
              <p:ext uri="{D42A27DB-BD31-4B8C-83A1-F6EECF244321}">
                <p14:modId xmlns:p14="http://schemas.microsoft.com/office/powerpoint/2010/main" val="512634587"/>
              </p:ext>
            </p:extLst>
          </p:nvPr>
        </p:nvGraphicFramePr>
        <p:xfrm>
          <a:off x="1066985" y="2210190"/>
          <a:ext cx="2896102" cy="3870366"/>
        </p:xfrm>
        <a:graphic>
          <a:graphicData uri="http://schemas.openxmlformats.org/drawingml/2006/table">
            <a:tbl>
              <a:tblPr/>
              <a:tblGrid>
                <a:gridCol w="762132"/>
                <a:gridCol w="1066985"/>
                <a:gridCol w="1066985"/>
              </a:tblGrid>
              <a:tr h="7009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2"/>
                          </a:solidFill>
                          <a:effectLst/>
                          <a:latin typeface="Times New Roman" pitchFamily="18" charset="0"/>
                          <a:ea typeface="楷体_GB2312" pitchFamily="49" charset="-122"/>
                        </a:rPr>
                        <a:t>存储地址</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2"/>
                          </a:solidFill>
                          <a:effectLst/>
                          <a:latin typeface="Times New Roman" pitchFamily="18" charset="0"/>
                          <a:ea typeface="楷体_GB2312" pitchFamily="49" charset="-122"/>
                        </a:rPr>
                        <a:t>数据域</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2"/>
                          </a:solidFill>
                          <a:effectLst/>
                          <a:latin typeface="Times New Roman" pitchFamily="18" charset="0"/>
                          <a:ea typeface="楷体_GB2312" pitchFamily="49" charset="-122"/>
                        </a:rPr>
                        <a:t>指针域</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LI</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43</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7</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QIAN</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13</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13</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SUN</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19</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WANG</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rgbClr val="FF0000"/>
                          </a:solidFill>
                          <a:effectLst/>
                          <a:latin typeface="Times New Roman" pitchFamily="18" charset="0"/>
                          <a:ea typeface="楷体_GB2312" pitchFamily="49" charset="-122"/>
                        </a:rPr>
                        <a:t>NULL</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25</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WU</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37</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rgbClr val="FF0000"/>
                          </a:solidFill>
                          <a:effectLst/>
                          <a:latin typeface="Times New Roman" pitchFamily="18" charset="0"/>
                          <a:ea typeface="楷体_GB2312" pitchFamily="49" charset="-122"/>
                        </a:rPr>
                        <a:t>31</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楷体_GB2312" pitchFamily="49" charset="-122"/>
                        </a:rPr>
                        <a:t>NULL</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7</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37</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楷体_GB2312" pitchFamily="49" charset="-122"/>
                        </a:rPr>
                        <a:t>ZHENG</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19</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43</a:t>
                      </a:r>
                    </a:p>
                  </a:txBody>
                  <a:tcPr marL="91456" marR="91456"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楷体_GB2312" pitchFamily="49" charset="-122"/>
                        </a:rPr>
                        <a:t>ZHOU</a:t>
                      </a:r>
                    </a:p>
                  </a:txBody>
                  <a:tcPr marL="91456" marR="91456"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楷体_GB2312" pitchFamily="49" charset="-122"/>
                        </a:rPr>
                        <a:t>25</a:t>
                      </a:r>
                    </a:p>
                  </a:txBody>
                  <a:tcPr marL="91456" marR="91456"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143" name="Text Box 65"/>
          <p:cNvSpPr txBox="1">
            <a:spLocks noChangeArrowheads="1"/>
          </p:cNvSpPr>
          <p:nvPr/>
        </p:nvSpPr>
        <p:spPr bwMode="auto">
          <a:xfrm>
            <a:off x="403295" y="4866076"/>
            <a:ext cx="457279"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31</a:t>
            </a:r>
          </a:p>
        </p:txBody>
      </p:sp>
      <p:sp>
        <p:nvSpPr>
          <p:cNvPr id="46144" name="Text Box 66"/>
          <p:cNvSpPr txBox="1">
            <a:spLocks noChangeArrowheads="1"/>
          </p:cNvSpPr>
          <p:nvPr/>
        </p:nvSpPr>
        <p:spPr bwMode="auto">
          <a:xfrm>
            <a:off x="0" y="4469202"/>
            <a:ext cx="11431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000" b="1">
                <a:latin typeface="楷体_GB2312" pitchFamily="49" charset="-122"/>
                <a:ea typeface="楷体_GB2312" pitchFamily="49" charset="-122"/>
              </a:rPr>
              <a:t>头指针</a:t>
            </a:r>
            <a:r>
              <a:rPr lang="en-US" altLang="zh-CN" sz="2000" b="1">
                <a:latin typeface="楷体_GB2312" pitchFamily="49" charset="-122"/>
                <a:ea typeface="楷体_GB2312" pitchFamily="49" charset="-122"/>
              </a:rPr>
              <a:t>L</a:t>
            </a:r>
          </a:p>
        </p:txBody>
      </p:sp>
      <p:sp>
        <p:nvSpPr>
          <p:cNvPr id="46145" name="Line 67"/>
          <p:cNvSpPr>
            <a:spLocks noChangeShapeType="1"/>
          </p:cNvSpPr>
          <p:nvPr/>
        </p:nvSpPr>
        <p:spPr bwMode="auto">
          <a:xfrm>
            <a:off x="7872192" y="3270639"/>
            <a:ext cx="360426"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146" name="Text Box 68"/>
          <p:cNvSpPr txBox="1">
            <a:spLocks noChangeArrowheads="1"/>
          </p:cNvSpPr>
          <p:nvPr/>
        </p:nvSpPr>
        <p:spPr bwMode="auto">
          <a:xfrm>
            <a:off x="8766110" y="3076964"/>
            <a:ext cx="187358" cy="323850"/>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147" name="Text Box 69"/>
          <p:cNvSpPr txBox="1">
            <a:spLocks noChangeArrowheads="1"/>
          </p:cNvSpPr>
          <p:nvPr/>
        </p:nvSpPr>
        <p:spPr bwMode="auto">
          <a:xfrm>
            <a:off x="5536575" y="3845314"/>
            <a:ext cx="611293"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 WU</a:t>
            </a:r>
          </a:p>
        </p:txBody>
      </p:sp>
      <p:sp>
        <p:nvSpPr>
          <p:cNvPr id="46148" name="Line 70"/>
          <p:cNvSpPr>
            <a:spLocks noChangeShapeType="1"/>
          </p:cNvSpPr>
          <p:nvPr/>
        </p:nvSpPr>
        <p:spPr bwMode="auto">
          <a:xfrm>
            <a:off x="6206615" y="4016764"/>
            <a:ext cx="360425"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149" name="Text Box 71"/>
          <p:cNvSpPr txBox="1">
            <a:spLocks noChangeArrowheads="1"/>
          </p:cNvSpPr>
          <p:nvPr/>
        </p:nvSpPr>
        <p:spPr bwMode="auto">
          <a:xfrm>
            <a:off x="6144692" y="3861190"/>
            <a:ext cx="187358" cy="306387"/>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150" name="Text Box 72"/>
          <p:cNvSpPr txBox="1">
            <a:spLocks noChangeArrowheads="1"/>
          </p:cNvSpPr>
          <p:nvPr/>
        </p:nvSpPr>
        <p:spPr bwMode="auto">
          <a:xfrm>
            <a:off x="6532109" y="3834202"/>
            <a:ext cx="935200" cy="322263"/>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ZHENG</a:t>
            </a:r>
          </a:p>
        </p:txBody>
      </p:sp>
      <p:sp>
        <p:nvSpPr>
          <p:cNvPr id="46151" name="Line 73"/>
          <p:cNvSpPr>
            <a:spLocks noChangeShapeType="1"/>
          </p:cNvSpPr>
          <p:nvPr/>
        </p:nvSpPr>
        <p:spPr bwMode="auto">
          <a:xfrm>
            <a:off x="7580041" y="4007239"/>
            <a:ext cx="323906" cy="0"/>
          </a:xfrm>
          <a:prstGeom prst="line">
            <a:avLst/>
          </a:prstGeom>
          <a:noFill/>
          <a:ln w="9525">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152" name="Text Box 74"/>
          <p:cNvSpPr txBox="1">
            <a:spLocks noChangeArrowheads="1"/>
          </p:cNvSpPr>
          <p:nvPr/>
        </p:nvSpPr>
        <p:spPr bwMode="auto">
          <a:xfrm>
            <a:off x="7468897" y="3827852"/>
            <a:ext cx="187358" cy="341313"/>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1600" b="1">
              <a:latin typeface="Times New Roman" pitchFamily="18" charset="0"/>
            </a:endParaRPr>
          </a:p>
        </p:txBody>
      </p:sp>
      <p:sp>
        <p:nvSpPr>
          <p:cNvPr id="46153" name="Text Box 75"/>
          <p:cNvSpPr txBox="1">
            <a:spLocks noChangeArrowheads="1"/>
          </p:cNvSpPr>
          <p:nvPr/>
        </p:nvSpPr>
        <p:spPr bwMode="auto">
          <a:xfrm>
            <a:off x="7927765" y="3845314"/>
            <a:ext cx="863750" cy="322262"/>
          </a:xfrm>
          <a:prstGeom prst="rect">
            <a:avLst/>
          </a:prstGeom>
          <a:solidFill>
            <a:schemeClr val="accent1"/>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WANG</a:t>
            </a:r>
          </a:p>
        </p:txBody>
      </p:sp>
      <p:sp>
        <p:nvSpPr>
          <p:cNvPr id="46154" name="Text Box 76"/>
          <p:cNvSpPr txBox="1">
            <a:spLocks noChangeArrowheads="1"/>
          </p:cNvSpPr>
          <p:nvPr/>
        </p:nvSpPr>
        <p:spPr bwMode="auto">
          <a:xfrm>
            <a:off x="8802629" y="3856426"/>
            <a:ext cx="187358" cy="306388"/>
          </a:xfrm>
          <a:prstGeom prst="rect">
            <a:avLst/>
          </a:prstGeom>
          <a:noFill/>
          <a:ln w="9525">
            <a:solidFill>
              <a:srgbClr val="000000"/>
            </a:solidFill>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1600" b="1">
                <a:latin typeface="Times New Roman" pitchFamily="18" charset="0"/>
              </a:rPr>
              <a:t>^</a:t>
            </a:r>
          </a:p>
        </p:txBody>
      </p:sp>
      <p:sp>
        <p:nvSpPr>
          <p:cNvPr id="46155" name="Line 77"/>
          <p:cNvSpPr>
            <a:spLocks noChangeShapeType="1"/>
          </p:cNvSpPr>
          <p:nvPr/>
        </p:nvSpPr>
        <p:spPr bwMode="auto">
          <a:xfrm>
            <a:off x="4320338" y="2935676"/>
            <a:ext cx="188945" cy="323850"/>
          </a:xfrm>
          <a:prstGeom prst="line">
            <a:avLst/>
          </a:prstGeom>
          <a:noFill/>
          <a:ln w="9525">
            <a:solidFill>
              <a:schemeClr val="tx1"/>
            </a:solidFill>
            <a:miter lim="800000"/>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56" name="Rectangle 78"/>
          <p:cNvSpPr>
            <a:spLocks noChangeArrowheads="1"/>
          </p:cNvSpPr>
          <p:nvPr/>
        </p:nvSpPr>
        <p:spPr bwMode="auto">
          <a:xfrm>
            <a:off x="4107576" y="2551501"/>
            <a:ext cx="325494"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楷体_GB2312" pitchFamily="49" charset="-122"/>
                <a:ea typeface="楷体_GB2312" pitchFamily="49" charset="-122"/>
              </a:rPr>
              <a:t>L</a:t>
            </a:r>
          </a:p>
        </p:txBody>
      </p:sp>
    </p:spTree>
    <p:extLst>
      <p:ext uri="{BB962C8B-B14F-4D97-AF65-F5344CB8AC3E}">
        <p14:creationId xmlns:p14="http://schemas.microsoft.com/office/powerpoint/2010/main" val="284137124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341432" y="1199357"/>
            <a:ext cx="8308830" cy="4687888"/>
          </a:xfrm>
        </p:spPr>
        <p:txBody>
          <a:bodyPr/>
          <a:lstStyle/>
          <a:p>
            <a:pPr marL="0" indent="0" algn="just" eaLnBrk="1" hangingPunct="1">
              <a:spcBef>
                <a:spcPts val="1200"/>
              </a:spcBef>
              <a:defRPr/>
            </a:pPr>
            <a:r>
              <a:rPr lang="zh-CN" altLang="en-US" sz="2400" b="1" dirty="0">
                <a:solidFill>
                  <a:schemeClr val="bg2"/>
                </a:solidFill>
                <a:ea typeface="楷体_GB2312" pitchFamily="49" charset="-122"/>
              </a:rPr>
              <a:t> 在单链表中</a:t>
            </a:r>
          </a:p>
          <a:p>
            <a:pPr marL="0" indent="0" algn="just" eaLnBrk="1" hangingPunct="1">
              <a:spcBef>
                <a:spcPts val="1200"/>
              </a:spcBef>
              <a:defRPr/>
            </a:pPr>
            <a:endParaRPr lang="zh-CN" altLang="en-US" sz="2400" b="1" dirty="0">
              <a:solidFill>
                <a:schemeClr val="bg2"/>
              </a:solidFill>
              <a:ea typeface="楷体_GB2312" pitchFamily="49" charset="-122"/>
            </a:endParaRPr>
          </a:p>
          <a:p>
            <a:pPr marL="0" indent="0" algn="just" eaLnBrk="1" hangingPunct="1">
              <a:spcBef>
                <a:spcPts val="1200"/>
              </a:spcBef>
              <a:defRPr/>
            </a:pPr>
            <a:endParaRPr lang="zh-CN" altLang="en-US" b="1" dirty="0">
              <a:solidFill>
                <a:schemeClr val="bg2"/>
              </a:solidFill>
              <a:ea typeface="楷体_GB2312" pitchFamily="49" charset="-122"/>
            </a:endParaRPr>
          </a:p>
          <a:p>
            <a:pPr marL="766763" lvl="1" algn="just" eaLnBrk="1" hangingPunct="1">
              <a:spcBef>
                <a:spcPts val="1200"/>
              </a:spcBef>
              <a:defRPr/>
            </a:pPr>
            <a:r>
              <a:rPr lang="zh-CN" altLang="en-US" sz="2400" b="1" dirty="0">
                <a:solidFill>
                  <a:schemeClr val="bg2"/>
                </a:solidFill>
                <a:ea typeface="楷体_GB2312" pitchFamily="49" charset="-122"/>
              </a:rPr>
              <a:t>任何两个元素的存储位置没有固定的联系</a:t>
            </a:r>
          </a:p>
          <a:p>
            <a:pPr marL="766763" lvl="1" algn="just" eaLnBrk="1" hangingPunct="1">
              <a:spcBef>
                <a:spcPts val="1200"/>
              </a:spcBef>
              <a:defRPr/>
            </a:pPr>
            <a:r>
              <a:rPr lang="zh-CN" altLang="en-US" sz="2400" b="1" dirty="0">
                <a:solidFill>
                  <a:schemeClr val="bg2"/>
                </a:solidFill>
                <a:ea typeface="楷体_GB2312" pitchFamily="49" charset="-122"/>
              </a:rPr>
              <a:t>每个元素存储位置可由其直接前驱结点的指针指出</a:t>
            </a:r>
          </a:p>
          <a:p>
            <a:pPr marL="0" indent="0" algn="just" eaLnBrk="1" hangingPunct="1">
              <a:spcBef>
                <a:spcPts val="1200"/>
              </a:spcBef>
              <a:defRPr/>
            </a:pPr>
            <a:r>
              <a:rPr lang="zh-CN" altLang="en-US" sz="2400" b="1" dirty="0">
                <a:solidFill>
                  <a:schemeClr val="bg2"/>
                </a:solidFill>
                <a:ea typeface="楷体_GB2312" pitchFamily="49" charset="-122"/>
                <a:hlinkClick r:id="rId3" action="ppaction://hlinkpres?slideindex=1&amp;slidetitle=幻灯片 1"/>
              </a:rPr>
              <a:t> 算法</a:t>
            </a:r>
            <a:r>
              <a:rPr lang="en-US" altLang="zh-CN" sz="2400" b="1" dirty="0">
                <a:solidFill>
                  <a:schemeClr val="bg2"/>
                </a:solidFill>
                <a:ea typeface="楷体_GB2312" pitchFamily="49" charset="-122"/>
                <a:hlinkClick r:id="rId3" action="ppaction://hlinkpres?slideindex=1&amp;slidetitle=幻灯片 1"/>
              </a:rPr>
              <a:t>2.8 </a:t>
            </a:r>
            <a:r>
              <a:rPr lang="en-US" altLang="zh-CN" sz="2400" b="1" dirty="0" err="1">
                <a:solidFill>
                  <a:schemeClr val="bg2"/>
                </a:solidFill>
                <a:ea typeface="楷体_GB2312" pitchFamily="49" charset="-122"/>
                <a:hlinkClick r:id="rId3" action="ppaction://hlinkpres?slideindex=1&amp;slidetitle=幻灯片 1"/>
              </a:rPr>
              <a:t>GetElem_L</a:t>
            </a:r>
            <a:r>
              <a:rPr lang="en-US" altLang="zh-CN" sz="2400" b="1" dirty="0">
                <a:solidFill>
                  <a:schemeClr val="bg2"/>
                </a:solidFill>
                <a:ea typeface="楷体_GB2312" pitchFamily="49" charset="-122"/>
                <a:hlinkClick r:id="rId3" action="ppaction://hlinkpres?slideindex=1&amp;slidetitle=幻灯片 1"/>
              </a:rPr>
              <a:t>(</a:t>
            </a:r>
            <a:r>
              <a:rPr lang="en-US" altLang="zh-CN" sz="2400" b="1" dirty="0" err="1">
                <a:solidFill>
                  <a:schemeClr val="bg2"/>
                </a:solidFill>
                <a:ea typeface="楷体_GB2312" pitchFamily="49" charset="-122"/>
                <a:hlinkClick r:id="rId3" action="ppaction://hlinkpres?slideindex=1&amp;slidetitle=幻灯片 1"/>
              </a:rPr>
              <a:t>LinkList</a:t>
            </a:r>
            <a:r>
              <a:rPr lang="en-US" altLang="zh-CN" sz="2400" b="1" dirty="0">
                <a:solidFill>
                  <a:schemeClr val="bg2"/>
                </a:solidFill>
                <a:ea typeface="楷体_GB2312" pitchFamily="49" charset="-122"/>
                <a:hlinkClick r:id="rId3" action="ppaction://hlinkpres?slideindex=1&amp;slidetitle=幻灯片 1"/>
              </a:rPr>
              <a:t> </a:t>
            </a:r>
            <a:r>
              <a:rPr lang="en-US" altLang="zh-CN" sz="2400" b="1" dirty="0" err="1">
                <a:solidFill>
                  <a:schemeClr val="bg2"/>
                </a:solidFill>
                <a:ea typeface="楷体_GB2312" pitchFamily="49" charset="-122"/>
                <a:hlinkClick r:id="rId3" action="ppaction://hlinkpres?slideindex=1&amp;slidetitle=幻灯片 1"/>
              </a:rPr>
              <a:t>L,int</a:t>
            </a:r>
            <a:r>
              <a:rPr lang="en-US" altLang="zh-CN" sz="2400" b="1" dirty="0">
                <a:solidFill>
                  <a:schemeClr val="bg2"/>
                </a:solidFill>
                <a:ea typeface="楷体_GB2312" pitchFamily="49" charset="-122"/>
                <a:hlinkClick r:id="rId3" action="ppaction://hlinkpres?slideindex=1&amp;slidetitle=幻灯片 1"/>
              </a:rPr>
              <a:t> </a:t>
            </a:r>
            <a:r>
              <a:rPr lang="en-US" altLang="zh-CN" sz="2400" b="1" dirty="0" err="1">
                <a:solidFill>
                  <a:schemeClr val="bg2"/>
                </a:solidFill>
                <a:ea typeface="楷体_GB2312" pitchFamily="49" charset="-122"/>
                <a:hlinkClick r:id="rId3" action="ppaction://hlinkpres?slideindex=1&amp;slidetitle=幻灯片 1"/>
              </a:rPr>
              <a:t>i,ElemType</a:t>
            </a:r>
            <a:r>
              <a:rPr lang="en-US" altLang="zh-CN" sz="2400" b="1" dirty="0">
                <a:solidFill>
                  <a:schemeClr val="bg2"/>
                </a:solidFill>
                <a:ea typeface="楷体_GB2312" pitchFamily="49" charset="-122"/>
                <a:hlinkClick r:id="rId3" action="ppaction://hlinkpres?slideindex=1&amp;slidetitle=幻灯片 1"/>
              </a:rPr>
              <a:t> e)</a:t>
            </a:r>
            <a:endParaRPr lang="en-US" altLang="zh-CN" sz="2400" b="1" dirty="0">
              <a:solidFill>
                <a:schemeClr val="bg2"/>
              </a:solidFill>
              <a:ea typeface="楷体_GB2312" pitchFamily="49" charset="-122"/>
            </a:endParaRPr>
          </a:p>
          <a:p>
            <a:pPr marL="400050" lvl="1" indent="0" algn="just" eaLnBrk="1" hangingPunct="1">
              <a:spcBef>
                <a:spcPts val="1200"/>
              </a:spcBef>
              <a:defRPr/>
            </a:pPr>
            <a:r>
              <a:rPr lang="zh-CN" altLang="en-US" sz="20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在单链表中获取第</a:t>
            </a:r>
            <a:r>
              <a:rPr lang="en-US" altLang="zh-CN" sz="2400" b="1" dirty="0" err="1">
                <a:latin typeface="Times New Roman" panose="02020603050405020304" pitchFamily="18" charset="0"/>
                <a:ea typeface="楷体_GB2312" pitchFamily="49" charset="-122"/>
              </a:rPr>
              <a:t>i</a:t>
            </a:r>
            <a:r>
              <a:rPr lang="zh-CN" altLang="en-US" sz="2400" b="1" dirty="0">
                <a:latin typeface="Times New Roman" panose="02020603050405020304" pitchFamily="18" charset="0"/>
                <a:ea typeface="楷体_GB2312" pitchFamily="49" charset="-122"/>
              </a:rPr>
              <a:t>个数据元素必须从头指针出发，沿指针链依次向后查找。因此，单链表是</a:t>
            </a:r>
            <a:r>
              <a:rPr lang="zh-CN" altLang="en-US" sz="2400" b="1" dirty="0">
                <a:solidFill>
                  <a:srgbClr val="FF0000"/>
                </a:solidFill>
                <a:latin typeface="Times New Roman" panose="02020603050405020304" pitchFamily="18" charset="0"/>
                <a:ea typeface="楷体_GB2312" pitchFamily="49" charset="-122"/>
              </a:rPr>
              <a:t>顺序存取</a:t>
            </a:r>
            <a:r>
              <a:rPr lang="zh-CN" altLang="en-US" sz="2400" b="1" dirty="0">
                <a:latin typeface="Times New Roman" panose="02020603050405020304" pitchFamily="18" charset="0"/>
                <a:ea typeface="楷体_GB2312" pitchFamily="49" charset="-122"/>
              </a:rPr>
              <a:t>的存储结构。</a:t>
            </a:r>
          </a:p>
          <a:p>
            <a:pPr marL="0" indent="0" algn="just" eaLnBrk="1" hangingPunct="1">
              <a:defRPr/>
            </a:pPr>
            <a:endParaRPr lang="en-US" altLang="zh-CN" sz="2400" b="1" dirty="0">
              <a:solidFill>
                <a:schemeClr val="bg2"/>
              </a:solidFill>
              <a:ea typeface="楷体_GB2312" pitchFamily="49" charset="-122"/>
            </a:endParaRPr>
          </a:p>
        </p:txBody>
      </p:sp>
      <p:sp>
        <p:nvSpPr>
          <p:cNvPr id="47107" name="Rectangle 3"/>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线性单链表的基本操作</a:t>
            </a:r>
            <a:r>
              <a:rPr lang="en-US" altLang="zh-CN" smtClean="0"/>
              <a:t>-</a:t>
            </a:r>
            <a:r>
              <a:rPr lang="zh-CN" altLang="en-US" smtClean="0"/>
              <a:t>取值</a:t>
            </a:r>
          </a:p>
        </p:txBody>
      </p:sp>
      <p:grpSp>
        <p:nvGrpSpPr>
          <p:cNvPr id="47108" name="Group 22"/>
          <p:cNvGrpSpPr>
            <a:grpSpLocks/>
          </p:cNvGrpSpPr>
          <p:nvPr/>
        </p:nvGrpSpPr>
        <p:grpSpPr bwMode="auto">
          <a:xfrm>
            <a:off x="1622707" y="2641601"/>
            <a:ext cx="6479713" cy="931863"/>
            <a:chOff x="884" y="2795"/>
            <a:chExt cx="4081" cy="587"/>
          </a:xfrm>
        </p:grpSpPr>
        <p:sp>
          <p:nvSpPr>
            <p:cNvPr id="47110" name="Line 23"/>
            <p:cNvSpPr>
              <a:spLocks noChangeShapeType="1"/>
            </p:cNvSpPr>
            <p:nvPr/>
          </p:nvSpPr>
          <p:spPr bwMode="auto">
            <a:xfrm flipV="1">
              <a:off x="3745" y="3111"/>
              <a:ext cx="0" cy="122"/>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1" name="Line 24"/>
            <p:cNvSpPr>
              <a:spLocks noChangeShapeType="1"/>
            </p:cNvSpPr>
            <p:nvPr/>
          </p:nvSpPr>
          <p:spPr bwMode="auto">
            <a:xfrm>
              <a:off x="3126" y="3303"/>
              <a:ext cx="83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2" name="Line 25"/>
            <p:cNvSpPr>
              <a:spLocks noChangeShapeType="1"/>
            </p:cNvSpPr>
            <p:nvPr/>
          </p:nvSpPr>
          <p:spPr bwMode="auto">
            <a:xfrm flipH="1" flipV="1">
              <a:off x="3125" y="3115"/>
              <a:ext cx="0" cy="181"/>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3" name="Line 26"/>
            <p:cNvSpPr>
              <a:spLocks noChangeShapeType="1"/>
            </p:cNvSpPr>
            <p:nvPr/>
          </p:nvSpPr>
          <p:spPr bwMode="auto">
            <a:xfrm>
              <a:off x="3295" y="3382"/>
              <a:ext cx="11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4" name="Line 27"/>
            <p:cNvSpPr>
              <a:spLocks noChangeShapeType="1"/>
            </p:cNvSpPr>
            <p:nvPr/>
          </p:nvSpPr>
          <p:spPr bwMode="auto">
            <a:xfrm flipV="1">
              <a:off x="4448" y="3115"/>
              <a:ext cx="0" cy="261"/>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15" name="Rectangle 28" descr="深色上对角线"/>
            <p:cNvSpPr>
              <a:spLocks noChangeArrowheads="1"/>
            </p:cNvSpPr>
            <p:nvPr/>
          </p:nvSpPr>
          <p:spPr bwMode="auto">
            <a:xfrm>
              <a:off x="884" y="2795"/>
              <a:ext cx="4081" cy="322"/>
            </a:xfrm>
            <a:prstGeom prst="rect">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7116" name="Text Box 29"/>
            <p:cNvSpPr txBox="1">
              <a:spLocks noChangeArrowheads="1"/>
            </p:cNvSpPr>
            <p:nvPr/>
          </p:nvSpPr>
          <p:spPr bwMode="auto">
            <a:xfrm>
              <a:off x="2957" y="2799"/>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3</a:t>
              </a:r>
            </a:p>
          </p:txBody>
        </p:sp>
        <p:sp>
          <p:nvSpPr>
            <p:cNvPr id="47117" name="Text Box 30"/>
            <p:cNvSpPr txBox="1">
              <a:spLocks noChangeArrowheads="1"/>
            </p:cNvSpPr>
            <p:nvPr/>
          </p:nvSpPr>
          <p:spPr bwMode="auto">
            <a:xfrm>
              <a:off x="3598" y="2799"/>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2</a:t>
              </a:r>
            </a:p>
          </p:txBody>
        </p:sp>
        <p:sp>
          <p:nvSpPr>
            <p:cNvPr id="47118" name="Text Box 31"/>
            <p:cNvSpPr txBox="1">
              <a:spLocks noChangeArrowheads="1"/>
            </p:cNvSpPr>
            <p:nvPr/>
          </p:nvSpPr>
          <p:spPr bwMode="auto">
            <a:xfrm>
              <a:off x="4274" y="2799"/>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4</a:t>
              </a:r>
            </a:p>
          </p:txBody>
        </p:sp>
        <p:sp>
          <p:nvSpPr>
            <p:cNvPr id="47119" name="Text Box 32"/>
            <p:cNvSpPr txBox="1">
              <a:spLocks noChangeArrowheads="1"/>
            </p:cNvSpPr>
            <p:nvPr/>
          </p:nvSpPr>
          <p:spPr bwMode="auto">
            <a:xfrm>
              <a:off x="1747" y="2800"/>
              <a:ext cx="288"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a</a:t>
              </a:r>
              <a:r>
                <a:rPr lang="en-US" altLang="zh-CN" sz="2400" b="1" baseline="-25000">
                  <a:latin typeface="Times New Roman" pitchFamily="18" charset="0"/>
                </a:rPr>
                <a:t>1</a:t>
              </a:r>
            </a:p>
          </p:txBody>
        </p:sp>
        <p:sp>
          <p:nvSpPr>
            <p:cNvPr id="47120" name="Rectangle 33"/>
            <p:cNvSpPr>
              <a:spLocks noChangeArrowheads="1"/>
            </p:cNvSpPr>
            <p:nvPr/>
          </p:nvSpPr>
          <p:spPr bwMode="auto">
            <a:xfrm>
              <a:off x="3242" y="2799"/>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7121" name="Rectangle 34"/>
            <p:cNvSpPr>
              <a:spLocks noChangeArrowheads="1"/>
            </p:cNvSpPr>
            <p:nvPr/>
          </p:nvSpPr>
          <p:spPr bwMode="auto">
            <a:xfrm>
              <a:off x="3886" y="2799"/>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7122" name="Rectangle 35"/>
            <p:cNvSpPr>
              <a:spLocks noChangeArrowheads="1"/>
            </p:cNvSpPr>
            <p:nvPr/>
          </p:nvSpPr>
          <p:spPr bwMode="auto">
            <a:xfrm>
              <a:off x="4564" y="2799"/>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400" b="1">
                  <a:latin typeface="Times New Roman" pitchFamily="18" charset="0"/>
                </a:rPr>
                <a:t>＾</a:t>
              </a:r>
            </a:p>
          </p:txBody>
        </p:sp>
        <p:sp>
          <p:nvSpPr>
            <p:cNvPr id="47123" name="Line 36"/>
            <p:cNvSpPr>
              <a:spLocks noChangeShapeType="1"/>
            </p:cNvSpPr>
            <p:nvPr/>
          </p:nvSpPr>
          <p:spPr bwMode="auto">
            <a:xfrm>
              <a:off x="3295" y="2969"/>
              <a:ext cx="0" cy="40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24" name="Line 37"/>
            <p:cNvSpPr>
              <a:spLocks noChangeShapeType="1"/>
            </p:cNvSpPr>
            <p:nvPr/>
          </p:nvSpPr>
          <p:spPr bwMode="auto">
            <a:xfrm>
              <a:off x="3965" y="2978"/>
              <a:ext cx="0" cy="32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25" name="Rectangle 38"/>
            <p:cNvSpPr>
              <a:spLocks noChangeArrowheads="1"/>
            </p:cNvSpPr>
            <p:nvPr/>
          </p:nvSpPr>
          <p:spPr bwMode="auto">
            <a:xfrm>
              <a:off x="2030" y="2796"/>
              <a:ext cx="136" cy="31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7126" name="Line 39"/>
            <p:cNvSpPr>
              <a:spLocks noChangeShapeType="1"/>
            </p:cNvSpPr>
            <p:nvPr/>
          </p:nvSpPr>
          <p:spPr bwMode="auto">
            <a:xfrm>
              <a:off x="2106" y="3233"/>
              <a:ext cx="164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27" name="Line 40"/>
            <p:cNvSpPr>
              <a:spLocks noChangeShapeType="1"/>
            </p:cNvSpPr>
            <p:nvPr/>
          </p:nvSpPr>
          <p:spPr bwMode="auto">
            <a:xfrm>
              <a:off x="2106" y="2982"/>
              <a:ext cx="0" cy="24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28" name="Text Box 41"/>
            <p:cNvSpPr txBox="1">
              <a:spLocks noChangeArrowheads="1"/>
            </p:cNvSpPr>
            <p:nvPr/>
          </p:nvSpPr>
          <p:spPr bwMode="auto">
            <a:xfrm>
              <a:off x="1111" y="3113"/>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ea typeface="楷体_GB2312" pitchFamily="49" charset="-122"/>
                </a:rPr>
                <a:t>L</a:t>
              </a:r>
            </a:p>
          </p:txBody>
        </p:sp>
        <p:sp>
          <p:nvSpPr>
            <p:cNvPr id="47129" name="Text Box 42"/>
            <p:cNvSpPr txBox="1">
              <a:spLocks noChangeArrowheads="1"/>
            </p:cNvSpPr>
            <p:nvPr/>
          </p:nvSpPr>
          <p:spPr bwMode="auto">
            <a:xfrm>
              <a:off x="1123" y="2795"/>
              <a:ext cx="288" cy="32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rPr>
                <a:t>4</a:t>
              </a:r>
              <a:endParaRPr lang="en-US" altLang="zh-CN" sz="2400" b="1" baseline="-25000">
                <a:latin typeface="Times New Roman" pitchFamily="18" charset="0"/>
              </a:endParaRPr>
            </a:p>
          </p:txBody>
        </p:sp>
        <p:sp>
          <p:nvSpPr>
            <p:cNvPr id="47130" name="Rectangle 43"/>
            <p:cNvSpPr>
              <a:spLocks noChangeArrowheads="1"/>
            </p:cNvSpPr>
            <p:nvPr/>
          </p:nvSpPr>
          <p:spPr bwMode="auto">
            <a:xfrm>
              <a:off x="1408" y="2795"/>
              <a:ext cx="136" cy="32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7131" name="Line 44"/>
            <p:cNvSpPr>
              <a:spLocks noChangeShapeType="1"/>
            </p:cNvSpPr>
            <p:nvPr/>
          </p:nvSpPr>
          <p:spPr bwMode="auto">
            <a:xfrm flipV="1">
              <a:off x="1940" y="3098"/>
              <a:ext cx="0" cy="122"/>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32" name="Line 45"/>
            <p:cNvSpPr>
              <a:spLocks noChangeShapeType="1"/>
            </p:cNvSpPr>
            <p:nvPr/>
          </p:nvSpPr>
          <p:spPr bwMode="auto">
            <a:xfrm>
              <a:off x="1486" y="3220"/>
              <a:ext cx="453"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33" name="Line 46"/>
            <p:cNvSpPr>
              <a:spLocks noChangeShapeType="1"/>
            </p:cNvSpPr>
            <p:nvPr/>
          </p:nvSpPr>
          <p:spPr bwMode="auto">
            <a:xfrm>
              <a:off x="1486" y="2969"/>
              <a:ext cx="0" cy="24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134" name="Line 47"/>
            <p:cNvSpPr>
              <a:spLocks noChangeShapeType="1"/>
            </p:cNvSpPr>
            <p:nvPr/>
          </p:nvSpPr>
          <p:spPr bwMode="auto">
            <a:xfrm flipH="1">
              <a:off x="1259" y="3109"/>
              <a:ext cx="0" cy="113"/>
            </a:xfrm>
            <a:prstGeom prst="line">
              <a:avLst/>
            </a:prstGeom>
            <a:noFill/>
            <a:ln w="1905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3409680108"/>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72514" y="316523"/>
            <a:ext cx="7794390" cy="629505"/>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dirty="0" smtClean="0"/>
              <a:t>线性单链表的基本操作</a:t>
            </a:r>
            <a:r>
              <a:rPr lang="en-US" altLang="zh-CN" dirty="0" smtClean="0"/>
              <a:t>—</a:t>
            </a:r>
            <a:r>
              <a:rPr lang="zh-CN" altLang="en-US" dirty="0" smtClean="0"/>
              <a:t>插入</a:t>
            </a:r>
          </a:p>
        </p:txBody>
      </p:sp>
      <p:sp>
        <p:nvSpPr>
          <p:cNvPr id="49155" name="Rectangle 3"/>
          <p:cNvSpPr>
            <a:spLocks noGrp="1" noChangeArrowheads="1"/>
          </p:cNvSpPr>
          <p:nvPr>
            <p:ph type="body" idx="1"/>
          </p:nvPr>
        </p:nvSpPr>
        <p:spPr>
          <a:xfrm>
            <a:off x="827231" y="1472609"/>
            <a:ext cx="8129412" cy="4114800"/>
          </a:xfrm>
        </p:spPr>
        <p:txBody>
          <a:bodyPr/>
          <a:lstStyle/>
          <a:p>
            <a:pPr eaLnBrk="1" hangingPunct="1">
              <a:defRPr/>
            </a:pPr>
            <a:r>
              <a:rPr lang="zh-CN" altLang="en-US" sz="2400" b="1" dirty="0">
                <a:ea typeface="楷体_GB2312" pitchFamily="49" charset="-122"/>
              </a:rPr>
              <a:t>算法</a:t>
            </a:r>
            <a:r>
              <a:rPr lang="en-US" altLang="zh-CN" sz="2400" b="1" dirty="0">
                <a:ea typeface="楷体_GB2312" pitchFamily="49" charset="-122"/>
              </a:rPr>
              <a:t>2.9 </a:t>
            </a:r>
            <a:r>
              <a:rPr lang="en-US" altLang="zh-CN" sz="2400" b="1" dirty="0" err="1">
                <a:ea typeface="楷体_GB2312" pitchFamily="49" charset="-122"/>
              </a:rPr>
              <a:t>ListInsert_L</a:t>
            </a:r>
            <a:r>
              <a:rPr lang="en-US" altLang="zh-CN" sz="2400" b="1" dirty="0">
                <a:ea typeface="楷体_GB2312" pitchFamily="49" charset="-122"/>
              </a:rPr>
              <a:t>(</a:t>
            </a:r>
            <a:r>
              <a:rPr lang="en-US" altLang="zh-CN" sz="2400" b="1" dirty="0" err="1">
                <a:ea typeface="楷体_GB2312" pitchFamily="49" charset="-122"/>
              </a:rPr>
              <a:t>LinkList</a:t>
            </a:r>
            <a:r>
              <a:rPr lang="en-US" altLang="zh-CN" sz="2400" b="1" dirty="0">
                <a:ea typeface="楷体_GB2312" pitchFamily="49" charset="-122"/>
              </a:rPr>
              <a:t> &amp;</a:t>
            </a:r>
            <a:r>
              <a:rPr lang="en-US" altLang="zh-CN" sz="2400" b="1" dirty="0" err="1">
                <a:ea typeface="楷体_GB2312" pitchFamily="49" charset="-122"/>
              </a:rPr>
              <a:t>L,int</a:t>
            </a:r>
            <a:r>
              <a:rPr lang="en-US" altLang="zh-CN" sz="2400" b="1" dirty="0">
                <a:ea typeface="楷体_GB2312" pitchFamily="49" charset="-122"/>
              </a:rPr>
              <a:t> </a:t>
            </a:r>
            <a:r>
              <a:rPr lang="en-US" altLang="zh-CN" sz="2400" b="1" dirty="0" err="1">
                <a:ea typeface="楷体_GB2312" pitchFamily="49" charset="-122"/>
              </a:rPr>
              <a:t>i,ElemType</a:t>
            </a:r>
            <a:r>
              <a:rPr lang="en-US" altLang="zh-CN" sz="2400" b="1" dirty="0">
                <a:ea typeface="楷体_GB2312" pitchFamily="49" charset="-122"/>
              </a:rPr>
              <a:t> e)</a:t>
            </a:r>
          </a:p>
          <a:p>
            <a:pPr eaLnBrk="1" hangingPunct="1">
              <a:defRPr/>
            </a:pPr>
            <a:r>
              <a:rPr lang="zh-CN" altLang="en-US" sz="2400" b="1" dirty="0">
                <a:ea typeface="楷体_GB2312" pitchFamily="49" charset="-122"/>
              </a:rPr>
              <a:t>插入前的表</a:t>
            </a:r>
            <a:r>
              <a:rPr lang="en-US" altLang="zh-CN" sz="2400" b="1" dirty="0">
                <a:ea typeface="楷体_GB2312" pitchFamily="49" charset="-122"/>
              </a:rPr>
              <a:t>L</a:t>
            </a:r>
            <a:r>
              <a:rPr lang="zh-CN" altLang="en-US" sz="2400" b="1" dirty="0">
                <a:ea typeface="楷体_GB2312" pitchFamily="49" charset="-122"/>
              </a:rPr>
              <a:t>：</a:t>
            </a:r>
            <a:r>
              <a:rPr lang="en-US" altLang="zh-CN" sz="2400" b="1" dirty="0">
                <a:ea typeface="楷体_GB2312" pitchFamily="49" charset="-122"/>
              </a:rPr>
              <a:t>(a</a:t>
            </a:r>
            <a:r>
              <a:rPr lang="en-US" altLang="zh-CN" sz="2400" b="1" baseline="-25000" dirty="0">
                <a:ea typeface="楷体_GB2312" pitchFamily="49" charset="-122"/>
              </a:rPr>
              <a:t>1</a:t>
            </a:r>
            <a:r>
              <a:rPr lang="en-US" altLang="zh-CN" sz="2400" b="1" dirty="0">
                <a:ea typeface="楷体_GB2312" pitchFamily="49" charset="-122"/>
              </a:rPr>
              <a:t>,…, a</a:t>
            </a:r>
            <a:r>
              <a:rPr lang="en-US" altLang="zh-CN" sz="2400" b="1" baseline="-25000" dirty="0">
                <a:ea typeface="楷体_GB2312" pitchFamily="49" charset="-122"/>
              </a:rPr>
              <a:t>i-1</a:t>
            </a:r>
            <a:r>
              <a:rPr lang="en-US" altLang="zh-CN" sz="2400" b="1" dirty="0">
                <a:ea typeface="楷体_GB2312" pitchFamily="49" charset="-122"/>
              </a:rPr>
              <a:t>,   a</a:t>
            </a:r>
            <a:r>
              <a:rPr lang="en-US" altLang="zh-CN" sz="2400" b="1" baseline="-25000" dirty="0">
                <a:ea typeface="楷体_GB2312" pitchFamily="49" charset="-122"/>
              </a:rPr>
              <a:t>i</a:t>
            </a:r>
            <a:r>
              <a:rPr lang="en-US" altLang="zh-CN" sz="2400" b="1" dirty="0">
                <a:ea typeface="楷体_GB2312" pitchFamily="49" charset="-122"/>
              </a:rPr>
              <a:t>,…, a</a:t>
            </a:r>
            <a:r>
              <a:rPr lang="en-US" altLang="zh-CN" sz="2400" b="1" baseline="-25000" dirty="0">
                <a:ea typeface="楷体_GB2312" pitchFamily="49" charset="-122"/>
              </a:rPr>
              <a:t>n</a:t>
            </a:r>
            <a:r>
              <a:rPr lang="en-US" altLang="zh-CN" sz="2400" b="1" dirty="0">
                <a:ea typeface="楷体_GB2312" pitchFamily="49" charset="-122"/>
              </a:rPr>
              <a:t>)</a:t>
            </a:r>
          </a:p>
          <a:p>
            <a:pPr lvl="1" eaLnBrk="1" hangingPunct="1">
              <a:defRPr/>
            </a:pPr>
            <a:endParaRPr lang="en-US" altLang="zh-CN" sz="2400" b="1" dirty="0">
              <a:ea typeface="楷体_GB2312" pitchFamily="49" charset="-122"/>
            </a:endParaRPr>
          </a:p>
          <a:p>
            <a:pPr eaLnBrk="1" hangingPunct="1">
              <a:spcBef>
                <a:spcPct val="50000"/>
              </a:spcBef>
              <a:defRPr/>
            </a:pPr>
            <a:r>
              <a:rPr lang="zh-CN" altLang="en-US" sz="2400" b="1" dirty="0">
                <a:ea typeface="楷体_GB2312" pitchFamily="49" charset="-122"/>
              </a:rPr>
              <a:t>插入后的表</a:t>
            </a:r>
            <a:r>
              <a:rPr lang="en-US" altLang="zh-CN" sz="2400" b="1" dirty="0">
                <a:ea typeface="楷体_GB2312" pitchFamily="49" charset="-122"/>
              </a:rPr>
              <a:t>L</a:t>
            </a:r>
            <a:r>
              <a:rPr lang="zh-CN" altLang="en-US" sz="2400" b="1" dirty="0">
                <a:ea typeface="楷体_GB2312" pitchFamily="49" charset="-122"/>
              </a:rPr>
              <a:t>：</a:t>
            </a:r>
            <a:r>
              <a:rPr lang="en-US" altLang="zh-CN" sz="2400" b="1" dirty="0">
                <a:ea typeface="楷体_GB2312" pitchFamily="49" charset="-122"/>
              </a:rPr>
              <a:t>(a</a:t>
            </a:r>
            <a:r>
              <a:rPr lang="en-US" altLang="zh-CN" sz="2400" b="1" baseline="-25000" dirty="0">
                <a:ea typeface="楷体_GB2312" pitchFamily="49" charset="-122"/>
              </a:rPr>
              <a:t>1</a:t>
            </a:r>
            <a:r>
              <a:rPr lang="en-US" altLang="zh-CN" sz="2400" b="1" dirty="0">
                <a:ea typeface="楷体_GB2312" pitchFamily="49" charset="-122"/>
              </a:rPr>
              <a:t>,…, a</a:t>
            </a:r>
            <a:r>
              <a:rPr lang="en-US" altLang="zh-CN" sz="2400" b="1" baseline="-25000" dirty="0">
                <a:ea typeface="楷体_GB2312" pitchFamily="49" charset="-122"/>
              </a:rPr>
              <a:t>i-1</a:t>
            </a:r>
            <a:r>
              <a:rPr lang="en-US" altLang="zh-CN" sz="2400" b="1" dirty="0">
                <a:ea typeface="楷体_GB2312" pitchFamily="49" charset="-122"/>
              </a:rPr>
              <a:t>, </a:t>
            </a:r>
            <a:r>
              <a:rPr lang="en-US" altLang="zh-CN" sz="2800" b="1" dirty="0">
                <a:solidFill>
                  <a:srgbClr val="FF0000"/>
                </a:solidFill>
                <a:ea typeface="楷体_GB2312" pitchFamily="49" charset="-122"/>
              </a:rPr>
              <a:t>e</a:t>
            </a:r>
            <a:r>
              <a:rPr lang="en-US" altLang="zh-CN" sz="2400" b="1" dirty="0">
                <a:ea typeface="楷体_GB2312" pitchFamily="49" charset="-122"/>
              </a:rPr>
              <a:t> , a</a:t>
            </a:r>
            <a:r>
              <a:rPr lang="en-US" altLang="zh-CN" sz="2400" b="1" baseline="-25000" dirty="0">
                <a:ea typeface="楷体_GB2312" pitchFamily="49" charset="-122"/>
              </a:rPr>
              <a:t>i</a:t>
            </a:r>
            <a:r>
              <a:rPr lang="en-US" altLang="zh-CN" sz="2400" b="1" dirty="0">
                <a:ea typeface="楷体_GB2312" pitchFamily="49" charset="-122"/>
              </a:rPr>
              <a:t>,…, a</a:t>
            </a:r>
            <a:r>
              <a:rPr lang="en-US" altLang="zh-CN" sz="2400" b="1" baseline="-25000" dirty="0">
                <a:ea typeface="楷体_GB2312" pitchFamily="49" charset="-122"/>
              </a:rPr>
              <a:t>n</a:t>
            </a:r>
            <a:r>
              <a:rPr lang="en-US" altLang="zh-CN" sz="2400" b="1" dirty="0">
                <a:ea typeface="楷体_GB2312" pitchFamily="49" charset="-122"/>
              </a:rPr>
              <a:t>)</a:t>
            </a:r>
            <a:endParaRPr lang="en-US" altLang="zh-CN" sz="2400" b="1" dirty="0">
              <a:solidFill>
                <a:srgbClr val="00CC00"/>
              </a:solidFill>
              <a:ea typeface="楷体_GB2312" pitchFamily="49" charset="-122"/>
            </a:endParaRPr>
          </a:p>
          <a:p>
            <a:pPr eaLnBrk="1" hangingPunct="1">
              <a:spcBef>
                <a:spcPct val="50000"/>
              </a:spcBef>
              <a:buClr>
                <a:schemeClr val="tx2"/>
              </a:buClr>
              <a:buSzTx/>
              <a:buFont typeface="Wingdings" pitchFamily="2" charset="2"/>
              <a:buChar char="§"/>
              <a:defRPr/>
            </a:pPr>
            <a:r>
              <a:rPr lang="zh-CN" altLang="en-US" sz="2400" b="1" dirty="0">
                <a:ea typeface="楷体_GB2312" pitchFamily="49" charset="-122"/>
              </a:rPr>
              <a:t>实现步骤：</a:t>
            </a:r>
          </a:p>
          <a:p>
            <a:pPr marL="457200" lvl="1" indent="0" eaLnBrk="1" hangingPunct="1">
              <a:spcBef>
                <a:spcPct val="50000"/>
              </a:spcBef>
              <a:buClr>
                <a:schemeClr val="tx2"/>
              </a:buClr>
              <a:buSzTx/>
              <a:buFont typeface="Wingdings" pitchFamily="2" charset="2"/>
              <a:buNone/>
              <a:defRPr/>
            </a:pPr>
            <a:r>
              <a:rPr lang="zh-CN" altLang="en-US" sz="2400" b="1" dirty="0">
                <a:solidFill>
                  <a:schemeClr val="folHlink"/>
                </a:solidFill>
                <a:ea typeface="楷体_GB2312" pitchFamily="49" charset="-122"/>
              </a:rPr>
              <a:t>步</a:t>
            </a:r>
            <a:r>
              <a:rPr lang="en-US" altLang="zh-CN" sz="2400" b="1" dirty="0">
                <a:solidFill>
                  <a:schemeClr val="folHlink"/>
                </a:solidFill>
                <a:ea typeface="楷体_GB2312" pitchFamily="49" charset="-122"/>
              </a:rPr>
              <a:t>1</a:t>
            </a:r>
            <a:r>
              <a:rPr lang="en-US" altLang="zh-CN" sz="2400" b="1" dirty="0">
                <a:ea typeface="楷体_GB2312" pitchFamily="49" charset="-122"/>
              </a:rPr>
              <a:t>: </a:t>
            </a:r>
            <a:r>
              <a:rPr lang="zh-CN" altLang="en-US" sz="2400" b="1" dirty="0">
                <a:ea typeface="楷体_GB2312" pitchFamily="49" charset="-122"/>
              </a:rPr>
              <a:t>用指针</a:t>
            </a:r>
            <a:r>
              <a:rPr lang="en-US" altLang="zh-CN" sz="2400" b="1" dirty="0">
                <a:ea typeface="楷体_GB2312" pitchFamily="49" charset="-122"/>
              </a:rPr>
              <a:t>p</a:t>
            </a:r>
            <a:r>
              <a:rPr lang="zh-CN" altLang="en-US" sz="2400" b="1" dirty="0">
                <a:ea typeface="楷体_GB2312" pitchFamily="49" charset="-122"/>
              </a:rPr>
              <a:t>定位到第</a:t>
            </a:r>
            <a:r>
              <a:rPr lang="en-US" altLang="zh-CN" sz="2400" b="1" dirty="0">
                <a:ea typeface="楷体_GB2312" pitchFamily="49" charset="-122"/>
              </a:rPr>
              <a:t>i-1</a:t>
            </a:r>
            <a:r>
              <a:rPr lang="zh-CN" altLang="en-US" sz="2400" b="1" dirty="0">
                <a:ea typeface="楷体_GB2312" pitchFamily="49" charset="-122"/>
              </a:rPr>
              <a:t>个元素所在的结点</a:t>
            </a:r>
          </a:p>
          <a:p>
            <a:pPr marL="457200" lvl="1" indent="0" eaLnBrk="1" hangingPunct="1">
              <a:spcBef>
                <a:spcPct val="50000"/>
              </a:spcBef>
              <a:buClr>
                <a:schemeClr val="tx2"/>
              </a:buClr>
              <a:buSzTx/>
              <a:buFont typeface="Wingdings" pitchFamily="2" charset="2"/>
              <a:buNone/>
              <a:defRPr/>
            </a:pPr>
            <a:r>
              <a:rPr lang="zh-CN" altLang="en-US" sz="2400" b="1" dirty="0">
                <a:solidFill>
                  <a:schemeClr val="folHlink"/>
                </a:solidFill>
                <a:ea typeface="楷体_GB2312" pitchFamily="49" charset="-122"/>
              </a:rPr>
              <a:t>步</a:t>
            </a:r>
            <a:r>
              <a:rPr lang="en-US" altLang="zh-CN" sz="2400" b="1" dirty="0">
                <a:solidFill>
                  <a:schemeClr val="folHlink"/>
                </a:solidFill>
                <a:ea typeface="楷体_GB2312" pitchFamily="49" charset="-122"/>
              </a:rPr>
              <a:t>2</a:t>
            </a:r>
            <a:r>
              <a:rPr lang="en-US" altLang="zh-CN" sz="2400" b="1" dirty="0"/>
              <a:t>: </a:t>
            </a:r>
            <a:r>
              <a:rPr lang="zh-CN" altLang="en-US" sz="2400" b="1" dirty="0">
                <a:ea typeface="楷体_GB2312" pitchFamily="49" charset="-122"/>
              </a:rPr>
              <a:t>生成一个数据域为</a:t>
            </a:r>
            <a:r>
              <a:rPr lang="en-US" altLang="zh-CN" sz="2400" b="1" dirty="0">
                <a:ea typeface="楷体_GB2312" pitchFamily="49" charset="-122"/>
              </a:rPr>
              <a:t>e</a:t>
            </a:r>
            <a:r>
              <a:rPr lang="zh-CN" altLang="en-US" sz="2400" b="1" dirty="0">
                <a:ea typeface="楷体_GB2312" pitchFamily="49" charset="-122"/>
              </a:rPr>
              <a:t>的结点，用指针</a:t>
            </a:r>
            <a:r>
              <a:rPr lang="en-US" altLang="zh-CN" sz="2400" b="1" dirty="0">
                <a:ea typeface="楷体_GB2312" pitchFamily="49" charset="-122"/>
              </a:rPr>
              <a:t>s</a:t>
            </a:r>
            <a:r>
              <a:rPr lang="zh-CN" altLang="en-US" sz="2400" b="1" dirty="0">
                <a:ea typeface="楷体_GB2312" pitchFamily="49" charset="-122"/>
              </a:rPr>
              <a:t>指向它</a:t>
            </a:r>
          </a:p>
          <a:p>
            <a:pPr marL="457200" lvl="1" indent="0" eaLnBrk="1" hangingPunct="1">
              <a:spcBef>
                <a:spcPct val="50000"/>
              </a:spcBef>
              <a:buClr>
                <a:schemeClr val="tx2"/>
              </a:buClr>
              <a:buSzTx/>
              <a:buFont typeface="Wingdings" pitchFamily="2" charset="2"/>
              <a:buNone/>
              <a:defRPr/>
            </a:pPr>
            <a:r>
              <a:rPr lang="zh-CN" altLang="en-US" sz="2400" b="1" dirty="0">
                <a:solidFill>
                  <a:schemeClr val="folHlink"/>
                </a:solidFill>
                <a:ea typeface="楷体_GB2312" pitchFamily="49" charset="-122"/>
              </a:rPr>
              <a:t>步</a:t>
            </a:r>
            <a:r>
              <a:rPr lang="en-US" altLang="zh-CN" sz="2400" b="1" dirty="0">
                <a:solidFill>
                  <a:schemeClr val="folHlink"/>
                </a:solidFill>
                <a:ea typeface="楷体_GB2312" pitchFamily="49" charset="-122"/>
              </a:rPr>
              <a:t>3</a:t>
            </a:r>
            <a:r>
              <a:rPr lang="en-US" altLang="zh-CN" sz="2400" b="1" dirty="0"/>
              <a:t>: </a:t>
            </a:r>
            <a:r>
              <a:rPr lang="zh-CN" altLang="en-US" sz="2400" b="1" dirty="0">
                <a:ea typeface="楷体_GB2312" pitchFamily="49" charset="-122"/>
              </a:rPr>
              <a:t>将</a:t>
            </a:r>
            <a:r>
              <a:rPr lang="en-US" altLang="zh-CN" sz="2400" b="1" dirty="0">
                <a:ea typeface="楷体_GB2312" pitchFamily="49" charset="-122"/>
              </a:rPr>
              <a:t>s</a:t>
            </a:r>
            <a:r>
              <a:rPr lang="zh-CN" altLang="en-US" sz="2400" b="1" dirty="0">
                <a:ea typeface="楷体_GB2312" pitchFamily="49" charset="-122"/>
              </a:rPr>
              <a:t>所指结点插入到单链表中</a:t>
            </a:r>
            <a:endParaRPr lang="en-US" altLang="zh-CN" sz="2400" dirty="0">
              <a:ea typeface="楷体_GB2312" pitchFamily="49" charset="-122"/>
            </a:endParaRPr>
          </a:p>
        </p:txBody>
      </p:sp>
      <p:grpSp>
        <p:nvGrpSpPr>
          <p:cNvPr id="381956" name="Group 4"/>
          <p:cNvGrpSpPr>
            <a:grpSpLocks/>
          </p:cNvGrpSpPr>
          <p:nvPr/>
        </p:nvGrpSpPr>
        <p:grpSpPr bwMode="auto">
          <a:xfrm>
            <a:off x="4869709" y="2452097"/>
            <a:ext cx="3507396" cy="576263"/>
            <a:chOff x="3263" y="1542"/>
            <a:chExt cx="2209" cy="363"/>
          </a:xfrm>
        </p:grpSpPr>
        <p:sp>
          <p:nvSpPr>
            <p:cNvPr id="49158" name="AutoShape 5"/>
            <p:cNvSpPr>
              <a:spLocks noChangeArrowheads="1"/>
            </p:cNvSpPr>
            <p:nvPr/>
          </p:nvSpPr>
          <p:spPr bwMode="auto">
            <a:xfrm>
              <a:off x="3263" y="1542"/>
              <a:ext cx="181" cy="363"/>
            </a:xfrm>
            <a:prstGeom prst="downArrow">
              <a:avLst>
                <a:gd name="adj1" fmla="val 50000"/>
                <a:gd name="adj2" fmla="val 5013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49160" name="Rectangle 6"/>
            <p:cNvSpPr>
              <a:spLocks noChangeArrowheads="1"/>
            </p:cNvSpPr>
            <p:nvPr/>
          </p:nvSpPr>
          <p:spPr bwMode="auto">
            <a:xfrm>
              <a:off x="3404" y="1572"/>
              <a:ext cx="2068" cy="288"/>
            </a:xfrm>
            <a:prstGeom prst="rect">
              <a:avLst/>
            </a:prstGeom>
            <a:noFill/>
            <a:ln>
              <a:noFill/>
            </a:ln>
            <a:effec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defRPr/>
              </a:pPr>
              <a:r>
                <a:rPr lang="en-US" altLang="zh-CN" sz="2400" dirty="0" err="1">
                  <a:solidFill>
                    <a:srgbClr val="FF0000"/>
                  </a:solidFill>
                  <a:latin typeface="+mn-lt"/>
                </a:rPr>
                <a:t>ListInsert_L</a:t>
              </a:r>
              <a:r>
                <a:rPr lang="en-US" altLang="zh-CN" sz="2400" dirty="0">
                  <a:solidFill>
                    <a:srgbClr val="FF0000"/>
                  </a:solidFill>
                  <a:latin typeface="+mn-lt"/>
                </a:rPr>
                <a:t>(L, </a:t>
              </a:r>
              <a:r>
                <a:rPr lang="en-US" altLang="zh-CN" sz="2400" dirty="0" err="1">
                  <a:solidFill>
                    <a:srgbClr val="FF0000"/>
                  </a:solidFill>
                  <a:latin typeface="+mn-lt"/>
                </a:rPr>
                <a:t>i</a:t>
              </a:r>
              <a:r>
                <a:rPr lang="en-US" altLang="zh-CN" sz="2400" dirty="0">
                  <a:solidFill>
                    <a:srgbClr val="FF0000"/>
                  </a:solidFill>
                  <a:latin typeface="+mn-lt"/>
                </a:rPr>
                <a:t> ,e)</a:t>
              </a:r>
            </a:p>
          </p:txBody>
        </p:sp>
      </p:grpSp>
    </p:spTree>
    <p:extLst>
      <p:ext uri="{BB962C8B-B14F-4D97-AF65-F5344CB8AC3E}">
        <p14:creationId xmlns:p14="http://schemas.microsoft.com/office/powerpoint/2010/main" val="1874468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81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线性结构的特点</a:t>
            </a:r>
          </a:p>
        </p:txBody>
      </p:sp>
      <p:sp>
        <p:nvSpPr>
          <p:cNvPr id="11267" name="Rectangle 3"/>
          <p:cNvSpPr>
            <a:spLocks noGrp="1" noChangeArrowheads="1"/>
          </p:cNvSpPr>
          <p:nvPr>
            <p:ph type="body" idx="1"/>
          </p:nvPr>
        </p:nvSpPr>
        <p:spPr>
          <a:xfrm>
            <a:off x="524780" y="1226405"/>
            <a:ext cx="8154816" cy="4734780"/>
          </a:xfrm>
        </p:spPr>
        <p:txBody>
          <a:bodyPr/>
          <a:lstStyle/>
          <a:p>
            <a:pPr eaLnBrk="1" hangingPunct="1">
              <a:lnSpc>
                <a:spcPct val="90000"/>
              </a:lnSpc>
            </a:pPr>
            <a:r>
              <a:rPr lang="zh-CN" altLang="en-US" sz="2800" b="1" dirty="0" smtClean="0">
                <a:latin typeface="楷体_GB2312" pitchFamily="49" charset="-122"/>
                <a:ea typeface="楷体_GB2312" pitchFamily="49" charset="-122"/>
              </a:rPr>
              <a:t>存在唯一的一个被称作</a:t>
            </a:r>
            <a:r>
              <a:rPr lang="en-US" altLang="zh-CN" sz="2800" b="1" dirty="0" smtClean="0">
                <a:latin typeface="楷体_GB2312" pitchFamily="49" charset="-122"/>
                <a:ea typeface="楷体_GB2312" pitchFamily="49" charset="-122"/>
              </a:rPr>
              <a:t>"</a:t>
            </a:r>
            <a:r>
              <a:rPr lang="zh-CN" altLang="en-US" sz="2800" b="1" dirty="0" smtClean="0">
                <a:solidFill>
                  <a:schemeClr val="hlink"/>
                </a:solidFill>
                <a:latin typeface="楷体_GB2312" pitchFamily="49" charset="-122"/>
                <a:ea typeface="楷体_GB2312" pitchFamily="49" charset="-122"/>
              </a:rPr>
              <a:t>第一个</a:t>
            </a:r>
            <a:r>
              <a:rPr lang="en-US" altLang="zh-CN" sz="2800" b="1" dirty="0" smtClean="0">
                <a:latin typeface="楷体_GB2312" pitchFamily="49" charset="-122"/>
                <a:ea typeface="楷体_GB2312" pitchFamily="49" charset="-122"/>
              </a:rPr>
              <a:t>"</a:t>
            </a:r>
            <a:r>
              <a:rPr lang="zh-CN" altLang="en-US" sz="2800" b="1" dirty="0" smtClean="0">
                <a:latin typeface="楷体_GB2312" pitchFamily="49" charset="-122"/>
                <a:ea typeface="楷体_GB2312" pitchFamily="49" charset="-122"/>
              </a:rPr>
              <a:t>的数据元素；</a:t>
            </a:r>
          </a:p>
          <a:p>
            <a:pPr eaLnBrk="1" hangingPunct="1">
              <a:lnSpc>
                <a:spcPct val="90000"/>
              </a:lnSpc>
            </a:pPr>
            <a:r>
              <a:rPr lang="zh-CN" altLang="en-US" sz="2800" b="1" dirty="0" smtClean="0">
                <a:latin typeface="楷体_GB2312" pitchFamily="49" charset="-122"/>
                <a:ea typeface="楷体_GB2312" pitchFamily="49" charset="-122"/>
              </a:rPr>
              <a:t>存在唯一的一个被称作</a:t>
            </a:r>
            <a:r>
              <a:rPr lang="en-US" altLang="zh-CN" sz="2800" b="1" dirty="0" smtClean="0">
                <a:latin typeface="楷体_GB2312" pitchFamily="49" charset="-122"/>
                <a:ea typeface="楷体_GB2312" pitchFamily="49" charset="-122"/>
              </a:rPr>
              <a:t>"</a:t>
            </a:r>
            <a:r>
              <a:rPr lang="zh-CN" altLang="en-US" sz="2800" b="1" dirty="0" smtClean="0">
                <a:solidFill>
                  <a:schemeClr val="hlink"/>
                </a:solidFill>
                <a:latin typeface="楷体_GB2312" pitchFamily="49" charset="-122"/>
                <a:ea typeface="楷体_GB2312" pitchFamily="49" charset="-122"/>
              </a:rPr>
              <a:t>最后一个</a:t>
            </a:r>
            <a:r>
              <a:rPr lang="en-US" altLang="zh-CN" sz="2800" b="1" dirty="0" smtClean="0">
                <a:latin typeface="楷体_GB2312" pitchFamily="49" charset="-122"/>
                <a:ea typeface="楷体_GB2312" pitchFamily="49" charset="-122"/>
              </a:rPr>
              <a:t>"</a:t>
            </a:r>
            <a:r>
              <a:rPr lang="zh-CN" altLang="en-US" sz="2800" b="1" dirty="0" smtClean="0">
                <a:latin typeface="楷体_GB2312" pitchFamily="49" charset="-122"/>
                <a:ea typeface="楷体_GB2312" pitchFamily="49" charset="-122"/>
              </a:rPr>
              <a:t>的数据元素；</a:t>
            </a:r>
          </a:p>
          <a:p>
            <a:pPr eaLnBrk="1" hangingPunct="1">
              <a:lnSpc>
                <a:spcPct val="90000"/>
              </a:lnSpc>
            </a:pPr>
            <a:r>
              <a:rPr lang="zh-CN" altLang="en-US" sz="2800" b="1" dirty="0" smtClean="0">
                <a:latin typeface="楷体_GB2312" pitchFamily="49" charset="-122"/>
                <a:ea typeface="楷体_GB2312" pitchFamily="49" charset="-122"/>
              </a:rPr>
              <a:t>相邻数据元素之间存在序偶关系，若将线性表记为</a:t>
            </a:r>
            <a:r>
              <a:rPr lang="zh-CN" altLang="en-US" sz="2400" b="1" dirty="0" smtClean="0">
                <a:latin typeface="Times New Roman" pitchFamily="18" charset="0"/>
                <a:ea typeface="楷体_GB2312" pitchFamily="49" charset="-122"/>
              </a:rPr>
              <a:t>（</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1</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2</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i-1</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i+1</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n</a:t>
            </a:r>
            <a:r>
              <a:rPr lang="zh-CN" altLang="en-US" sz="2400" b="1" dirty="0" smtClean="0">
                <a:latin typeface="Times New Roman" pitchFamily="18" charset="0"/>
                <a:ea typeface="楷体_GB2312" pitchFamily="49" charset="-122"/>
              </a:rPr>
              <a:t>）</a:t>
            </a:r>
          </a:p>
          <a:p>
            <a:pPr lvl="1" eaLnBrk="1" hangingPunct="1">
              <a:lnSpc>
                <a:spcPct val="90000"/>
              </a:lnSpc>
            </a:pPr>
            <a:r>
              <a:rPr lang="zh-CN" altLang="en-US" sz="2400" b="1" dirty="0" smtClean="0">
                <a:latin typeface="楷体_GB2312" pitchFamily="49" charset="-122"/>
                <a:ea typeface="楷体_GB2312" pitchFamily="49" charset="-122"/>
              </a:rPr>
              <a:t>表中</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i-1</a:t>
            </a:r>
            <a:r>
              <a:rPr lang="zh-CN" altLang="en-US" sz="2400" b="1" dirty="0" smtClean="0">
                <a:latin typeface="Times New Roman" pitchFamily="18" charset="0"/>
                <a:ea typeface="楷体_GB2312" pitchFamily="49" charset="-122"/>
              </a:rPr>
              <a:t>领先于</a:t>
            </a:r>
            <a:r>
              <a:rPr lang="en-US" altLang="zh-CN" sz="2400" b="1" dirty="0" err="1" smtClean="0">
                <a:latin typeface="Times New Roman" pitchFamily="18" charset="0"/>
                <a:ea typeface="楷体_GB2312" pitchFamily="49" charset="-122"/>
              </a:rPr>
              <a:t>a</a:t>
            </a:r>
            <a:r>
              <a:rPr lang="en-US" altLang="zh-CN" sz="2400" b="1" baseline="-25000" dirty="0" err="1" smtClean="0">
                <a:latin typeface="Times New Roman" pitchFamily="18" charset="0"/>
                <a:ea typeface="楷体_GB2312" pitchFamily="49" charset="-122"/>
              </a:rPr>
              <a:t>i</a:t>
            </a: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称 </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i-1</a:t>
            </a: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是</a:t>
            </a:r>
            <a:r>
              <a:rPr lang="en-US" altLang="zh-CN" sz="2400" b="1" dirty="0" err="1" smtClean="0">
                <a:latin typeface="Times New Roman" pitchFamily="18" charset="0"/>
                <a:ea typeface="楷体_GB2312" pitchFamily="49" charset="-122"/>
              </a:rPr>
              <a:t>a</a:t>
            </a:r>
            <a:r>
              <a:rPr lang="en-US" altLang="zh-CN" sz="2400" b="1" baseline="-25000" dirty="0" err="1" smtClean="0">
                <a:latin typeface="Times New Roman" pitchFamily="18" charset="0"/>
                <a:ea typeface="楷体_GB2312" pitchFamily="49" charset="-122"/>
              </a:rPr>
              <a:t>i</a:t>
            </a:r>
            <a:r>
              <a:rPr lang="zh-CN" altLang="en-US" sz="2400" b="1" dirty="0" smtClean="0">
                <a:latin typeface="Times New Roman" pitchFamily="18" charset="0"/>
                <a:ea typeface="楷体_GB2312" pitchFamily="49" charset="-122"/>
              </a:rPr>
              <a:t>的</a:t>
            </a:r>
            <a:r>
              <a:rPr lang="zh-CN" altLang="en-US" sz="2400" b="1" dirty="0" smtClean="0">
                <a:solidFill>
                  <a:schemeClr val="hlink"/>
                </a:solidFill>
                <a:latin typeface="Times New Roman" pitchFamily="18" charset="0"/>
                <a:ea typeface="楷体_GB2312" pitchFamily="49" charset="-122"/>
              </a:rPr>
              <a:t>直接前驱</a:t>
            </a:r>
            <a:r>
              <a:rPr lang="zh-CN" altLang="en-US" sz="2400" b="1" dirty="0" smtClean="0">
                <a:latin typeface="Times New Roman" pitchFamily="18" charset="0"/>
                <a:ea typeface="楷体_GB2312" pitchFamily="49" charset="-122"/>
              </a:rPr>
              <a:t>元素；</a:t>
            </a:r>
          </a:p>
          <a:p>
            <a:pPr lvl="1" eaLnBrk="1" hangingPunct="1">
              <a:lnSpc>
                <a:spcPct val="90000"/>
              </a:lnSpc>
            </a:pP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a</a:t>
            </a:r>
            <a:r>
              <a:rPr lang="en-US" altLang="zh-CN" sz="2400" b="1" baseline="-25000" dirty="0" smtClean="0">
                <a:latin typeface="Times New Roman" pitchFamily="18" charset="0"/>
                <a:ea typeface="楷体_GB2312" pitchFamily="49" charset="-122"/>
              </a:rPr>
              <a:t>i+1</a:t>
            </a:r>
            <a:r>
              <a:rPr lang="en-US" altLang="zh-CN" sz="2400" b="1" dirty="0" smtClean="0">
                <a:latin typeface="Times New Roman" pitchFamily="18" charset="0"/>
                <a:ea typeface="楷体_GB2312" pitchFamily="49" charset="-122"/>
              </a:rPr>
              <a:t> </a:t>
            </a:r>
            <a:r>
              <a:rPr lang="zh-CN" altLang="en-US" sz="2400" b="1" dirty="0" smtClean="0">
                <a:latin typeface="Times New Roman" pitchFamily="18" charset="0"/>
                <a:ea typeface="楷体_GB2312" pitchFamily="49" charset="-122"/>
              </a:rPr>
              <a:t>是</a:t>
            </a:r>
            <a:r>
              <a:rPr lang="en-US" altLang="zh-CN" sz="2400" b="1" dirty="0" err="1" smtClean="0">
                <a:latin typeface="Times New Roman" pitchFamily="18" charset="0"/>
                <a:ea typeface="楷体_GB2312" pitchFamily="49" charset="-122"/>
              </a:rPr>
              <a:t>a</a:t>
            </a:r>
            <a:r>
              <a:rPr lang="en-US" altLang="zh-CN" sz="2400" b="1" baseline="-25000" dirty="0" err="1" smtClean="0">
                <a:latin typeface="Times New Roman" pitchFamily="18" charset="0"/>
                <a:ea typeface="楷体_GB2312" pitchFamily="49" charset="-122"/>
              </a:rPr>
              <a:t>i</a:t>
            </a:r>
            <a:r>
              <a:rPr lang="zh-CN" altLang="en-US" sz="2400" b="1" dirty="0" smtClean="0">
                <a:latin typeface="Times New Roman" pitchFamily="18" charset="0"/>
                <a:ea typeface="楷体_GB2312" pitchFamily="49" charset="-122"/>
              </a:rPr>
              <a:t>的</a:t>
            </a:r>
            <a:r>
              <a:rPr lang="zh-CN" altLang="en-US" sz="2400" b="1" dirty="0" smtClean="0">
                <a:solidFill>
                  <a:schemeClr val="hlink"/>
                </a:solidFill>
                <a:latin typeface="Times New Roman" pitchFamily="18" charset="0"/>
                <a:ea typeface="楷体_GB2312" pitchFamily="49" charset="-122"/>
              </a:rPr>
              <a:t>直接后继</a:t>
            </a:r>
            <a:r>
              <a:rPr lang="zh-CN" altLang="en-US" sz="2400" b="1" dirty="0" smtClean="0">
                <a:latin typeface="Times New Roman" pitchFamily="18" charset="0"/>
                <a:ea typeface="楷体_GB2312" pitchFamily="49" charset="-122"/>
              </a:rPr>
              <a:t>元素。</a:t>
            </a:r>
          </a:p>
          <a:p>
            <a:pPr eaLnBrk="1" hangingPunct="1">
              <a:lnSpc>
                <a:spcPct val="90000"/>
              </a:lnSpc>
            </a:pPr>
            <a:r>
              <a:rPr lang="zh-CN" altLang="en-US" sz="2800" b="1" dirty="0" smtClean="0">
                <a:latin typeface="楷体_GB2312" pitchFamily="49" charset="-122"/>
                <a:ea typeface="楷体_GB2312" pitchFamily="49" charset="-122"/>
              </a:rPr>
              <a:t>除第一个之外，线性表中的每个数据元素均只有一个直接前驱；</a:t>
            </a:r>
          </a:p>
          <a:p>
            <a:pPr eaLnBrk="1" hangingPunct="1">
              <a:lnSpc>
                <a:spcPct val="90000"/>
              </a:lnSpc>
            </a:pPr>
            <a:r>
              <a:rPr lang="zh-CN" altLang="en-US" sz="2800" b="1" dirty="0" smtClean="0">
                <a:latin typeface="楷体_GB2312" pitchFamily="49" charset="-122"/>
                <a:ea typeface="楷体_GB2312" pitchFamily="49" charset="-122"/>
              </a:rPr>
              <a:t>除最后一个之外，线性表中每个数据元素均只有一个直接后继；</a:t>
            </a:r>
          </a:p>
        </p:txBody>
      </p:sp>
    </p:spTree>
    <p:extLst>
      <p:ext uri="{BB962C8B-B14F-4D97-AF65-F5344CB8AC3E}">
        <p14:creationId xmlns:p14="http://schemas.microsoft.com/office/powerpoint/2010/main" val="567203498"/>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1182893" y="2057400"/>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用指针</a:t>
            </a:r>
            <a:r>
              <a:rPr lang="en-US" altLang="zh-CN" sz="2400" b="1">
                <a:latin typeface="楷体_GB2312" pitchFamily="49" charset="-122"/>
                <a:ea typeface="楷体_GB2312" pitchFamily="49" charset="-122"/>
              </a:rPr>
              <a:t>p</a:t>
            </a:r>
            <a:r>
              <a:rPr lang="zh-CN" altLang="en-US" sz="2400" b="1">
                <a:latin typeface="楷体_GB2312" pitchFamily="49" charset="-122"/>
                <a:ea typeface="楷体_GB2312" pitchFamily="49" charset="-122"/>
              </a:rPr>
              <a:t>定位到第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生成一个数据域为</a:t>
            </a:r>
            <a:r>
              <a:rPr lang="en-US" altLang="zh-CN" sz="2400" b="1">
                <a:latin typeface="楷体_GB2312" pitchFamily="49" charset="-122"/>
                <a:ea typeface="楷体_GB2312" pitchFamily="49" charset="-122"/>
              </a:rPr>
              <a:t>e</a:t>
            </a:r>
            <a:r>
              <a:rPr lang="zh-CN" altLang="en-US" sz="2400" b="1">
                <a:latin typeface="楷体_GB2312" pitchFamily="49" charset="-122"/>
                <a:ea typeface="楷体_GB2312" pitchFamily="49" charset="-122"/>
              </a:rPr>
              <a:t>的结点，用指针</a:t>
            </a:r>
            <a:r>
              <a:rPr lang="en-US" altLang="zh-CN" sz="2400" b="1">
                <a:latin typeface="楷体_GB2312" pitchFamily="49" charset="-122"/>
                <a:ea typeface="楷体_GB2312" pitchFamily="49" charset="-122"/>
              </a:rPr>
              <a:t>s</a:t>
            </a:r>
            <a:r>
              <a:rPr lang="zh-CN" altLang="en-US" sz="2400" b="1">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将</a:t>
            </a:r>
            <a:r>
              <a:rPr lang="en-US" altLang="zh-CN" sz="2400" b="1">
                <a:latin typeface="楷体_GB2312" pitchFamily="49" charset="-122"/>
                <a:ea typeface="楷体_GB2312" pitchFamily="49" charset="-122"/>
              </a:rPr>
              <a:t>s</a:t>
            </a:r>
            <a:r>
              <a:rPr lang="zh-CN" altLang="en-US" sz="2400" b="1">
                <a:latin typeface="楷体_GB2312" pitchFamily="49" charset="-122"/>
                <a:ea typeface="楷体_GB2312" pitchFamily="49" charset="-122"/>
              </a:rPr>
              <a:t>所指结点插入到单链表中</a:t>
            </a:r>
          </a:p>
          <a:p>
            <a:pPr eaLnBrk="1" hangingPunct="1"/>
            <a:endParaRPr lang="en-US" altLang="zh-CN" sz="2400"/>
          </a:p>
        </p:txBody>
      </p:sp>
      <p:sp>
        <p:nvSpPr>
          <p:cNvPr id="51204" name="Rectangle 4"/>
          <p:cNvSpPr>
            <a:spLocks noChangeArrowheads="1"/>
          </p:cNvSpPr>
          <p:nvPr/>
        </p:nvSpPr>
        <p:spPr bwMode="auto">
          <a:xfrm>
            <a:off x="2314977"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1205" name="Rectangle 5"/>
          <p:cNvSpPr>
            <a:spLocks noChangeArrowheads="1"/>
          </p:cNvSpPr>
          <p:nvPr/>
        </p:nvSpPr>
        <p:spPr bwMode="auto">
          <a:xfrm>
            <a:off x="2958027" y="421322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1206" name="Line 6"/>
          <p:cNvSpPr>
            <a:spLocks noChangeShapeType="1"/>
          </p:cNvSpPr>
          <p:nvPr/>
        </p:nvSpPr>
        <p:spPr bwMode="auto">
          <a:xfrm>
            <a:off x="3100926" y="445611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7" name="Rectangle 7"/>
          <p:cNvSpPr>
            <a:spLocks noChangeArrowheads="1"/>
          </p:cNvSpPr>
          <p:nvPr/>
        </p:nvSpPr>
        <p:spPr bwMode="auto">
          <a:xfrm>
            <a:off x="7162457" y="420528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1208" name="Rectangle 8"/>
          <p:cNvSpPr>
            <a:spLocks noChangeArrowheads="1"/>
          </p:cNvSpPr>
          <p:nvPr/>
        </p:nvSpPr>
        <p:spPr bwMode="auto">
          <a:xfrm>
            <a:off x="7815032" y="4205289"/>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1209" name="Rectangle 9"/>
          <p:cNvSpPr>
            <a:spLocks noChangeArrowheads="1"/>
          </p:cNvSpPr>
          <p:nvPr/>
        </p:nvSpPr>
        <p:spPr bwMode="auto">
          <a:xfrm>
            <a:off x="4148859" y="421481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1210" name="Rectangle 10"/>
          <p:cNvSpPr>
            <a:spLocks noChangeArrowheads="1"/>
          </p:cNvSpPr>
          <p:nvPr/>
        </p:nvSpPr>
        <p:spPr bwMode="auto">
          <a:xfrm>
            <a:off x="4806197" y="421481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1211" name="Line 11"/>
          <p:cNvSpPr>
            <a:spLocks noChangeShapeType="1"/>
          </p:cNvSpPr>
          <p:nvPr/>
        </p:nvSpPr>
        <p:spPr bwMode="auto">
          <a:xfrm>
            <a:off x="4939570" y="447198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12" name="Rectangle 12"/>
          <p:cNvSpPr>
            <a:spLocks noChangeArrowheads="1"/>
          </p:cNvSpPr>
          <p:nvPr/>
        </p:nvSpPr>
        <p:spPr bwMode="auto">
          <a:xfrm>
            <a:off x="5315873"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1213" name="Rectangle 13"/>
          <p:cNvSpPr>
            <a:spLocks noChangeArrowheads="1"/>
          </p:cNvSpPr>
          <p:nvPr/>
        </p:nvSpPr>
        <p:spPr bwMode="auto">
          <a:xfrm>
            <a:off x="5958923" y="421322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1214" name="Line 14"/>
          <p:cNvSpPr>
            <a:spLocks noChangeShapeType="1"/>
          </p:cNvSpPr>
          <p:nvPr/>
        </p:nvSpPr>
        <p:spPr bwMode="auto">
          <a:xfrm>
            <a:off x="6078006" y="4464050"/>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15" name="Rectangle 15"/>
          <p:cNvSpPr>
            <a:spLocks noChangeArrowheads="1"/>
          </p:cNvSpPr>
          <p:nvPr/>
        </p:nvSpPr>
        <p:spPr bwMode="auto">
          <a:xfrm>
            <a:off x="1154314" y="421640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1216" name="Rectangle 16"/>
          <p:cNvSpPr>
            <a:spLocks noChangeArrowheads="1"/>
          </p:cNvSpPr>
          <p:nvPr/>
        </p:nvSpPr>
        <p:spPr bwMode="auto">
          <a:xfrm>
            <a:off x="1797363" y="421640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1217" name="Line 17"/>
          <p:cNvSpPr>
            <a:spLocks noChangeShapeType="1"/>
          </p:cNvSpPr>
          <p:nvPr/>
        </p:nvSpPr>
        <p:spPr bwMode="auto">
          <a:xfrm>
            <a:off x="1940262" y="444976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18" name="Line 18"/>
          <p:cNvSpPr>
            <a:spLocks noChangeShapeType="1"/>
          </p:cNvSpPr>
          <p:nvPr/>
        </p:nvSpPr>
        <p:spPr bwMode="auto">
          <a:xfrm>
            <a:off x="762132" y="444182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19" name="Rectangle 19"/>
          <p:cNvSpPr>
            <a:spLocks noChangeArrowheads="1"/>
          </p:cNvSpPr>
          <p:nvPr/>
        </p:nvSpPr>
        <p:spPr bwMode="auto">
          <a:xfrm>
            <a:off x="762133" y="408305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1220" name="Text Box 20"/>
          <p:cNvSpPr txBox="1">
            <a:spLocks noChangeArrowheads="1"/>
          </p:cNvSpPr>
          <p:nvPr/>
        </p:nvSpPr>
        <p:spPr bwMode="auto">
          <a:xfrm>
            <a:off x="3386726" y="417512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1221" name="Line 21"/>
          <p:cNvSpPr>
            <a:spLocks noChangeShapeType="1"/>
          </p:cNvSpPr>
          <p:nvPr/>
        </p:nvSpPr>
        <p:spPr bwMode="auto">
          <a:xfrm>
            <a:off x="3767792" y="445611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22" name="Text Box 22"/>
          <p:cNvSpPr txBox="1">
            <a:spLocks noChangeArrowheads="1"/>
          </p:cNvSpPr>
          <p:nvPr/>
        </p:nvSpPr>
        <p:spPr bwMode="auto">
          <a:xfrm>
            <a:off x="6400324" y="4192589"/>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1223" name="Line 23"/>
          <p:cNvSpPr>
            <a:spLocks noChangeShapeType="1"/>
          </p:cNvSpPr>
          <p:nvPr/>
        </p:nvSpPr>
        <p:spPr bwMode="auto">
          <a:xfrm>
            <a:off x="6781390" y="445928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标题 5"/>
          <p:cNvSpPr>
            <a:spLocks noGrp="1"/>
          </p:cNvSpPr>
          <p:nvPr>
            <p:ph type="title"/>
          </p:nvPr>
        </p:nvSpPr>
        <p:spPr/>
        <p:txBody>
          <a:bodyPr/>
          <a:lstStyle/>
          <a:p>
            <a:r>
              <a:rPr lang="zh-CN" altLang="en-US" dirty="0"/>
              <a:t>线性单链表的基本操作</a:t>
            </a:r>
            <a:r>
              <a:rPr lang="en-US" altLang="zh-CN" dirty="0"/>
              <a:t>—</a:t>
            </a:r>
            <a:r>
              <a:rPr lang="zh-CN" altLang="en-US" dirty="0" smtClean="0"/>
              <a:t>插入</a:t>
            </a:r>
            <a:endParaRPr lang="zh-CN" altLang="en-US" dirty="0"/>
          </a:p>
        </p:txBody>
      </p:sp>
    </p:spTree>
    <p:extLst>
      <p:ext uri="{BB962C8B-B14F-4D97-AF65-F5344CB8AC3E}">
        <p14:creationId xmlns:p14="http://schemas.microsoft.com/office/powerpoint/2010/main" val="2521429811"/>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smtClean="0"/>
              <a:t>线性单链表的基本操作</a:t>
            </a:r>
            <a:r>
              <a:rPr lang="en-US" altLang="zh-CN" smtClean="0">
                <a:latin typeface="Times New Roman" pitchFamily="18" charset="0"/>
              </a:rPr>
              <a:t>—</a:t>
            </a:r>
            <a:r>
              <a:rPr lang="zh-CN" altLang="en-US" smtClean="0"/>
              <a:t>插入</a:t>
            </a:r>
          </a:p>
        </p:txBody>
      </p:sp>
      <p:sp>
        <p:nvSpPr>
          <p:cNvPr id="52227" name="Rectangle 3"/>
          <p:cNvSpPr>
            <a:spLocks noGrp="1" noChangeArrowheads="1"/>
          </p:cNvSpPr>
          <p:nvPr>
            <p:ph type="body" idx="1"/>
          </p:nvPr>
        </p:nvSpPr>
        <p:spPr>
          <a:xfrm>
            <a:off x="1182893" y="2057400"/>
            <a:ext cx="7773750" cy="4114800"/>
          </a:xfrm>
        </p:spPr>
        <p:txBody>
          <a:bodyPr/>
          <a:lstStyle/>
          <a:p>
            <a:pPr lvl="1" eaLnBrk="1" hangingPunct="1">
              <a:spcBef>
                <a:spcPct val="50000"/>
              </a:spcBef>
              <a:buClr>
                <a:schemeClr val="tx2"/>
              </a:buClr>
              <a:buSzTx/>
              <a:buFont typeface="Wingdings" pitchFamily="2" charset="2"/>
              <a:buChar char="§"/>
            </a:pPr>
            <a:r>
              <a:rPr lang="zh-CN" altLang="en-US" sz="2400" b="1" smtClean="0">
                <a:solidFill>
                  <a:srgbClr val="FF0000"/>
                </a:solidFill>
                <a:latin typeface="楷体_GB2312" pitchFamily="49" charset="-122"/>
                <a:ea typeface="楷体_GB2312" pitchFamily="49" charset="-122"/>
              </a:rPr>
              <a:t>用指针</a:t>
            </a:r>
            <a:r>
              <a:rPr lang="en-US" altLang="zh-CN" sz="2400" b="1" smtClean="0">
                <a:solidFill>
                  <a:srgbClr val="FF0000"/>
                </a:solidFill>
                <a:latin typeface="楷体_GB2312" pitchFamily="49" charset="-122"/>
                <a:ea typeface="楷体_GB2312" pitchFamily="49" charset="-122"/>
              </a:rPr>
              <a:t>p</a:t>
            </a:r>
            <a:r>
              <a:rPr lang="zh-CN" altLang="en-US" sz="2400" b="1" smtClean="0">
                <a:solidFill>
                  <a:srgbClr val="FF0000"/>
                </a:solidFill>
                <a:latin typeface="楷体_GB2312" pitchFamily="49" charset="-122"/>
                <a:ea typeface="楷体_GB2312" pitchFamily="49" charset="-122"/>
              </a:rPr>
              <a:t>定位到第</a:t>
            </a:r>
            <a:r>
              <a:rPr lang="en-US" altLang="zh-CN" sz="2400" b="1" smtClean="0">
                <a:solidFill>
                  <a:srgbClr val="FF0000"/>
                </a:solidFill>
                <a:latin typeface="楷体_GB2312" pitchFamily="49" charset="-122"/>
                <a:ea typeface="楷体_GB2312" pitchFamily="49" charset="-122"/>
              </a:rPr>
              <a:t>i-1</a:t>
            </a:r>
            <a:r>
              <a:rPr lang="zh-CN" altLang="en-US" sz="2400" b="1" smtClean="0">
                <a:solidFill>
                  <a:srgbClr val="FF0000"/>
                </a:solidFill>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生成一个数据域为</a:t>
            </a:r>
            <a:r>
              <a:rPr lang="en-US" altLang="zh-CN" sz="2400" b="1" smtClean="0">
                <a:latin typeface="楷体_GB2312" pitchFamily="49" charset="-122"/>
                <a:ea typeface="楷体_GB2312" pitchFamily="49" charset="-122"/>
              </a:rPr>
              <a:t>e</a:t>
            </a:r>
            <a:r>
              <a:rPr lang="zh-CN" altLang="en-US" sz="2400" b="1" smtClean="0">
                <a:latin typeface="楷体_GB2312" pitchFamily="49" charset="-122"/>
                <a:ea typeface="楷体_GB2312" pitchFamily="49" charset="-122"/>
              </a:rPr>
              <a:t>的结点，用指针</a:t>
            </a:r>
            <a:r>
              <a:rPr lang="en-US" altLang="zh-CN" sz="2400" b="1" smtClean="0">
                <a:latin typeface="楷体_GB2312" pitchFamily="49" charset="-122"/>
                <a:ea typeface="楷体_GB2312" pitchFamily="49" charset="-122"/>
              </a:rPr>
              <a:t>s</a:t>
            </a:r>
            <a:r>
              <a:rPr lang="zh-CN" altLang="en-US" sz="2400" b="1" smtClean="0">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将</a:t>
            </a:r>
            <a:r>
              <a:rPr lang="en-US" altLang="zh-CN" sz="2400" b="1" smtClean="0">
                <a:latin typeface="楷体_GB2312" pitchFamily="49" charset="-122"/>
                <a:ea typeface="楷体_GB2312" pitchFamily="49" charset="-122"/>
              </a:rPr>
              <a:t>s</a:t>
            </a:r>
            <a:r>
              <a:rPr lang="zh-CN" altLang="en-US" sz="2400" b="1" smtClean="0">
                <a:latin typeface="楷体_GB2312" pitchFamily="49" charset="-122"/>
                <a:ea typeface="楷体_GB2312" pitchFamily="49" charset="-122"/>
              </a:rPr>
              <a:t>所指结点插入到单链表中</a:t>
            </a:r>
          </a:p>
          <a:p>
            <a:pPr eaLnBrk="1" hangingPunct="1"/>
            <a:endParaRPr lang="en-US" altLang="zh-CN" sz="2400" smtClean="0"/>
          </a:p>
        </p:txBody>
      </p:sp>
      <p:sp>
        <p:nvSpPr>
          <p:cNvPr id="52228" name="Rectangle 4"/>
          <p:cNvSpPr>
            <a:spLocks noChangeArrowheads="1"/>
          </p:cNvSpPr>
          <p:nvPr/>
        </p:nvSpPr>
        <p:spPr bwMode="auto">
          <a:xfrm>
            <a:off x="2314977"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2229" name="Rectangle 5"/>
          <p:cNvSpPr>
            <a:spLocks noChangeArrowheads="1"/>
          </p:cNvSpPr>
          <p:nvPr/>
        </p:nvSpPr>
        <p:spPr bwMode="auto">
          <a:xfrm>
            <a:off x="2958027" y="421322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2230" name="Rectangle 6"/>
          <p:cNvSpPr>
            <a:spLocks noChangeArrowheads="1"/>
          </p:cNvSpPr>
          <p:nvPr/>
        </p:nvSpPr>
        <p:spPr bwMode="auto">
          <a:xfrm>
            <a:off x="7162457" y="420528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2231" name="Rectangle 7"/>
          <p:cNvSpPr>
            <a:spLocks noChangeArrowheads="1"/>
          </p:cNvSpPr>
          <p:nvPr/>
        </p:nvSpPr>
        <p:spPr bwMode="auto">
          <a:xfrm>
            <a:off x="7815032" y="4205289"/>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2232" name="Rectangle 8"/>
          <p:cNvSpPr>
            <a:spLocks noChangeArrowheads="1"/>
          </p:cNvSpPr>
          <p:nvPr/>
        </p:nvSpPr>
        <p:spPr bwMode="auto">
          <a:xfrm>
            <a:off x="4148859" y="421481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2233" name="Rectangle 9"/>
          <p:cNvSpPr>
            <a:spLocks noChangeArrowheads="1"/>
          </p:cNvSpPr>
          <p:nvPr/>
        </p:nvSpPr>
        <p:spPr bwMode="auto">
          <a:xfrm>
            <a:off x="4806197" y="421481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2234" name="Rectangle 10"/>
          <p:cNvSpPr>
            <a:spLocks noChangeArrowheads="1"/>
          </p:cNvSpPr>
          <p:nvPr/>
        </p:nvSpPr>
        <p:spPr bwMode="auto">
          <a:xfrm>
            <a:off x="5315873"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2235" name="Rectangle 11"/>
          <p:cNvSpPr>
            <a:spLocks noChangeArrowheads="1"/>
          </p:cNvSpPr>
          <p:nvPr/>
        </p:nvSpPr>
        <p:spPr bwMode="auto">
          <a:xfrm>
            <a:off x="5958923" y="421322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2236" name="Rectangle 12"/>
          <p:cNvSpPr>
            <a:spLocks noChangeArrowheads="1"/>
          </p:cNvSpPr>
          <p:nvPr/>
        </p:nvSpPr>
        <p:spPr bwMode="auto">
          <a:xfrm>
            <a:off x="1154314" y="421640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2237" name="Rectangle 13"/>
          <p:cNvSpPr>
            <a:spLocks noChangeArrowheads="1"/>
          </p:cNvSpPr>
          <p:nvPr/>
        </p:nvSpPr>
        <p:spPr bwMode="auto">
          <a:xfrm>
            <a:off x="1797363" y="421640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2238" name="Rectangle 14"/>
          <p:cNvSpPr>
            <a:spLocks noChangeArrowheads="1"/>
          </p:cNvSpPr>
          <p:nvPr/>
        </p:nvSpPr>
        <p:spPr bwMode="auto">
          <a:xfrm>
            <a:off x="762133" y="408305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2239" name="Text Box 15"/>
          <p:cNvSpPr txBox="1">
            <a:spLocks noChangeArrowheads="1"/>
          </p:cNvSpPr>
          <p:nvPr/>
        </p:nvSpPr>
        <p:spPr bwMode="auto">
          <a:xfrm>
            <a:off x="3386726" y="417512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2240" name="Text Box 16"/>
          <p:cNvSpPr txBox="1">
            <a:spLocks noChangeArrowheads="1"/>
          </p:cNvSpPr>
          <p:nvPr/>
        </p:nvSpPr>
        <p:spPr bwMode="auto">
          <a:xfrm>
            <a:off x="6400324" y="4192589"/>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2241" name="Line 17"/>
          <p:cNvSpPr>
            <a:spLocks noChangeShapeType="1"/>
          </p:cNvSpPr>
          <p:nvPr/>
        </p:nvSpPr>
        <p:spPr bwMode="auto">
          <a:xfrm flipV="1">
            <a:off x="4564856" y="4700588"/>
            <a:ext cx="0" cy="304800"/>
          </a:xfrm>
          <a:prstGeom prst="line">
            <a:avLst/>
          </a:prstGeom>
          <a:noFill/>
          <a:ln w="12700">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2" name="Text Box 18"/>
          <p:cNvSpPr txBox="1">
            <a:spLocks noChangeArrowheads="1"/>
          </p:cNvSpPr>
          <p:nvPr/>
        </p:nvSpPr>
        <p:spPr bwMode="auto">
          <a:xfrm>
            <a:off x="4436245" y="4870451"/>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latin typeface="Times New Roman" pitchFamily="18" charset="0"/>
              </a:rPr>
              <a:t>p</a:t>
            </a:r>
          </a:p>
        </p:txBody>
      </p:sp>
      <p:sp>
        <p:nvSpPr>
          <p:cNvPr id="52243" name="Line 19"/>
          <p:cNvSpPr>
            <a:spLocks noChangeShapeType="1"/>
          </p:cNvSpPr>
          <p:nvPr/>
        </p:nvSpPr>
        <p:spPr bwMode="auto">
          <a:xfrm>
            <a:off x="3100926" y="445611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4" name="Line 20"/>
          <p:cNvSpPr>
            <a:spLocks noChangeShapeType="1"/>
          </p:cNvSpPr>
          <p:nvPr/>
        </p:nvSpPr>
        <p:spPr bwMode="auto">
          <a:xfrm>
            <a:off x="4939570" y="447198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5" name="Line 21"/>
          <p:cNvSpPr>
            <a:spLocks noChangeShapeType="1"/>
          </p:cNvSpPr>
          <p:nvPr/>
        </p:nvSpPr>
        <p:spPr bwMode="auto">
          <a:xfrm>
            <a:off x="6078006" y="4464050"/>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6" name="Line 22"/>
          <p:cNvSpPr>
            <a:spLocks noChangeShapeType="1"/>
          </p:cNvSpPr>
          <p:nvPr/>
        </p:nvSpPr>
        <p:spPr bwMode="auto">
          <a:xfrm>
            <a:off x="1940262" y="444976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7" name="Line 23"/>
          <p:cNvSpPr>
            <a:spLocks noChangeShapeType="1"/>
          </p:cNvSpPr>
          <p:nvPr/>
        </p:nvSpPr>
        <p:spPr bwMode="auto">
          <a:xfrm>
            <a:off x="762132" y="444182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8" name="Line 24"/>
          <p:cNvSpPr>
            <a:spLocks noChangeShapeType="1"/>
          </p:cNvSpPr>
          <p:nvPr/>
        </p:nvSpPr>
        <p:spPr bwMode="auto">
          <a:xfrm>
            <a:off x="3767792" y="445611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49" name="Line 25"/>
          <p:cNvSpPr>
            <a:spLocks noChangeShapeType="1"/>
          </p:cNvSpPr>
          <p:nvPr/>
        </p:nvSpPr>
        <p:spPr bwMode="auto">
          <a:xfrm>
            <a:off x="6781390" y="445928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176188001"/>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ChangeArrowheads="1"/>
          </p:cNvSpPr>
          <p:nvPr/>
        </p:nvSpPr>
        <p:spPr bwMode="auto">
          <a:xfrm>
            <a:off x="1182893" y="1529880"/>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solidFill>
                  <a:srgbClr val="FF0000"/>
                </a:solidFill>
                <a:latin typeface="楷体_GB2312" pitchFamily="49" charset="-122"/>
                <a:ea typeface="楷体_GB2312" pitchFamily="49" charset="-122"/>
              </a:rPr>
              <a:t>生成一个数据域为</a:t>
            </a:r>
            <a:r>
              <a:rPr lang="en-US" altLang="zh-CN" sz="2400" b="1" dirty="0">
                <a:solidFill>
                  <a:srgbClr val="FF0000"/>
                </a:solidFill>
                <a:latin typeface="楷体_GB2312" pitchFamily="49" charset="-122"/>
                <a:ea typeface="楷体_GB2312" pitchFamily="49" charset="-122"/>
              </a:rPr>
              <a:t>e</a:t>
            </a:r>
            <a:r>
              <a:rPr lang="zh-CN" altLang="en-US" sz="2400" b="1" dirty="0">
                <a:solidFill>
                  <a:srgbClr val="FF0000"/>
                </a:solidFill>
                <a:latin typeface="楷体_GB2312" pitchFamily="49" charset="-122"/>
                <a:ea typeface="楷体_GB2312" pitchFamily="49" charset="-122"/>
              </a:rPr>
              <a:t>的结点，用指针</a:t>
            </a:r>
            <a:r>
              <a:rPr lang="en-US" altLang="zh-CN" sz="2400" b="1" dirty="0">
                <a:solidFill>
                  <a:srgbClr val="FF0000"/>
                </a:solidFill>
                <a:latin typeface="楷体_GB2312" pitchFamily="49" charset="-122"/>
                <a:ea typeface="楷体_GB2312" pitchFamily="49" charset="-122"/>
              </a:rPr>
              <a:t>s</a:t>
            </a:r>
            <a:r>
              <a:rPr lang="zh-CN" altLang="en-US" sz="2400" b="1" dirty="0">
                <a:solidFill>
                  <a:srgbClr val="FF0000"/>
                </a:solidFill>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将</a:t>
            </a:r>
            <a:r>
              <a:rPr lang="en-US" altLang="zh-CN" sz="2400" b="1" dirty="0">
                <a:latin typeface="楷体_GB2312" pitchFamily="49" charset="-122"/>
                <a:ea typeface="楷体_GB2312" pitchFamily="49" charset="-122"/>
              </a:rPr>
              <a:t>s</a:t>
            </a:r>
            <a:r>
              <a:rPr lang="zh-CN" altLang="en-US" sz="2400" b="1" dirty="0">
                <a:latin typeface="楷体_GB2312" pitchFamily="49" charset="-122"/>
                <a:ea typeface="楷体_GB2312" pitchFamily="49" charset="-122"/>
              </a:rPr>
              <a:t>所指结点插入到单链表中</a:t>
            </a:r>
          </a:p>
          <a:p>
            <a:pPr eaLnBrk="1" hangingPunct="1"/>
            <a:endParaRPr lang="en-US" altLang="zh-CN" sz="2400" dirty="0"/>
          </a:p>
        </p:txBody>
      </p:sp>
      <p:sp>
        <p:nvSpPr>
          <p:cNvPr id="53252" name="Rectangle 4"/>
          <p:cNvSpPr>
            <a:spLocks noChangeArrowheads="1"/>
          </p:cNvSpPr>
          <p:nvPr/>
        </p:nvSpPr>
        <p:spPr bwMode="auto">
          <a:xfrm>
            <a:off x="2314977" y="368570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3253" name="Rectangle 5"/>
          <p:cNvSpPr>
            <a:spLocks noChangeArrowheads="1"/>
          </p:cNvSpPr>
          <p:nvPr/>
        </p:nvSpPr>
        <p:spPr bwMode="auto">
          <a:xfrm>
            <a:off x="2958027" y="368570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3254" name="Rectangle 6"/>
          <p:cNvSpPr>
            <a:spLocks noChangeArrowheads="1"/>
          </p:cNvSpPr>
          <p:nvPr/>
        </p:nvSpPr>
        <p:spPr bwMode="auto">
          <a:xfrm>
            <a:off x="7162457" y="367776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3255" name="Rectangle 7"/>
          <p:cNvSpPr>
            <a:spLocks noChangeArrowheads="1"/>
          </p:cNvSpPr>
          <p:nvPr/>
        </p:nvSpPr>
        <p:spPr bwMode="auto">
          <a:xfrm>
            <a:off x="7815032" y="3677769"/>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3256" name="Rectangle 8"/>
          <p:cNvSpPr>
            <a:spLocks noChangeArrowheads="1"/>
          </p:cNvSpPr>
          <p:nvPr/>
        </p:nvSpPr>
        <p:spPr bwMode="auto">
          <a:xfrm>
            <a:off x="4148859" y="368729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3257" name="Rectangle 9"/>
          <p:cNvSpPr>
            <a:spLocks noChangeArrowheads="1"/>
          </p:cNvSpPr>
          <p:nvPr/>
        </p:nvSpPr>
        <p:spPr bwMode="auto">
          <a:xfrm>
            <a:off x="4806197" y="368729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3258" name="Rectangle 10"/>
          <p:cNvSpPr>
            <a:spLocks noChangeArrowheads="1"/>
          </p:cNvSpPr>
          <p:nvPr/>
        </p:nvSpPr>
        <p:spPr bwMode="auto">
          <a:xfrm>
            <a:off x="5315873" y="368570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3259" name="Rectangle 11"/>
          <p:cNvSpPr>
            <a:spLocks noChangeArrowheads="1"/>
          </p:cNvSpPr>
          <p:nvPr/>
        </p:nvSpPr>
        <p:spPr bwMode="auto">
          <a:xfrm>
            <a:off x="5958923" y="368570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3260" name="Rectangle 12"/>
          <p:cNvSpPr>
            <a:spLocks noChangeArrowheads="1"/>
          </p:cNvSpPr>
          <p:nvPr/>
        </p:nvSpPr>
        <p:spPr bwMode="auto">
          <a:xfrm>
            <a:off x="1154314" y="368888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3261" name="Rectangle 13"/>
          <p:cNvSpPr>
            <a:spLocks noChangeArrowheads="1"/>
          </p:cNvSpPr>
          <p:nvPr/>
        </p:nvSpPr>
        <p:spPr bwMode="auto">
          <a:xfrm>
            <a:off x="1797363" y="368888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3262" name="Rectangle 14"/>
          <p:cNvSpPr>
            <a:spLocks noChangeArrowheads="1"/>
          </p:cNvSpPr>
          <p:nvPr/>
        </p:nvSpPr>
        <p:spPr bwMode="auto">
          <a:xfrm>
            <a:off x="762133" y="355553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3263" name="Text Box 15"/>
          <p:cNvSpPr txBox="1">
            <a:spLocks noChangeArrowheads="1"/>
          </p:cNvSpPr>
          <p:nvPr/>
        </p:nvSpPr>
        <p:spPr bwMode="auto">
          <a:xfrm>
            <a:off x="3386726" y="364760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3264" name="Text Box 16"/>
          <p:cNvSpPr txBox="1">
            <a:spLocks noChangeArrowheads="1"/>
          </p:cNvSpPr>
          <p:nvPr/>
        </p:nvSpPr>
        <p:spPr bwMode="auto">
          <a:xfrm>
            <a:off x="6400324" y="3665069"/>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3265" name="Line 17"/>
          <p:cNvSpPr>
            <a:spLocks noChangeShapeType="1"/>
          </p:cNvSpPr>
          <p:nvPr/>
        </p:nvSpPr>
        <p:spPr bwMode="auto">
          <a:xfrm flipV="1">
            <a:off x="4564856" y="4173068"/>
            <a:ext cx="0" cy="322262"/>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66" name="Text Box 18"/>
          <p:cNvSpPr txBox="1">
            <a:spLocks noChangeArrowheads="1"/>
          </p:cNvSpPr>
          <p:nvPr/>
        </p:nvSpPr>
        <p:spPr bwMode="auto">
          <a:xfrm>
            <a:off x="4436245" y="4342931"/>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53267" name="Rectangle 19"/>
          <p:cNvSpPr>
            <a:spLocks noChangeArrowheads="1"/>
          </p:cNvSpPr>
          <p:nvPr/>
        </p:nvSpPr>
        <p:spPr bwMode="auto">
          <a:xfrm>
            <a:off x="4895113" y="465408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e</a:t>
            </a:r>
          </a:p>
        </p:txBody>
      </p:sp>
      <p:sp>
        <p:nvSpPr>
          <p:cNvPr id="53268" name="Rectangle 20"/>
          <p:cNvSpPr>
            <a:spLocks noChangeArrowheads="1"/>
          </p:cNvSpPr>
          <p:nvPr/>
        </p:nvSpPr>
        <p:spPr bwMode="auto">
          <a:xfrm>
            <a:off x="5541338" y="465408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3269" name="Line 21"/>
          <p:cNvSpPr>
            <a:spLocks noChangeShapeType="1"/>
          </p:cNvSpPr>
          <p:nvPr/>
        </p:nvSpPr>
        <p:spPr bwMode="auto">
          <a:xfrm>
            <a:off x="4571207" y="4882680"/>
            <a:ext cx="304853" cy="0"/>
          </a:xfrm>
          <a:prstGeom prst="line">
            <a:avLst/>
          </a:prstGeom>
          <a:noFill/>
          <a:ln w="952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0" name="Text Box 22"/>
          <p:cNvSpPr txBox="1">
            <a:spLocks noChangeArrowheads="1"/>
          </p:cNvSpPr>
          <p:nvPr/>
        </p:nvSpPr>
        <p:spPr bwMode="auto">
          <a:xfrm>
            <a:off x="4342567" y="4638206"/>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latin typeface="Times New Roman" pitchFamily="18" charset="0"/>
              </a:rPr>
              <a:t>s</a:t>
            </a:r>
          </a:p>
        </p:txBody>
      </p:sp>
      <p:sp>
        <p:nvSpPr>
          <p:cNvPr id="53271" name="Line 23"/>
          <p:cNvSpPr>
            <a:spLocks noChangeShapeType="1"/>
          </p:cNvSpPr>
          <p:nvPr/>
        </p:nvSpPr>
        <p:spPr bwMode="auto">
          <a:xfrm>
            <a:off x="3100926" y="392859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2" name="Line 24"/>
          <p:cNvSpPr>
            <a:spLocks noChangeShapeType="1"/>
          </p:cNvSpPr>
          <p:nvPr/>
        </p:nvSpPr>
        <p:spPr bwMode="auto">
          <a:xfrm>
            <a:off x="4939570" y="394446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3" name="Line 25"/>
          <p:cNvSpPr>
            <a:spLocks noChangeShapeType="1"/>
          </p:cNvSpPr>
          <p:nvPr/>
        </p:nvSpPr>
        <p:spPr bwMode="auto">
          <a:xfrm>
            <a:off x="6078006" y="3936530"/>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4" name="Line 26"/>
          <p:cNvSpPr>
            <a:spLocks noChangeShapeType="1"/>
          </p:cNvSpPr>
          <p:nvPr/>
        </p:nvSpPr>
        <p:spPr bwMode="auto">
          <a:xfrm>
            <a:off x="1940262" y="392224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5" name="Line 27"/>
          <p:cNvSpPr>
            <a:spLocks noChangeShapeType="1"/>
          </p:cNvSpPr>
          <p:nvPr/>
        </p:nvSpPr>
        <p:spPr bwMode="auto">
          <a:xfrm>
            <a:off x="762132" y="391430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6" name="Line 28"/>
          <p:cNvSpPr>
            <a:spLocks noChangeShapeType="1"/>
          </p:cNvSpPr>
          <p:nvPr/>
        </p:nvSpPr>
        <p:spPr bwMode="auto">
          <a:xfrm>
            <a:off x="3767792" y="392859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277" name="Line 29"/>
          <p:cNvSpPr>
            <a:spLocks noChangeShapeType="1"/>
          </p:cNvSpPr>
          <p:nvPr/>
        </p:nvSpPr>
        <p:spPr bwMode="auto">
          <a:xfrm>
            <a:off x="6781390" y="393176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插入</a:t>
            </a:r>
            <a:endParaRPr lang="zh-CN" altLang="en-US" dirty="0"/>
          </a:p>
        </p:txBody>
      </p:sp>
    </p:spTree>
    <p:extLst>
      <p:ext uri="{BB962C8B-B14F-4D97-AF65-F5344CB8AC3E}">
        <p14:creationId xmlns:p14="http://schemas.microsoft.com/office/powerpoint/2010/main" val="93970383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1182893" y="1406792"/>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生成一个数据域为</a:t>
            </a:r>
            <a:r>
              <a:rPr lang="en-US" altLang="zh-CN" sz="2400" b="1" dirty="0">
                <a:latin typeface="楷体_GB2312" pitchFamily="49" charset="-122"/>
                <a:ea typeface="楷体_GB2312" pitchFamily="49" charset="-122"/>
              </a:rPr>
              <a:t>e</a:t>
            </a:r>
            <a:r>
              <a:rPr lang="zh-CN" altLang="en-US" sz="2400" b="1" dirty="0">
                <a:latin typeface="楷体_GB2312" pitchFamily="49" charset="-122"/>
                <a:ea typeface="楷体_GB2312" pitchFamily="49" charset="-122"/>
              </a:rPr>
              <a:t>的结点，用指针</a:t>
            </a:r>
            <a:r>
              <a:rPr lang="en-US" altLang="zh-CN" sz="2400" b="1" dirty="0">
                <a:latin typeface="楷体_GB2312" pitchFamily="49" charset="-122"/>
                <a:ea typeface="楷体_GB2312" pitchFamily="49" charset="-122"/>
              </a:rPr>
              <a:t>s</a:t>
            </a:r>
            <a:r>
              <a:rPr lang="zh-CN" altLang="en-US" sz="2400" b="1" dirty="0">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dirty="0">
                <a:solidFill>
                  <a:srgbClr val="FF0000"/>
                </a:solidFill>
                <a:latin typeface="楷体_GB2312" pitchFamily="49" charset="-122"/>
                <a:ea typeface="楷体_GB2312" pitchFamily="49" charset="-122"/>
              </a:rPr>
              <a:t>将</a:t>
            </a:r>
            <a:r>
              <a:rPr lang="en-US" altLang="zh-CN" sz="2400" b="1" dirty="0">
                <a:solidFill>
                  <a:srgbClr val="FF0000"/>
                </a:solidFill>
                <a:latin typeface="楷体_GB2312" pitchFamily="49" charset="-122"/>
                <a:ea typeface="楷体_GB2312" pitchFamily="49" charset="-122"/>
              </a:rPr>
              <a:t>s</a:t>
            </a:r>
            <a:r>
              <a:rPr lang="zh-CN" altLang="en-US" sz="2400" b="1" dirty="0">
                <a:solidFill>
                  <a:srgbClr val="FF0000"/>
                </a:solidFill>
                <a:latin typeface="楷体_GB2312" pitchFamily="49" charset="-122"/>
                <a:ea typeface="楷体_GB2312" pitchFamily="49" charset="-122"/>
              </a:rPr>
              <a:t>所指结点插入到单链表中</a:t>
            </a:r>
          </a:p>
          <a:p>
            <a:pPr eaLnBrk="1" hangingPunct="1"/>
            <a:endParaRPr lang="en-US" altLang="zh-CN" sz="2400" dirty="0">
              <a:solidFill>
                <a:srgbClr val="FF0000"/>
              </a:solidFill>
            </a:endParaRPr>
          </a:p>
        </p:txBody>
      </p:sp>
      <p:sp>
        <p:nvSpPr>
          <p:cNvPr id="54276" name="Rectangle 4"/>
          <p:cNvSpPr>
            <a:spLocks noChangeArrowheads="1"/>
          </p:cNvSpPr>
          <p:nvPr/>
        </p:nvSpPr>
        <p:spPr bwMode="auto">
          <a:xfrm>
            <a:off x="2314977" y="3562617"/>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4277" name="Rectangle 5"/>
          <p:cNvSpPr>
            <a:spLocks noChangeArrowheads="1"/>
          </p:cNvSpPr>
          <p:nvPr/>
        </p:nvSpPr>
        <p:spPr bwMode="auto">
          <a:xfrm>
            <a:off x="2958027" y="3562617"/>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4278" name="Rectangle 6"/>
          <p:cNvSpPr>
            <a:spLocks noChangeArrowheads="1"/>
          </p:cNvSpPr>
          <p:nvPr/>
        </p:nvSpPr>
        <p:spPr bwMode="auto">
          <a:xfrm>
            <a:off x="7162457" y="3554681"/>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4279" name="Rectangle 7"/>
          <p:cNvSpPr>
            <a:spLocks noChangeArrowheads="1"/>
          </p:cNvSpPr>
          <p:nvPr/>
        </p:nvSpPr>
        <p:spPr bwMode="auto">
          <a:xfrm>
            <a:off x="7815032" y="3554681"/>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4280" name="Rectangle 8"/>
          <p:cNvSpPr>
            <a:spLocks noChangeArrowheads="1"/>
          </p:cNvSpPr>
          <p:nvPr/>
        </p:nvSpPr>
        <p:spPr bwMode="auto">
          <a:xfrm>
            <a:off x="4148859" y="3564206"/>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4281" name="Rectangle 9"/>
          <p:cNvSpPr>
            <a:spLocks noChangeArrowheads="1"/>
          </p:cNvSpPr>
          <p:nvPr/>
        </p:nvSpPr>
        <p:spPr bwMode="auto">
          <a:xfrm>
            <a:off x="4806197" y="3564206"/>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4282" name="Rectangle 10"/>
          <p:cNvSpPr>
            <a:spLocks noChangeArrowheads="1"/>
          </p:cNvSpPr>
          <p:nvPr/>
        </p:nvSpPr>
        <p:spPr bwMode="auto">
          <a:xfrm>
            <a:off x="5315873" y="3562617"/>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4283" name="Rectangle 11"/>
          <p:cNvSpPr>
            <a:spLocks noChangeArrowheads="1"/>
          </p:cNvSpPr>
          <p:nvPr/>
        </p:nvSpPr>
        <p:spPr bwMode="auto">
          <a:xfrm>
            <a:off x="5958923" y="3562617"/>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4284" name="Rectangle 12"/>
          <p:cNvSpPr>
            <a:spLocks noChangeArrowheads="1"/>
          </p:cNvSpPr>
          <p:nvPr/>
        </p:nvSpPr>
        <p:spPr bwMode="auto">
          <a:xfrm>
            <a:off x="1154314" y="3565792"/>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4285" name="Rectangle 13"/>
          <p:cNvSpPr>
            <a:spLocks noChangeArrowheads="1"/>
          </p:cNvSpPr>
          <p:nvPr/>
        </p:nvSpPr>
        <p:spPr bwMode="auto">
          <a:xfrm>
            <a:off x="1797363" y="3565792"/>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4286" name="Rectangle 14"/>
          <p:cNvSpPr>
            <a:spLocks noChangeArrowheads="1"/>
          </p:cNvSpPr>
          <p:nvPr/>
        </p:nvSpPr>
        <p:spPr bwMode="auto">
          <a:xfrm>
            <a:off x="762133" y="3432443"/>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4287" name="Text Box 15"/>
          <p:cNvSpPr txBox="1">
            <a:spLocks noChangeArrowheads="1"/>
          </p:cNvSpPr>
          <p:nvPr/>
        </p:nvSpPr>
        <p:spPr bwMode="auto">
          <a:xfrm>
            <a:off x="3386726" y="3524518"/>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4288" name="Text Box 16"/>
          <p:cNvSpPr txBox="1">
            <a:spLocks noChangeArrowheads="1"/>
          </p:cNvSpPr>
          <p:nvPr/>
        </p:nvSpPr>
        <p:spPr bwMode="auto">
          <a:xfrm>
            <a:off x="6400324" y="3541981"/>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4289" name="Line 17"/>
          <p:cNvSpPr>
            <a:spLocks noChangeShapeType="1"/>
          </p:cNvSpPr>
          <p:nvPr/>
        </p:nvSpPr>
        <p:spPr bwMode="auto">
          <a:xfrm flipV="1">
            <a:off x="4564856" y="4049980"/>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0" name="Text Box 18"/>
          <p:cNvSpPr txBox="1">
            <a:spLocks noChangeArrowheads="1"/>
          </p:cNvSpPr>
          <p:nvPr/>
        </p:nvSpPr>
        <p:spPr bwMode="auto">
          <a:xfrm>
            <a:off x="4436245" y="4219843"/>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54291" name="Rectangle 19"/>
          <p:cNvSpPr>
            <a:spLocks noChangeArrowheads="1"/>
          </p:cNvSpPr>
          <p:nvPr/>
        </p:nvSpPr>
        <p:spPr bwMode="auto">
          <a:xfrm>
            <a:off x="4895113" y="4530992"/>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e</a:t>
            </a:r>
          </a:p>
        </p:txBody>
      </p:sp>
      <p:sp>
        <p:nvSpPr>
          <p:cNvPr id="54292" name="Rectangle 20"/>
          <p:cNvSpPr>
            <a:spLocks noChangeArrowheads="1"/>
          </p:cNvSpPr>
          <p:nvPr/>
        </p:nvSpPr>
        <p:spPr bwMode="auto">
          <a:xfrm>
            <a:off x="5541338" y="4530992"/>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4293" name="Line 21"/>
          <p:cNvSpPr>
            <a:spLocks noChangeShapeType="1"/>
          </p:cNvSpPr>
          <p:nvPr/>
        </p:nvSpPr>
        <p:spPr bwMode="auto">
          <a:xfrm>
            <a:off x="4571207" y="4759592"/>
            <a:ext cx="304853" cy="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4" name="Text Box 22"/>
          <p:cNvSpPr txBox="1">
            <a:spLocks noChangeArrowheads="1"/>
          </p:cNvSpPr>
          <p:nvPr/>
        </p:nvSpPr>
        <p:spPr bwMode="auto">
          <a:xfrm>
            <a:off x="4342567" y="4515118"/>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s</a:t>
            </a:r>
          </a:p>
        </p:txBody>
      </p:sp>
      <p:sp>
        <p:nvSpPr>
          <p:cNvPr id="54295" name="Line 23"/>
          <p:cNvSpPr>
            <a:spLocks noChangeShapeType="1"/>
          </p:cNvSpPr>
          <p:nvPr/>
        </p:nvSpPr>
        <p:spPr bwMode="auto">
          <a:xfrm flipV="1">
            <a:off x="5646130" y="4062681"/>
            <a:ext cx="0" cy="719137"/>
          </a:xfrm>
          <a:prstGeom prst="line">
            <a:avLst/>
          </a:prstGeom>
          <a:noFill/>
          <a:ln w="127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6" name="Rectangle 24"/>
          <p:cNvSpPr>
            <a:spLocks noChangeArrowheads="1"/>
          </p:cNvSpPr>
          <p:nvPr/>
        </p:nvSpPr>
        <p:spPr bwMode="auto">
          <a:xfrm>
            <a:off x="5630253" y="4116655"/>
            <a:ext cx="44299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3300"/>
                </a:solidFill>
                <a:latin typeface="Times New Roman" pitchFamily="18" charset="0"/>
              </a:rPr>
              <a:t>①</a:t>
            </a:r>
          </a:p>
        </p:txBody>
      </p:sp>
      <p:sp>
        <p:nvSpPr>
          <p:cNvPr id="54297" name="Rectangle 25"/>
          <p:cNvSpPr>
            <a:spLocks noChangeArrowheads="1"/>
          </p:cNvSpPr>
          <p:nvPr/>
        </p:nvSpPr>
        <p:spPr bwMode="auto">
          <a:xfrm>
            <a:off x="3791609" y="5064392"/>
            <a:ext cx="27992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400" b="1">
                <a:solidFill>
                  <a:srgbClr val="FF0000"/>
                </a:solidFill>
                <a:latin typeface="Times New Roman" pitchFamily="18" charset="0"/>
                <a:ea typeface="楷体_GB2312" pitchFamily="49" charset="-122"/>
              </a:rPr>
              <a:t>① </a:t>
            </a:r>
            <a:r>
              <a:rPr lang="en-US" altLang="zh-CN" sz="2400" b="1">
                <a:latin typeface="Times New Roman" pitchFamily="18" charset="0"/>
                <a:ea typeface="楷体_GB2312" pitchFamily="49" charset="-122"/>
              </a:rPr>
              <a:t>s-&gt;next=p-&gt;next;</a:t>
            </a:r>
          </a:p>
        </p:txBody>
      </p:sp>
      <p:sp>
        <p:nvSpPr>
          <p:cNvPr id="54298" name="Line 26"/>
          <p:cNvSpPr>
            <a:spLocks noChangeShapeType="1"/>
          </p:cNvSpPr>
          <p:nvPr/>
        </p:nvSpPr>
        <p:spPr bwMode="auto">
          <a:xfrm>
            <a:off x="3100926" y="3805505"/>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9" name="Line 27"/>
          <p:cNvSpPr>
            <a:spLocks noChangeShapeType="1"/>
          </p:cNvSpPr>
          <p:nvPr/>
        </p:nvSpPr>
        <p:spPr bwMode="auto">
          <a:xfrm>
            <a:off x="4939570" y="3821380"/>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0" name="Line 28"/>
          <p:cNvSpPr>
            <a:spLocks noChangeShapeType="1"/>
          </p:cNvSpPr>
          <p:nvPr/>
        </p:nvSpPr>
        <p:spPr bwMode="auto">
          <a:xfrm>
            <a:off x="6078006" y="3813442"/>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1" name="Line 29"/>
          <p:cNvSpPr>
            <a:spLocks noChangeShapeType="1"/>
          </p:cNvSpPr>
          <p:nvPr/>
        </p:nvSpPr>
        <p:spPr bwMode="auto">
          <a:xfrm>
            <a:off x="1940262" y="3799155"/>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2" name="Line 30"/>
          <p:cNvSpPr>
            <a:spLocks noChangeShapeType="1"/>
          </p:cNvSpPr>
          <p:nvPr/>
        </p:nvSpPr>
        <p:spPr bwMode="auto">
          <a:xfrm>
            <a:off x="762132" y="3791217"/>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3" name="Line 31"/>
          <p:cNvSpPr>
            <a:spLocks noChangeShapeType="1"/>
          </p:cNvSpPr>
          <p:nvPr/>
        </p:nvSpPr>
        <p:spPr bwMode="auto">
          <a:xfrm>
            <a:off x="3767792" y="3805505"/>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4" name="Line 32"/>
          <p:cNvSpPr>
            <a:spLocks noChangeShapeType="1"/>
          </p:cNvSpPr>
          <p:nvPr/>
        </p:nvSpPr>
        <p:spPr bwMode="auto">
          <a:xfrm>
            <a:off x="6781390" y="3808680"/>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插入</a:t>
            </a:r>
            <a:endParaRPr lang="zh-CN" altLang="en-US" dirty="0"/>
          </a:p>
        </p:txBody>
      </p:sp>
    </p:spTree>
    <p:extLst>
      <p:ext uri="{BB962C8B-B14F-4D97-AF65-F5344CB8AC3E}">
        <p14:creationId xmlns:p14="http://schemas.microsoft.com/office/powerpoint/2010/main" val="223594544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ChangeArrowheads="1"/>
          </p:cNvSpPr>
          <p:nvPr/>
        </p:nvSpPr>
        <p:spPr bwMode="auto">
          <a:xfrm>
            <a:off x="1182893" y="1345248"/>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生成一个数据域为</a:t>
            </a:r>
            <a:r>
              <a:rPr lang="en-US" altLang="zh-CN" sz="2400" b="1" dirty="0">
                <a:latin typeface="楷体_GB2312" pitchFamily="49" charset="-122"/>
                <a:ea typeface="楷体_GB2312" pitchFamily="49" charset="-122"/>
              </a:rPr>
              <a:t>e</a:t>
            </a:r>
            <a:r>
              <a:rPr lang="zh-CN" altLang="en-US" sz="2400" b="1" dirty="0">
                <a:latin typeface="楷体_GB2312" pitchFamily="49" charset="-122"/>
                <a:ea typeface="楷体_GB2312" pitchFamily="49" charset="-122"/>
              </a:rPr>
              <a:t>的结点，用指针</a:t>
            </a:r>
            <a:r>
              <a:rPr lang="en-US" altLang="zh-CN" sz="2400" b="1" dirty="0">
                <a:latin typeface="楷体_GB2312" pitchFamily="49" charset="-122"/>
                <a:ea typeface="楷体_GB2312" pitchFamily="49" charset="-122"/>
              </a:rPr>
              <a:t>s</a:t>
            </a:r>
            <a:r>
              <a:rPr lang="zh-CN" altLang="en-US" sz="2400" b="1" dirty="0">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dirty="0">
                <a:solidFill>
                  <a:srgbClr val="FF0000"/>
                </a:solidFill>
                <a:latin typeface="楷体_GB2312" pitchFamily="49" charset="-122"/>
                <a:ea typeface="楷体_GB2312" pitchFamily="49" charset="-122"/>
              </a:rPr>
              <a:t>将</a:t>
            </a:r>
            <a:r>
              <a:rPr lang="en-US" altLang="zh-CN" sz="2400" b="1" dirty="0">
                <a:solidFill>
                  <a:srgbClr val="FF0000"/>
                </a:solidFill>
                <a:latin typeface="楷体_GB2312" pitchFamily="49" charset="-122"/>
                <a:ea typeface="楷体_GB2312" pitchFamily="49" charset="-122"/>
              </a:rPr>
              <a:t>s</a:t>
            </a:r>
            <a:r>
              <a:rPr lang="zh-CN" altLang="en-US" sz="2400" b="1" dirty="0">
                <a:solidFill>
                  <a:srgbClr val="FF0000"/>
                </a:solidFill>
                <a:latin typeface="楷体_GB2312" pitchFamily="49" charset="-122"/>
                <a:ea typeface="楷体_GB2312" pitchFamily="49" charset="-122"/>
              </a:rPr>
              <a:t>所指结点插入到单链表中</a:t>
            </a:r>
          </a:p>
          <a:p>
            <a:pPr eaLnBrk="1" hangingPunct="1"/>
            <a:endParaRPr lang="en-US" altLang="zh-CN" sz="2400" dirty="0">
              <a:solidFill>
                <a:srgbClr val="FF0000"/>
              </a:solidFill>
            </a:endParaRPr>
          </a:p>
        </p:txBody>
      </p:sp>
      <p:sp>
        <p:nvSpPr>
          <p:cNvPr id="56324" name="Rectangle 4"/>
          <p:cNvSpPr>
            <a:spLocks noChangeArrowheads="1"/>
          </p:cNvSpPr>
          <p:nvPr/>
        </p:nvSpPr>
        <p:spPr bwMode="auto">
          <a:xfrm>
            <a:off x="2314977" y="3501073"/>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6325" name="Rectangle 5"/>
          <p:cNvSpPr>
            <a:spLocks noChangeArrowheads="1"/>
          </p:cNvSpPr>
          <p:nvPr/>
        </p:nvSpPr>
        <p:spPr bwMode="auto">
          <a:xfrm>
            <a:off x="2958027" y="3501073"/>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6326" name="Rectangle 6"/>
          <p:cNvSpPr>
            <a:spLocks noChangeArrowheads="1"/>
          </p:cNvSpPr>
          <p:nvPr/>
        </p:nvSpPr>
        <p:spPr bwMode="auto">
          <a:xfrm>
            <a:off x="7162457" y="3493137"/>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6327" name="Rectangle 7"/>
          <p:cNvSpPr>
            <a:spLocks noChangeArrowheads="1"/>
          </p:cNvSpPr>
          <p:nvPr/>
        </p:nvSpPr>
        <p:spPr bwMode="auto">
          <a:xfrm>
            <a:off x="7815032" y="3493137"/>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6328" name="Rectangle 8"/>
          <p:cNvSpPr>
            <a:spLocks noChangeArrowheads="1"/>
          </p:cNvSpPr>
          <p:nvPr/>
        </p:nvSpPr>
        <p:spPr bwMode="auto">
          <a:xfrm>
            <a:off x="4148859" y="3502662"/>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6329" name="Rectangle 9"/>
          <p:cNvSpPr>
            <a:spLocks noChangeArrowheads="1"/>
          </p:cNvSpPr>
          <p:nvPr/>
        </p:nvSpPr>
        <p:spPr bwMode="auto">
          <a:xfrm>
            <a:off x="4806197" y="3502662"/>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6330" name="Rectangle 10"/>
          <p:cNvSpPr>
            <a:spLocks noChangeArrowheads="1"/>
          </p:cNvSpPr>
          <p:nvPr/>
        </p:nvSpPr>
        <p:spPr bwMode="auto">
          <a:xfrm>
            <a:off x="5315873" y="3501073"/>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6331" name="Rectangle 11"/>
          <p:cNvSpPr>
            <a:spLocks noChangeArrowheads="1"/>
          </p:cNvSpPr>
          <p:nvPr/>
        </p:nvSpPr>
        <p:spPr bwMode="auto">
          <a:xfrm>
            <a:off x="5958923" y="3501073"/>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6332" name="Rectangle 12"/>
          <p:cNvSpPr>
            <a:spLocks noChangeArrowheads="1"/>
          </p:cNvSpPr>
          <p:nvPr/>
        </p:nvSpPr>
        <p:spPr bwMode="auto">
          <a:xfrm>
            <a:off x="1154314" y="3504248"/>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6333" name="Rectangle 13"/>
          <p:cNvSpPr>
            <a:spLocks noChangeArrowheads="1"/>
          </p:cNvSpPr>
          <p:nvPr/>
        </p:nvSpPr>
        <p:spPr bwMode="auto">
          <a:xfrm>
            <a:off x="1797363" y="3504248"/>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6334" name="Rectangle 14"/>
          <p:cNvSpPr>
            <a:spLocks noChangeArrowheads="1"/>
          </p:cNvSpPr>
          <p:nvPr/>
        </p:nvSpPr>
        <p:spPr bwMode="auto">
          <a:xfrm>
            <a:off x="762133" y="3370899"/>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6335" name="Text Box 15"/>
          <p:cNvSpPr txBox="1">
            <a:spLocks noChangeArrowheads="1"/>
          </p:cNvSpPr>
          <p:nvPr/>
        </p:nvSpPr>
        <p:spPr bwMode="auto">
          <a:xfrm>
            <a:off x="3386726" y="3462974"/>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6336" name="Text Box 16"/>
          <p:cNvSpPr txBox="1">
            <a:spLocks noChangeArrowheads="1"/>
          </p:cNvSpPr>
          <p:nvPr/>
        </p:nvSpPr>
        <p:spPr bwMode="auto">
          <a:xfrm>
            <a:off x="6400324" y="3480437"/>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6337" name="Line 17"/>
          <p:cNvSpPr>
            <a:spLocks noChangeShapeType="1"/>
          </p:cNvSpPr>
          <p:nvPr/>
        </p:nvSpPr>
        <p:spPr bwMode="auto">
          <a:xfrm flipV="1">
            <a:off x="4564856" y="3988436"/>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8" name="Text Box 18"/>
          <p:cNvSpPr txBox="1">
            <a:spLocks noChangeArrowheads="1"/>
          </p:cNvSpPr>
          <p:nvPr/>
        </p:nvSpPr>
        <p:spPr bwMode="auto">
          <a:xfrm>
            <a:off x="4436245" y="4158299"/>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56339" name="Rectangle 19"/>
          <p:cNvSpPr>
            <a:spLocks noChangeArrowheads="1"/>
          </p:cNvSpPr>
          <p:nvPr/>
        </p:nvSpPr>
        <p:spPr bwMode="auto">
          <a:xfrm>
            <a:off x="4895113" y="4469448"/>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e</a:t>
            </a:r>
          </a:p>
        </p:txBody>
      </p:sp>
      <p:sp>
        <p:nvSpPr>
          <p:cNvPr id="56340" name="Rectangle 20"/>
          <p:cNvSpPr>
            <a:spLocks noChangeArrowheads="1"/>
          </p:cNvSpPr>
          <p:nvPr/>
        </p:nvSpPr>
        <p:spPr bwMode="auto">
          <a:xfrm>
            <a:off x="5541338" y="4469448"/>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6341" name="Line 21"/>
          <p:cNvSpPr>
            <a:spLocks noChangeShapeType="1"/>
          </p:cNvSpPr>
          <p:nvPr/>
        </p:nvSpPr>
        <p:spPr bwMode="auto">
          <a:xfrm>
            <a:off x="4571207" y="4698048"/>
            <a:ext cx="304853" cy="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2" name="Text Box 22"/>
          <p:cNvSpPr txBox="1">
            <a:spLocks noChangeArrowheads="1"/>
          </p:cNvSpPr>
          <p:nvPr/>
        </p:nvSpPr>
        <p:spPr bwMode="auto">
          <a:xfrm>
            <a:off x="4342567" y="4453574"/>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s</a:t>
            </a:r>
          </a:p>
        </p:txBody>
      </p:sp>
      <p:sp>
        <p:nvSpPr>
          <p:cNvPr id="56343" name="Rectangle 23"/>
          <p:cNvSpPr>
            <a:spLocks noChangeArrowheads="1"/>
          </p:cNvSpPr>
          <p:nvPr/>
        </p:nvSpPr>
        <p:spPr bwMode="auto">
          <a:xfrm>
            <a:off x="3791609" y="5002848"/>
            <a:ext cx="27992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400" b="1">
                <a:solidFill>
                  <a:srgbClr val="FF0000"/>
                </a:solidFill>
                <a:latin typeface="Times New Roman" pitchFamily="18" charset="0"/>
                <a:ea typeface="楷体_GB2312" pitchFamily="49" charset="-122"/>
              </a:rPr>
              <a:t>① </a:t>
            </a:r>
            <a:r>
              <a:rPr lang="en-US" altLang="zh-CN" sz="2400" b="1">
                <a:latin typeface="Times New Roman" pitchFamily="18" charset="0"/>
                <a:ea typeface="楷体_GB2312" pitchFamily="49" charset="-122"/>
              </a:rPr>
              <a:t>s-&gt;next=p-&gt;next;</a:t>
            </a:r>
          </a:p>
        </p:txBody>
      </p:sp>
      <p:sp>
        <p:nvSpPr>
          <p:cNvPr id="56344" name="Rectangle 24"/>
          <p:cNvSpPr>
            <a:spLocks noChangeArrowheads="1"/>
          </p:cNvSpPr>
          <p:nvPr/>
        </p:nvSpPr>
        <p:spPr bwMode="auto">
          <a:xfrm>
            <a:off x="3767792" y="5460048"/>
            <a:ext cx="35058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400" b="1">
                <a:solidFill>
                  <a:schemeClr val="hlink"/>
                </a:solidFill>
                <a:ea typeface="楷体_GB2312" pitchFamily="49" charset="-122"/>
              </a:rPr>
              <a:t>② </a:t>
            </a:r>
            <a:r>
              <a:rPr lang="en-US" altLang="zh-CN" sz="2400" b="1">
                <a:latin typeface="Times New Roman" pitchFamily="18" charset="0"/>
                <a:ea typeface="楷体_GB2312" pitchFamily="49" charset="-122"/>
              </a:rPr>
              <a:t>p-&gt;next=s;</a:t>
            </a:r>
            <a:r>
              <a:rPr lang="en-US" altLang="zh-CN" sz="2400"/>
              <a:t> </a:t>
            </a:r>
          </a:p>
        </p:txBody>
      </p:sp>
      <p:sp>
        <p:nvSpPr>
          <p:cNvPr id="56345" name="Text Box 25"/>
          <p:cNvSpPr txBox="1">
            <a:spLocks noChangeArrowheads="1"/>
          </p:cNvSpPr>
          <p:nvPr/>
        </p:nvSpPr>
        <p:spPr bwMode="auto">
          <a:xfrm>
            <a:off x="4903052" y="3945574"/>
            <a:ext cx="45727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000" b="1">
                <a:solidFill>
                  <a:srgbClr val="FF3300"/>
                </a:solidFill>
                <a:latin typeface="Times New Roman" pitchFamily="18" charset="0"/>
              </a:rPr>
              <a:t>②</a:t>
            </a:r>
          </a:p>
        </p:txBody>
      </p:sp>
      <p:sp>
        <p:nvSpPr>
          <p:cNvPr id="56346" name="Line 26"/>
          <p:cNvSpPr>
            <a:spLocks noChangeShapeType="1"/>
          </p:cNvSpPr>
          <p:nvPr/>
        </p:nvSpPr>
        <p:spPr bwMode="auto">
          <a:xfrm flipV="1">
            <a:off x="4936395" y="3731262"/>
            <a:ext cx="0" cy="719137"/>
          </a:xfrm>
          <a:prstGeom prst="line">
            <a:avLst/>
          </a:prstGeom>
          <a:noFill/>
          <a:ln w="12700">
            <a:solidFill>
              <a:schemeClr val="hlink"/>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7" name="Line 27"/>
          <p:cNvSpPr>
            <a:spLocks noChangeShapeType="1"/>
          </p:cNvSpPr>
          <p:nvPr/>
        </p:nvSpPr>
        <p:spPr bwMode="auto">
          <a:xfrm flipV="1">
            <a:off x="5646130" y="4001137"/>
            <a:ext cx="0" cy="719137"/>
          </a:xfrm>
          <a:prstGeom prst="line">
            <a:avLst/>
          </a:prstGeom>
          <a:noFill/>
          <a:ln w="127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8" name="Rectangle 28"/>
          <p:cNvSpPr>
            <a:spLocks noChangeArrowheads="1"/>
          </p:cNvSpPr>
          <p:nvPr/>
        </p:nvSpPr>
        <p:spPr bwMode="auto">
          <a:xfrm>
            <a:off x="5630253" y="4055111"/>
            <a:ext cx="44299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solidFill>
                  <a:srgbClr val="FF3300"/>
                </a:solidFill>
                <a:latin typeface="Times New Roman" pitchFamily="18" charset="0"/>
              </a:rPr>
              <a:t>①</a:t>
            </a:r>
          </a:p>
        </p:txBody>
      </p:sp>
      <p:sp>
        <p:nvSpPr>
          <p:cNvPr id="56349" name="Line 29"/>
          <p:cNvSpPr>
            <a:spLocks noChangeShapeType="1"/>
          </p:cNvSpPr>
          <p:nvPr/>
        </p:nvSpPr>
        <p:spPr bwMode="auto">
          <a:xfrm>
            <a:off x="3100926" y="3743961"/>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0" name="Line 30"/>
          <p:cNvSpPr>
            <a:spLocks noChangeShapeType="1"/>
          </p:cNvSpPr>
          <p:nvPr/>
        </p:nvSpPr>
        <p:spPr bwMode="auto">
          <a:xfrm>
            <a:off x="6078006" y="3751898"/>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1" name="Line 31"/>
          <p:cNvSpPr>
            <a:spLocks noChangeShapeType="1"/>
          </p:cNvSpPr>
          <p:nvPr/>
        </p:nvSpPr>
        <p:spPr bwMode="auto">
          <a:xfrm>
            <a:off x="1940262" y="3737611"/>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2" name="Line 32"/>
          <p:cNvSpPr>
            <a:spLocks noChangeShapeType="1"/>
          </p:cNvSpPr>
          <p:nvPr/>
        </p:nvSpPr>
        <p:spPr bwMode="auto">
          <a:xfrm>
            <a:off x="762132" y="3729673"/>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3" name="Line 33"/>
          <p:cNvSpPr>
            <a:spLocks noChangeShapeType="1"/>
          </p:cNvSpPr>
          <p:nvPr/>
        </p:nvSpPr>
        <p:spPr bwMode="auto">
          <a:xfrm>
            <a:off x="3767792" y="3743961"/>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4" name="Line 34"/>
          <p:cNvSpPr>
            <a:spLocks noChangeShapeType="1"/>
          </p:cNvSpPr>
          <p:nvPr/>
        </p:nvSpPr>
        <p:spPr bwMode="auto">
          <a:xfrm>
            <a:off x="6781390" y="3747136"/>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插入</a:t>
            </a:r>
            <a:endParaRPr lang="zh-CN" altLang="en-US" dirty="0"/>
          </a:p>
        </p:txBody>
      </p:sp>
    </p:spTree>
    <p:extLst>
      <p:ext uri="{BB962C8B-B14F-4D97-AF65-F5344CB8AC3E}">
        <p14:creationId xmlns:p14="http://schemas.microsoft.com/office/powerpoint/2010/main" val="2042647133"/>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7348226" y="369276"/>
            <a:ext cx="1266746" cy="63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4000" b="1" dirty="0" smtClean="0">
                <a:solidFill>
                  <a:schemeClr val="tx2"/>
                </a:solidFill>
                <a:ea typeface="楷体_GB2312" pitchFamily="49" charset="-122"/>
                <a:hlinkClick r:id="rId2" action="ppaction://hlinkpres?slideindex=15&amp;slidetitle=在单链表L的第i个位置前插入元素e"/>
              </a:rPr>
              <a:t>演示</a:t>
            </a:r>
            <a:endParaRPr lang="zh-CN" altLang="en-US" sz="4000" b="1" dirty="0">
              <a:solidFill>
                <a:schemeClr val="tx2"/>
              </a:solidFill>
              <a:ea typeface="楷体_GB2312" pitchFamily="49" charset="-122"/>
            </a:endParaRPr>
          </a:p>
        </p:txBody>
      </p:sp>
      <p:sp>
        <p:nvSpPr>
          <p:cNvPr id="57347" name="Rectangle 3"/>
          <p:cNvSpPr>
            <a:spLocks noChangeArrowheads="1"/>
          </p:cNvSpPr>
          <p:nvPr/>
        </p:nvSpPr>
        <p:spPr bwMode="auto">
          <a:xfrm>
            <a:off x="1182893" y="1485920"/>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用指针</a:t>
            </a:r>
            <a:r>
              <a:rPr lang="en-US" altLang="zh-CN" sz="2400" b="1">
                <a:latin typeface="楷体_GB2312" pitchFamily="49" charset="-122"/>
                <a:ea typeface="楷体_GB2312" pitchFamily="49" charset="-122"/>
              </a:rPr>
              <a:t>p</a:t>
            </a:r>
            <a:r>
              <a:rPr lang="zh-CN" altLang="en-US" sz="2400" b="1">
                <a:latin typeface="楷体_GB2312" pitchFamily="49" charset="-122"/>
                <a:ea typeface="楷体_GB2312" pitchFamily="49" charset="-122"/>
              </a:rPr>
              <a:t>定位到第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生成一个数据域为</a:t>
            </a:r>
            <a:r>
              <a:rPr lang="en-US" altLang="zh-CN" sz="2400" b="1">
                <a:latin typeface="楷体_GB2312" pitchFamily="49" charset="-122"/>
                <a:ea typeface="楷体_GB2312" pitchFamily="49" charset="-122"/>
              </a:rPr>
              <a:t>e</a:t>
            </a:r>
            <a:r>
              <a:rPr lang="zh-CN" altLang="en-US" sz="2400" b="1">
                <a:latin typeface="楷体_GB2312" pitchFamily="49" charset="-122"/>
                <a:ea typeface="楷体_GB2312" pitchFamily="49" charset="-122"/>
              </a:rPr>
              <a:t>的结点，用指针</a:t>
            </a:r>
            <a:r>
              <a:rPr lang="en-US" altLang="zh-CN" sz="2400" b="1">
                <a:latin typeface="楷体_GB2312" pitchFamily="49" charset="-122"/>
                <a:ea typeface="楷体_GB2312" pitchFamily="49" charset="-122"/>
              </a:rPr>
              <a:t>s</a:t>
            </a:r>
            <a:r>
              <a:rPr lang="zh-CN" altLang="en-US" sz="2400" b="1">
                <a:latin typeface="楷体_GB2312" pitchFamily="49" charset="-122"/>
                <a:ea typeface="楷体_GB2312" pitchFamily="49" charset="-122"/>
              </a:rPr>
              <a:t>指向它</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将</a:t>
            </a:r>
            <a:r>
              <a:rPr lang="en-US" altLang="zh-CN" sz="2400" b="1">
                <a:latin typeface="楷体_GB2312" pitchFamily="49" charset="-122"/>
                <a:ea typeface="楷体_GB2312" pitchFamily="49" charset="-122"/>
              </a:rPr>
              <a:t>s</a:t>
            </a:r>
            <a:r>
              <a:rPr lang="zh-CN" altLang="en-US" sz="2400" b="1">
                <a:latin typeface="楷体_GB2312" pitchFamily="49" charset="-122"/>
                <a:ea typeface="楷体_GB2312" pitchFamily="49" charset="-122"/>
              </a:rPr>
              <a:t>所指结点插入到单链表中</a:t>
            </a:r>
          </a:p>
          <a:p>
            <a:pPr eaLnBrk="1" hangingPunct="1"/>
            <a:endParaRPr lang="en-US" altLang="zh-CN" sz="2400"/>
          </a:p>
        </p:txBody>
      </p:sp>
      <p:sp>
        <p:nvSpPr>
          <p:cNvPr id="57348" name="Rectangle 4"/>
          <p:cNvSpPr>
            <a:spLocks noChangeArrowheads="1"/>
          </p:cNvSpPr>
          <p:nvPr/>
        </p:nvSpPr>
        <p:spPr bwMode="auto">
          <a:xfrm>
            <a:off x="2314977" y="364174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57349" name="Rectangle 5"/>
          <p:cNvSpPr>
            <a:spLocks noChangeArrowheads="1"/>
          </p:cNvSpPr>
          <p:nvPr/>
        </p:nvSpPr>
        <p:spPr bwMode="auto">
          <a:xfrm>
            <a:off x="2958027" y="3641745"/>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7350" name="Rectangle 6"/>
          <p:cNvSpPr>
            <a:spLocks noChangeArrowheads="1"/>
          </p:cNvSpPr>
          <p:nvPr/>
        </p:nvSpPr>
        <p:spPr bwMode="auto">
          <a:xfrm>
            <a:off x="8210389" y="363063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57351" name="Rectangle 7"/>
          <p:cNvSpPr>
            <a:spLocks noChangeArrowheads="1"/>
          </p:cNvSpPr>
          <p:nvPr/>
        </p:nvSpPr>
        <p:spPr bwMode="auto">
          <a:xfrm>
            <a:off x="8862964" y="3630634"/>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57352" name="Rectangle 8"/>
          <p:cNvSpPr>
            <a:spLocks noChangeArrowheads="1"/>
          </p:cNvSpPr>
          <p:nvPr/>
        </p:nvSpPr>
        <p:spPr bwMode="auto">
          <a:xfrm>
            <a:off x="4148859" y="364333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57353" name="Rectangle 9"/>
          <p:cNvSpPr>
            <a:spLocks noChangeArrowheads="1"/>
          </p:cNvSpPr>
          <p:nvPr/>
        </p:nvSpPr>
        <p:spPr bwMode="auto">
          <a:xfrm>
            <a:off x="4806197" y="364333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7354" name="Rectangle 10"/>
          <p:cNvSpPr>
            <a:spLocks noChangeArrowheads="1"/>
          </p:cNvSpPr>
          <p:nvPr/>
        </p:nvSpPr>
        <p:spPr bwMode="auto">
          <a:xfrm>
            <a:off x="6449545" y="363857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57355" name="Rectangle 11"/>
          <p:cNvSpPr>
            <a:spLocks noChangeArrowheads="1"/>
          </p:cNvSpPr>
          <p:nvPr/>
        </p:nvSpPr>
        <p:spPr bwMode="auto">
          <a:xfrm>
            <a:off x="7095770" y="3638570"/>
            <a:ext cx="252456"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7356" name="Rectangle 12"/>
          <p:cNvSpPr>
            <a:spLocks noChangeArrowheads="1"/>
          </p:cNvSpPr>
          <p:nvPr/>
        </p:nvSpPr>
        <p:spPr bwMode="auto">
          <a:xfrm>
            <a:off x="1154314" y="364492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57357" name="Rectangle 13"/>
          <p:cNvSpPr>
            <a:spLocks noChangeArrowheads="1"/>
          </p:cNvSpPr>
          <p:nvPr/>
        </p:nvSpPr>
        <p:spPr bwMode="auto">
          <a:xfrm>
            <a:off x="1797363" y="364492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7358" name="Rectangle 14"/>
          <p:cNvSpPr>
            <a:spLocks noChangeArrowheads="1"/>
          </p:cNvSpPr>
          <p:nvPr/>
        </p:nvSpPr>
        <p:spPr bwMode="auto">
          <a:xfrm>
            <a:off x="762133" y="351157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57359" name="Text Box 15"/>
          <p:cNvSpPr txBox="1">
            <a:spLocks noChangeArrowheads="1"/>
          </p:cNvSpPr>
          <p:nvPr/>
        </p:nvSpPr>
        <p:spPr bwMode="auto">
          <a:xfrm>
            <a:off x="3386726" y="360364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7360" name="Text Box 16"/>
          <p:cNvSpPr txBox="1">
            <a:spLocks noChangeArrowheads="1"/>
          </p:cNvSpPr>
          <p:nvPr/>
        </p:nvSpPr>
        <p:spPr bwMode="auto">
          <a:xfrm>
            <a:off x="7487950" y="362904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57361" name="Rectangle 17"/>
          <p:cNvSpPr>
            <a:spLocks noChangeArrowheads="1"/>
          </p:cNvSpPr>
          <p:nvPr/>
        </p:nvSpPr>
        <p:spPr bwMode="auto">
          <a:xfrm>
            <a:off x="5274591" y="363380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b="1">
                <a:latin typeface="Times New Roman" pitchFamily="18" charset="0"/>
              </a:rPr>
              <a:t>e</a:t>
            </a:r>
          </a:p>
        </p:txBody>
      </p:sp>
      <p:sp>
        <p:nvSpPr>
          <p:cNvPr id="57362" name="Rectangle 18"/>
          <p:cNvSpPr>
            <a:spLocks noChangeArrowheads="1"/>
          </p:cNvSpPr>
          <p:nvPr/>
        </p:nvSpPr>
        <p:spPr bwMode="auto">
          <a:xfrm>
            <a:off x="5917640" y="3633809"/>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7363" name="Rectangle 19"/>
          <p:cNvSpPr>
            <a:spLocks noChangeArrowheads="1"/>
          </p:cNvSpPr>
          <p:nvPr/>
        </p:nvSpPr>
        <p:spPr bwMode="auto">
          <a:xfrm>
            <a:off x="3791609" y="5143520"/>
            <a:ext cx="27992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400" b="1">
                <a:solidFill>
                  <a:srgbClr val="FF0000"/>
                </a:solidFill>
                <a:latin typeface="Times New Roman" pitchFamily="18" charset="0"/>
                <a:ea typeface="楷体_GB2312" pitchFamily="49" charset="-122"/>
              </a:rPr>
              <a:t>① </a:t>
            </a:r>
            <a:r>
              <a:rPr lang="en-US" altLang="zh-CN" sz="2400" b="1">
                <a:latin typeface="Times New Roman" pitchFamily="18" charset="0"/>
                <a:ea typeface="楷体_GB2312" pitchFamily="49" charset="-122"/>
              </a:rPr>
              <a:t>s-&gt;next=p-&gt;next;</a:t>
            </a:r>
          </a:p>
        </p:txBody>
      </p:sp>
      <p:sp>
        <p:nvSpPr>
          <p:cNvPr id="57364" name="Rectangle 20"/>
          <p:cNvSpPr>
            <a:spLocks noChangeArrowheads="1"/>
          </p:cNvSpPr>
          <p:nvPr/>
        </p:nvSpPr>
        <p:spPr bwMode="auto">
          <a:xfrm>
            <a:off x="3767792" y="5600720"/>
            <a:ext cx="35058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Font typeface="Wingdings" pitchFamily="2" charset="2"/>
              <a:buNone/>
            </a:pPr>
            <a:r>
              <a:rPr lang="en-US" altLang="zh-CN" sz="2400" b="1">
                <a:solidFill>
                  <a:schemeClr val="hlink"/>
                </a:solidFill>
                <a:ea typeface="楷体_GB2312" pitchFamily="49" charset="-122"/>
              </a:rPr>
              <a:t>② </a:t>
            </a:r>
            <a:r>
              <a:rPr lang="en-US" altLang="zh-CN" sz="2400" b="1">
                <a:latin typeface="Times New Roman" pitchFamily="18" charset="0"/>
                <a:ea typeface="楷体_GB2312" pitchFamily="49" charset="-122"/>
              </a:rPr>
              <a:t>p-&gt;next=s;</a:t>
            </a:r>
            <a:r>
              <a:rPr lang="en-US" altLang="zh-CN" sz="2400"/>
              <a:t> </a:t>
            </a:r>
          </a:p>
        </p:txBody>
      </p:sp>
      <p:sp>
        <p:nvSpPr>
          <p:cNvPr id="57365" name="Line 21"/>
          <p:cNvSpPr>
            <a:spLocks noChangeShapeType="1"/>
          </p:cNvSpPr>
          <p:nvPr/>
        </p:nvSpPr>
        <p:spPr bwMode="auto">
          <a:xfrm>
            <a:off x="3100926" y="388463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6" name="Line 22"/>
          <p:cNvSpPr>
            <a:spLocks noChangeShapeType="1"/>
          </p:cNvSpPr>
          <p:nvPr/>
        </p:nvSpPr>
        <p:spPr bwMode="auto">
          <a:xfrm>
            <a:off x="4910991" y="390050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7" name="Line 23"/>
          <p:cNvSpPr>
            <a:spLocks noChangeShapeType="1"/>
          </p:cNvSpPr>
          <p:nvPr/>
        </p:nvSpPr>
        <p:spPr bwMode="auto">
          <a:xfrm>
            <a:off x="6049426" y="3906858"/>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8" name="Line 24"/>
          <p:cNvSpPr>
            <a:spLocks noChangeShapeType="1"/>
          </p:cNvSpPr>
          <p:nvPr/>
        </p:nvSpPr>
        <p:spPr bwMode="auto">
          <a:xfrm>
            <a:off x="1940262" y="387828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9" name="Line 25"/>
          <p:cNvSpPr>
            <a:spLocks noChangeShapeType="1"/>
          </p:cNvSpPr>
          <p:nvPr/>
        </p:nvSpPr>
        <p:spPr bwMode="auto">
          <a:xfrm>
            <a:off x="762132" y="387034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70" name="Line 26"/>
          <p:cNvSpPr>
            <a:spLocks noChangeShapeType="1"/>
          </p:cNvSpPr>
          <p:nvPr/>
        </p:nvSpPr>
        <p:spPr bwMode="auto">
          <a:xfrm>
            <a:off x="3767792" y="388463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71" name="Line 27"/>
          <p:cNvSpPr>
            <a:spLocks noChangeShapeType="1"/>
          </p:cNvSpPr>
          <p:nvPr/>
        </p:nvSpPr>
        <p:spPr bwMode="auto">
          <a:xfrm>
            <a:off x="7210090" y="3902095"/>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72" name="Line 28"/>
          <p:cNvSpPr>
            <a:spLocks noChangeShapeType="1"/>
          </p:cNvSpPr>
          <p:nvPr/>
        </p:nvSpPr>
        <p:spPr bwMode="auto">
          <a:xfrm>
            <a:off x="7832498" y="3905270"/>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插入</a:t>
            </a:r>
            <a:endParaRPr lang="zh-CN" altLang="en-US" dirty="0"/>
          </a:p>
        </p:txBody>
      </p:sp>
    </p:spTree>
    <p:extLst>
      <p:ext uri="{BB962C8B-B14F-4D97-AF65-F5344CB8AC3E}">
        <p14:creationId xmlns:p14="http://schemas.microsoft.com/office/powerpoint/2010/main" val="314946086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1182893" y="1279185"/>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19050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r>
              <a:rPr lang="zh-CN" altLang="en-US" sz="2400" b="1">
                <a:latin typeface="Times New Roman" pitchFamily="18" charset="0"/>
                <a:ea typeface="楷体_GB2312" pitchFamily="49" charset="-122"/>
              </a:rPr>
              <a:t> 算法</a:t>
            </a:r>
            <a:r>
              <a:rPr lang="en-US" altLang="zh-CN" sz="2400" b="1">
                <a:latin typeface="Times New Roman" pitchFamily="18" charset="0"/>
                <a:ea typeface="楷体_GB2312" pitchFamily="49" charset="-122"/>
              </a:rPr>
              <a:t>2.10 ListDelete_L(LinkList &amp;L,int i,ElemType &amp;e)</a:t>
            </a:r>
          </a:p>
          <a:p>
            <a:pPr eaLnBrk="1" hangingPunct="1">
              <a:buClr>
                <a:schemeClr val="tx2"/>
              </a:buClr>
              <a:buSzPct val="55000"/>
            </a:pPr>
            <a:r>
              <a:rPr lang="zh-CN" altLang="en-US" sz="2400" b="1">
                <a:latin typeface="Times New Roman" pitchFamily="18" charset="0"/>
                <a:ea typeface="楷体_GB2312" pitchFamily="49" charset="-122"/>
              </a:rPr>
              <a:t> 删除前的表</a:t>
            </a:r>
            <a:r>
              <a:rPr lang="en-US" altLang="zh-CN" sz="2400" b="1">
                <a:latin typeface="Times New Roman" pitchFamily="18" charset="0"/>
                <a:ea typeface="楷体_GB2312" pitchFamily="49" charset="-122"/>
              </a:rPr>
              <a:t>L</a:t>
            </a:r>
            <a:r>
              <a:rPr lang="zh-CN" altLang="en-US" sz="2400" b="1">
                <a:latin typeface="Times New Roman" pitchFamily="18" charset="0"/>
                <a:ea typeface="楷体_GB2312" pitchFamily="49" charset="-122"/>
              </a:rPr>
              <a:t>：（</a:t>
            </a:r>
            <a:r>
              <a:rPr lang="en-US" altLang="zh-CN" sz="2400" b="1">
                <a:latin typeface="Times New Roman" pitchFamily="18" charset="0"/>
                <a:ea typeface="楷体_GB2312" pitchFamily="49" charset="-122"/>
              </a:rPr>
              <a:t>a</a:t>
            </a:r>
            <a:r>
              <a:rPr lang="en-US" altLang="zh-CN" sz="2400" b="1" baseline="-25000">
                <a:latin typeface="Times New Roman" pitchFamily="18" charset="0"/>
                <a:ea typeface="楷体_GB2312" pitchFamily="49" charset="-122"/>
              </a:rPr>
              <a:t>1</a:t>
            </a:r>
            <a:r>
              <a:rPr lang="en-US" altLang="zh-CN" sz="2400" b="1">
                <a:latin typeface="Times New Roman" pitchFamily="18" charset="0"/>
                <a:ea typeface="楷体_GB2312" pitchFamily="49" charset="-122"/>
              </a:rPr>
              <a:t>,…, a</a:t>
            </a:r>
            <a:r>
              <a:rPr lang="en-US" altLang="zh-CN" sz="2400" b="1" baseline="-25000">
                <a:latin typeface="Times New Roman" pitchFamily="18" charset="0"/>
                <a:ea typeface="楷体_GB2312" pitchFamily="49" charset="-122"/>
              </a:rPr>
              <a:t>i-1</a:t>
            </a:r>
            <a:r>
              <a:rPr lang="en-US" altLang="zh-CN" sz="2400" b="1">
                <a:latin typeface="Times New Roman" pitchFamily="18" charset="0"/>
                <a:ea typeface="楷体_GB2312" pitchFamily="49" charset="-122"/>
              </a:rPr>
              <a:t>, </a:t>
            </a:r>
            <a:r>
              <a:rPr lang="en-US" altLang="zh-CN" sz="2400" b="1">
                <a:solidFill>
                  <a:srgbClr val="FF0000"/>
                </a:solidFill>
                <a:latin typeface="Times New Roman" pitchFamily="18" charset="0"/>
                <a:ea typeface="楷体_GB2312" pitchFamily="49" charset="-122"/>
              </a:rPr>
              <a:t>a</a:t>
            </a:r>
            <a:r>
              <a:rPr lang="en-US" altLang="zh-CN" sz="2400" b="1" baseline="-25000">
                <a:solidFill>
                  <a:srgbClr val="FF0000"/>
                </a:solidFill>
                <a:latin typeface="Times New Roman" pitchFamily="18" charset="0"/>
                <a:ea typeface="楷体_GB2312" pitchFamily="49" charset="-122"/>
              </a:rPr>
              <a:t>i</a:t>
            </a:r>
            <a:r>
              <a:rPr lang="en-US" altLang="zh-CN" sz="2400" b="1">
                <a:latin typeface="Times New Roman" pitchFamily="18" charset="0"/>
                <a:ea typeface="楷体_GB2312" pitchFamily="49" charset="-122"/>
              </a:rPr>
              <a:t>, a</a:t>
            </a:r>
            <a:r>
              <a:rPr lang="en-US" altLang="zh-CN" sz="2400" b="1" baseline="-25000">
                <a:latin typeface="Times New Roman" pitchFamily="18" charset="0"/>
                <a:ea typeface="楷体_GB2312" pitchFamily="49" charset="-122"/>
              </a:rPr>
              <a:t>i+1</a:t>
            </a:r>
            <a:r>
              <a:rPr lang="en-US" altLang="zh-CN" sz="2400" b="1">
                <a:latin typeface="Times New Roman" pitchFamily="18" charset="0"/>
                <a:ea typeface="楷体_GB2312" pitchFamily="49" charset="-122"/>
              </a:rPr>
              <a:t>…, a</a:t>
            </a:r>
            <a:r>
              <a:rPr lang="en-US" altLang="zh-CN" sz="2400" b="1" baseline="-25000">
                <a:latin typeface="Times New Roman" pitchFamily="18" charset="0"/>
                <a:ea typeface="楷体_GB2312" pitchFamily="49" charset="-122"/>
              </a:rPr>
              <a:t>n</a:t>
            </a:r>
            <a:r>
              <a:rPr lang="en-US" altLang="zh-CN" sz="2400" b="1">
                <a:latin typeface="Times New Roman" pitchFamily="18" charset="0"/>
                <a:ea typeface="楷体_GB2312" pitchFamily="49" charset="-122"/>
              </a:rPr>
              <a:t>)</a:t>
            </a:r>
          </a:p>
          <a:p>
            <a:pPr lvl="1" eaLnBrk="1" hangingPunct="1"/>
            <a:endParaRPr lang="en-US" altLang="zh-CN" sz="2400" b="1">
              <a:latin typeface="Times New Roman" pitchFamily="18" charset="0"/>
              <a:ea typeface="楷体_GB2312" pitchFamily="49" charset="-122"/>
            </a:endParaRPr>
          </a:p>
        </p:txBody>
      </p:sp>
      <p:grpSp>
        <p:nvGrpSpPr>
          <p:cNvPr id="390148" name="Group 4"/>
          <p:cNvGrpSpPr>
            <a:grpSpLocks/>
          </p:cNvGrpSpPr>
          <p:nvPr/>
        </p:nvGrpSpPr>
        <p:grpSpPr bwMode="auto">
          <a:xfrm>
            <a:off x="5061829" y="2185648"/>
            <a:ext cx="3291460" cy="576263"/>
            <a:chOff x="3276" y="1545"/>
            <a:chExt cx="2073" cy="363"/>
          </a:xfrm>
        </p:grpSpPr>
        <p:sp>
          <p:nvSpPr>
            <p:cNvPr id="58376" name="AutoShape 5"/>
            <p:cNvSpPr>
              <a:spLocks noChangeArrowheads="1"/>
            </p:cNvSpPr>
            <p:nvPr/>
          </p:nvSpPr>
          <p:spPr bwMode="auto">
            <a:xfrm>
              <a:off x="3276" y="1545"/>
              <a:ext cx="181" cy="363"/>
            </a:xfrm>
            <a:prstGeom prst="downArrow">
              <a:avLst>
                <a:gd name="adj1" fmla="val 50000"/>
                <a:gd name="adj2" fmla="val 5013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58377" name="Rectangle 6"/>
            <p:cNvSpPr>
              <a:spLocks noChangeArrowheads="1"/>
            </p:cNvSpPr>
            <p:nvPr/>
          </p:nvSpPr>
          <p:spPr bwMode="auto">
            <a:xfrm>
              <a:off x="3408" y="1584"/>
              <a:ext cx="1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Tx/>
                <a:buSzTx/>
                <a:buFontTx/>
                <a:buNone/>
              </a:pPr>
              <a:r>
                <a:rPr lang="en-US" altLang="zh-CN" sz="2400">
                  <a:solidFill>
                    <a:srgbClr val="FF0000"/>
                  </a:solidFill>
                </a:rPr>
                <a:t>ListDelete_L(L, i ,e)</a:t>
              </a:r>
            </a:p>
          </p:txBody>
        </p:sp>
      </p:grpSp>
      <p:sp>
        <p:nvSpPr>
          <p:cNvPr id="390152" name="Rectangle 8"/>
          <p:cNvSpPr>
            <a:spLocks noChangeArrowheads="1"/>
          </p:cNvSpPr>
          <p:nvPr/>
        </p:nvSpPr>
        <p:spPr bwMode="auto">
          <a:xfrm>
            <a:off x="1176542" y="2590460"/>
            <a:ext cx="7969046" cy="3600986"/>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tx2"/>
              </a:buClr>
              <a:buSzPct val="55000"/>
              <a:defRPr/>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删除后的表</a:t>
            </a:r>
            <a:r>
              <a:rPr lang="en-US" altLang="zh-CN" sz="2400" b="1" dirty="0">
                <a:latin typeface="楷体_GB2312" pitchFamily="49" charset="-122"/>
                <a:ea typeface="楷体_GB2312" pitchFamily="49" charset="-122"/>
              </a:rPr>
              <a:t>L</a:t>
            </a:r>
            <a:r>
              <a:rPr lang="zh-CN" altLang="en-US" sz="2400" b="1" dirty="0">
                <a:latin typeface="楷体_GB2312" pitchFamily="49" charset="-122"/>
                <a:ea typeface="楷体_GB2312" pitchFamily="49" charset="-122"/>
              </a:rPr>
              <a:t>：</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a</a:t>
            </a:r>
            <a:r>
              <a:rPr lang="en-US" altLang="zh-CN" sz="2400" b="1" baseline="-25000" dirty="0">
                <a:latin typeface="Times New Roman" panose="02020603050405020304" pitchFamily="18" charset="0"/>
                <a:ea typeface="楷体_GB2312" pitchFamily="49" charset="-122"/>
              </a:rPr>
              <a:t>1</a:t>
            </a:r>
            <a:r>
              <a:rPr lang="en-US" altLang="zh-CN" sz="2400" b="1" dirty="0">
                <a:latin typeface="Times New Roman" panose="02020603050405020304" pitchFamily="18" charset="0"/>
                <a:ea typeface="楷体_GB2312" pitchFamily="49" charset="-122"/>
              </a:rPr>
              <a:t>,…, a</a:t>
            </a:r>
            <a:r>
              <a:rPr lang="en-US" altLang="zh-CN" sz="2400" b="1" baseline="-25000" dirty="0">
                <a:latin typeface="Times New Roman" panose="02020603050405020304" pitchFamily="18" charset="0"/>
                <a:ea typeface="楷体_GB2312" pitchFamily="49" charset="-122"/>
              </a:rPr>
              <a:t>i-1</a:t>
            </a:r>
            <a:r>
              <a:rPr lang="en-US" altLang="zh-CN" sz="2400" b="1" dirty="0">
                <a:latin typeface="Times New Roman" panose="02020603050405020304" pitchFamily="18" charset="0"/>
                <a:ea typeface="楷体_GB2312" pitchFamily="49" charset="-122"/>
              </a:rPr>
              <a:t>,    a</a:t>
            </a:r>
            <a:r>
              <a:rPr lang="en-US" altLang="zh-CN" sz="2400" b="1" baseline="-25000" dirty="0">
                <a:latin typeface="Times New Roman" panose="02020603050405020304" pitchFamily="18" charset="0"/>
                <a:ea typeface="楷体_GB2312" pitchFamily="49" charset="-122"/>
              </a:rPr>
              <a:t>i+1</a:t>
            </a:r>
            <a:r>
              <a:rPr lang="en-US" altLang="zh-CN" sz="2400" b="1" dirty="0">
                <a:latin typeface="Times New Roman" panose="02020603050405020304" pitchFamily="18" charset="0"/>
                <a:ea typeface="楷体_GB2312" pitchFamily="49" charset="-122"/>
              </a:rPr>
              <a:t>,…, a</a:t>
            </a:r>
            <a:r>
              <a:rPr lang="en-US" altLang="zh-CN" sz="2400" b="1" baseline="-25000" dirty="0">
                <a:latin typeface="Times New Roman" panose="02020603050405020304" pitchFamily="18" charset="0"/>
                <a:ea typeface="楷体_GB2312" pitchFamily="49" charset="-122"/>
              </a:rPr>
              <a:t>n</a:t>
            </a:r>
            <a:r>
              <a:rPr lang="en-US" altLang="zh-CN" sz="2400" b="1" dirty="0">
                <a:latin typeface="Times New Roman" panose="02020603050405020304" pitchFamily="18" charset="0"/>
                <a:ea typeface="楷体_GB2312" pitchFamily="49" charset="-122"/>
              </a:rPr>
              <a:t>)</a:t>
            </a:r>
          </a:p>
          <a:p>
            <a:pPr eaLnBrk="1" hangingPunct="1">
              <a:spcBef>
                <a:spcPct val="50000"/>
              </a:spcBef>
              <a:buClr>
                <a:schemeClr val="tx2"/>
              </a:buClr>
              <a:buSzPct val="55000"/>
              <a:defRPr/>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实现步骤：</a:t>
            </a:r>
          </a:p>
          <a:p>
            <a:pPr lvl="1" eaLnBrk="1" hangingPunct="1">
              <a:spcBef>
                <a:spcPct val="50000"/>
              </a:spcBef>
              <a:buClr>
                <a:schemeClr val="tx2"/>
              </a:buClr>
              <a:buSzTx/>
              <a:buFont typeface="Wingdings" panose="05000000000000000000" pitchFamily="2" charset="2"/>
              <a:buNone/>
              <a:defRPr/>
            </a:pPr>
            <a:r>
              <a:rPr lang="zh-CN" altLang="en-US" sz="2400" b="1" dirty="0">
                <a:latin typeface="楷体_GB2312" pitchFamily="49" charset="-122"/>
                <a:ea typeface="楷体_GB2312" pitchFamily="49" charset="-122"/>
              </a:rPr>
              <a:t> </a:t>
            </a:r>
            <a:r>
              <a:rPr lang="zh-CN" altLang="en-US" sz="2400" b="1" dirty="0">
                <a:solidFill>
                  <a:schemeClr val="folHlink"/>
                </a:solidFill>
                <a:latin typeface="Times New Roman" panose="02020603050405020304" pitchFamily="18" charset="0"/>
                <a:ea typeface="楷体_GB2312" pitchFamily="49" charset="-122"/>
              </a:rPr>
              <a:t>步</a:t>
            </a:r>
            <a:r>
              <a:rPr lang="en-US" altLang="zh-CN" sz="2400" b="1" dirty="0">
                <a:solidFill>
                  <a:schemeClr val="folHlink"/>
                </a:solidFill>
                <a:latin typeface="Times New Roman" panose="02020603050405020304" pitchFamily="18" charset="0"/>
                <a:ea typeface="楷体_GB2312" pitchFamily="49" charset="-122"/>
              </a:rPr>
              <a:t>1</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anose="05000000000000000000" pitchFamily="2" charset="2"/>
              <a:buNone/>
              <a:defRPr/>
            </a:pPr>
            <a:r>
              <a:rPr lang="zh-CN" altLang="en-US" sz="2400" b="1" dirty="0">
                <a:solidFill>
                  <a:srgbClr val="3333CC"/>
                </a:solidFill>
                <a:latin typeface="楷体_GB2312" pitchFamily="49" charset="-122"/>
                <a:ea typeface="楷体_GB2312" pitchFamily="49" charset="-122"/>
              </a:rPr>
              <a:t> 步</a:t>
            </a:r>
            <a:r>
              <a:rPr lang="en-US" altLang="zh-CN" sz="2400" b="1" dirty="0">
                <a:solidFill>
                  <a:schemeClr val="folHlink"/>
                </a:solidFill>
                <a:latin typeface="Times New Roman" panose="02020603050405020304" pitchFamily="18" charset="0"/>
                <a:ea typeface="楷体_GB2312" pitchFamily="49" charset="-122"/>
              </a:rPr>
              <a:t>2</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q</a:t>
            </a:r>
            <a:r>
              <a:rPr lang="zh-CN" altLang="en-US" sz="2400" b="1" dirty="0">
                <a:latin typeface="楷体_GB2312" pitchFamily="49" charset="-122"/>
                <a:ea typeface="楷体_GB2312" pitchFamily="49" charset="-122"/>
              </a:rPr>
              <a:t>指向被删除结点；</a:t>
            </a:r>
          </a:p>
          <a:p>
            <a:pPr lvl="1" eaLnBrk="1" hangingPunct="1">
              <a:spcBef>
                <a:spcPct val="50000"/>
              </a:spcBef>
              <a:buClr>
                <a:schemeClr val="tx2"/>
              </a:buClr>
              <a:buSzTx/>
              <a:buFont typeface="Wingdings" panose="05000000000000000000" pitchFamily="2" charset="2"/>
              <a:buNone/>
              <a:defRPr/>
            </a:pPr>
            <a:r>
              <a:rPr lang="zh-CN" altLang="en-US" sz="2400" b="1" dirty="0">
                <a:latin typeface="楷体_GB2312" pitchFamily="49" charset="-122"/>
                <a:ea typeface="楷体_GB2312" pitchFamily="49" charset="-122"/>
              </a:rPr>
              <a:t> </a:t>
            </a:r>
            <a:r>
              <a:rPr lang="zh-CN" altLang="en-US" sz="2400" b="1" dirty="0">
                <a:solidFill>
                  <a:srgbClr val="3333CC"/>
                </a:solidFill>
                <a:latin typeface="楷体_GB2312" pitchFamily="49" charset="-122"/>
                <a:ea typeface="楷体_GB2312" pitchFamily="49" charset="-122"/>
              </a:rPr>
              <a:t>步</a:t>
            </a:r>
            <a:r>
              <a:rPr lang="en-US" altLang="zh-CN" sz="2400" b="1" dirty="0">
                <a:solidFill>
                  <a:schemeClr val="folHlink"/>
                </a:solidFill>
                <a:latin typeface="Times New Roman" panose="02020603050405020304" pitchFamily="18" charset="0"/>
                <a:ea typeface="楷体_GB2312" pitchFamily="49" charset="-122"/>
              </a:rPr>
              <a:t>3</a:t>
            </a:r>
            <a:r>
              <a:rPr lang="en-US" altLang="zh-CN" sz="2400" b="1" dirty="0">
                <a:latin typeface="楷体_GB2312" pitchFamily="49" charset="-122"/>
                <a:ea typeface="楷体_GB2312" pitchFamily="49" charset="-122"/>
              </a:rPr>
              <a:t>: </a:t>
            </a:r>
            <a:r>
              <a:rPr lang="zh-CN" altLang="en-US" sz="2400" b="1" spc="-150" dirty="0">
                <a:latin typeface="楷体_GB2312" pitchFamily="49" charset="-122"/>
                <a:ea typeface="楷体_GB2312" pitchFamily="49" charset="-122"/>
              </a:rPr>
              <a:t>修改</a:t>
            </a:r>
            <a:r>
              <a:rPr lang="en-US" altLang="zh-CN" sz="2400" b="1" spc="-150" dirty="0">
                <a:latin typeface="楷体_GB2312" pitchFamily="49" charset="-122"/>
                <a:ea typeface="楷体_GB2312" pitchFamily="49" charset="-122"/>
              </a:rPr>
              <a:t>p</a:t>
            </a:r>
            <a:r>
              <a:rPr lang="zh-CN" altLang="en-US" sz="2400" b="1" spc="-150" dirty="0">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anose="05000000000000000000" pitchFamily="2" charset="2"/>
              <a:buNone/>
              <a:defRPr/>
            </a:pPr>
            <a:r>
              <a:rPr lang="zh-CN" altLang="en-US" sz="2400" b="1" dirty="0">
                <a:latin typeface="楷体_GB2312" pitchFamily="49" charset="-122"/>
                <a:ea typeface="楷体_GB2312" pitchFamily="49" charset="-122"/>
              </a:rPr>
              <a:t> </a:t>
            </a:r>
            <a:r>
              <a:rPr lang="zh-CN" altLang="en-US" sz="2400" b="1" dirty="0">
                <a:solidFill>
                  <a:schemeClr val="folHlink"/>
                </a:solidFill>
                <a:latin typeface="Times New Roman" panose="02020603050405020304" pitchFamily="18" charset="0"/>
                <a:ea typeface="楷体_GB2312" pitchFamily="49" charset="-122"/>
              </a:rPr>
              <a:t>步</a:t>
            </a:r>
            <a:r>
              <a:rPr lang="en-US" altLang="zh-CN" sz="2400" b="1" dirty="0">
                <a:solidFill>
                  <a:schemeClr val="folHlink"/>
                </a:solidFill>
                <a:latin typeface="Times New Roman" panose="02020603050405020304" pitchFamily="18" charset="0"/>
                <a:ea typeface="楷体_GB2312" pitchFamily="49" charset="-122"/>
              </a:rPr>
              <a:t>4</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释放被删结点所占空间。</a:t>
            </a:r>
          </a:p>
        </p:txBody>
      </p:sp>
      <p:sp>
        <p:nvSpPr>
          <p:cNvPr id="3" name="标题 2"/>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
        <p:nvSpPr>
          <p:cNvPr id="2" name="AutoShape 7"/>
          <p:cNvSpPr>
            <a:spLocks noChangeArrowheads="1"/>
          </p:cNvSpPr>
          <p:nvPr/>
        </p:nvSpPr>
        <p:spPr bwMode="auto">
          <a:xfrm>
            <a:off x="6949695" y="2977810"/>
            <a:ext cx="2160962" cy="468312"/>
          </a:xfrm>
          <a:prstGeom prst="wedgeRoundRectCallout">
            <a:avLst>
              <a:gd name="adj1" fmla="val -46569"/>
              <a:gd name="adj2" fmla="val 99185"/>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200" b="1">
                <a:solidFill>
                  <a:srgbClr val="000000"/>
                </a:solidFill>
                <a:latin typeface="Times New Roman" pitchFamily="18" charset="0"/>
                <a:ea typeface="楷体_GB2312" pitchFamily="49" charset="-122"/>
              </a:rPr>
              <a:t>GetElem(L,i-1,e)</a:t>
            </a:r>
          </a:p>
        </p:txBody>
      </p:sp>
    </p:spTree>
    <p:extLst>
      <p:ext uri="{BB962C8B-B14F-4D97-AF65-F5344CB8AC3E}">
        <p14:creationId xmlns:p14="http://schemas.microsoft.com/office/powerpoint/2010/main" val="101889568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0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9015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9015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9015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90152">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90152">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90152">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52" grpId="0" build="p" autoUpdateAnimBg="0"/>
      <p:bldP spid="2"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p:txBody>
          <a:bodyPr/>
          <a:lstStyle/>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用指针</a:t>
            </a:r>
            <a:r>
              <a:rPr lang="en-US" altLang="zh-CN" sz="2400" b="1" smtClean="0">
                <a:latin typeface="楷体_GB2312" pitchFamily="49" charset="-122"/>
                <a:ea typeface="楷体_GB2312" pitchFamily="49" charset="-122"/>
              </a:rPr>
              <a:t>p</a:t>
            </a:r>
            <a:r>
              <a:rPr lang="zh-CN" altLang="en-US" sz="2400" b="1" smtClean="0">
                <a:latin typeface="楷体_GB2312" pitchFamily="49" charset="-122"/>
                <a:ea typeface="楷体_GB2312" pitchFamily="49" charset="-122"/>
              </a:rPr>
              <a:t>定位到第</a:t>
            </a:r>
            <a:r>
              <a:rPr lang="en-US" altLang="zh-CN" sz="2400" b="1" smtClean="0">
                <a:latin typeface="楷体_GB2312" pitchFamily="49" charset="-122"/>
                <a:ea typeface="楷体_GB2312" pitchFamily="49" charset="-122"/>
              </a:rPr>
              <a:t>i-1</a:t>
            </a:r>
            <a:r>
              <a:rPr lang="zh-CN" altLang="en-US" sz="2400" b="1" smtClean="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用指针</a:t>
            </a:r>
            <a:r>
              <a:rPr lang="en-US" altLang="zh-CN" sz="2400" b="1" smtClean="0">
                <a:latin typeface="楷体_GB2312" pitchFamily="49" charset="-122"/>
                <a:ea typeface="楷体_GB2312" pitchFamily="49" charset="-122"/>
              </a:rPr>
              <a:t>q</a:t>
            </a:r>
            <a:r>
              <a:rPr lang="zh-CN" altLang="en-US" sz="2400" b="1" smtClean="0">
                <a:latin typeface="楷体_GB2312" pitchFamily="49" charset="-122"/>
                <a:ea typeface="楷体_GB2312" pitchFamily="49" charset="-122"/>
              </a:rPr>
              <a:t>指向被删除结点</a:t>
            </a:r>
          </a:p>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修改</a:t>
            </a:r>
            <a:r>
              <a:rPr lang="en-US" altLang="zh-CN" sz="2400" b="1" smtClean="0">
                <a:latin typeface="楷体_GB2312" pitchFamily="49" charset="-122"/>
                <a:ea typeface="楷体_GB2312" pitchFamily="49" charset="-122"/>
              </a:rPr>
              <a:t>p</a:t>
            </a:r>
            <a:r>
              <a:rPr lang="zh-CN" altLang="en-US" sz="2400" b="1" smtClean="0">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itchFamily="2" charset="2"/>
              <a:buChar char="§"/>
            </a:pPr>
            <a:r>
              <a:rPr lang="zh-CN" altLang="en-US" sz="2400" b="1" smtClean="0">
                <a:latin typeface="楷体_GB2312" pitchFamily="49" charset="-122"/>
                <a:ea typeface="楷体_GB2312" pitchFamily="49" charset="-122"/>
              </a:rPr>
              <a:t>释放被删结点所占空间</a:t>
            </a:r>
            <a:endParaRPr lang="zh-CN" altLang="en-US" sz="2400" smtClean="0">
              <a:latin typeface="楷体_GB2312" pitchFamily="49" charset="-122"/>
              <a:ea typeface="楷体_GB2312" pitchFamily="49" charset="-122"/>
            </a:endParaRPr>
          </a:p>
          <a:p>
            <a:pPr eaLnBrk="1" hangingPunct="1"/>
            <a:endParaRPr lang="en-US" altLang="zh-CN" smtClean="0"/>
          </a:p>
        </p:txBody>
      </p:sp>
      <p:sp>
        <p:nvSpPr>
          <p:cNvPr id="60419" name="Rectangle 3"/>
          <p:cNvSpPr>
            <a:spLocks noGrp="1" noChangeArrowheads="1"/>
          </p:cNvSpPr>
          <p:nvPr>
            <p:ph type="title"/>
          </p:nvPr>
        </p:nvSpPr>
        <p:spPr/>
        <p:txBody>
          <a:bodyPr/>
          <a:lstStyle/>
          <a:p>
            <a:pPr eaLnBrk="1" hangingPunct="1"/>
            <a:r>
              <a:rPr lang="zh-CN" altLang="en-US" smtClean="0"/>
              <a:t>线性单链表的基本操作</a:t>
            </a:r>
            <a:r>
              <a:rPr lang="en-US" altLang="zh-CN" smtClean="0">
                <a:latin typeface="Times New Roman" pitchFamily="18" charset="0"/>
              </a:rPr>
              <a:t>—</a:t>
            </a:r>
            <a:r>
              <a:rPr lang="zh-CN" altLang="en-US" smtClean="0"/>
              <a:t>删除</a:t>
            </a:r>
          </a:p>
        </p:txBody>
      </p:sp>
      <p:sp>
        <p:nvSpPr>
          <p:cNvPr id="60420" name="Rectangle 4"/>
          <p:cNvSpPr>
            <a:spLocks noChangeArrowheads="1"/>
          </p:cNvSpPr>
          <p:nvPr/>
        </p:nvSpPr>
        <p:spPr bwMode="auto">
          <a:xfrm>
            <a:off x="2162551"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0421" name="Rectangle 5"/>
          <p:cNvSpPr>
            <a:spLocks noChangeArrowheads="1"/>
          </p:cNvSpPr>
          <p:nvPr/>
        </p:nvSpPr>
        <p:spPr bwMode="auto">
          <a:xfrm>
            <a:off x="2819890" y="4213225"/>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0422" name="Line 6"/>
          <p:cNvSpPr>
            <a:spLocks noChangeShapeType="1"/>
          </p:cNvSpPr>
          <p:nvPr/>
        </p:nvSpPr>
        <p:spPr bwMode="auto">
          <a:xfrm>
            <a:off x="2948500" y="445611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3" name="Rectangle 7"/>
          <p:cNvSpPr>
            <a:spLocks noChangeArrowheads="1"/>
          </p:cNvSpPr>
          <p:nvPr/>
        </p:nvSpPr>
        <p:spPr bwMode="auto">
          <a:xfrm>
            <a:off x="7859490" y="420528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0424" name="Rectangle 8"/>
          <p:cNvSpPr>
            <a:spLocks noChangeArrowheads="1"/>
          </p:cNvSpPr>
          <p:nvPr/>
        </p:nvSpPr>
        <p:spPr bwMode="auto">
          <a:xfrm>
            <a:off x="8497776" y="4205289"/>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0425" name="Rectangle 9"/>
          <p:cNvSpPr>
            <a:spLocks noChangeArrowheads="1"/>
          </p:cNvSpPr>
          <p:nvPr/>
        </p:nvSpPr>
        <p:spPr bwMode="auto">
          <a:xfrm>
            <a:off x="3812250" y="421481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0426" name="Rectangle 10"/>
          <p:cNvSpPr>
            <a:spLocks noChangeArrowheads="1"/>
          </p:cNvSpPr>
          <p:nvPr/>
        </p:nvSpPr>
        <p:spPr bwMode="auto">
          <a:xfrm>
            <a:off x="4455299" y="4214814"/>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0427" name="Line 11"/>
          <p:cNvSpPr>
            <a:spLocks noChangeShapeType="1"/>
          </p:cNvSpPr>
          <p:nvPr/>
        </p:nvSpPr>
        <p:spPr bwMode="auto">
          <a:xfrm>
            <a:off x="4609313" y="444023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8" name="Rectangle 12"/>
          <p:cNvSpPr>
            <a:spLocks noChangeArrowheads="1"/>
          </p:cNvSpPr>
          <p:nvPr/>
        </p:nvSpPr>
        <p:spPr bwMode="auto">
          <a:xfrm>
            <a:off x="4979265" y="421322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60429" name="Rectangle 13"/>
          <p:cNvSpPr>
            <a:spLocks noChangeArrowheads="1"/>
          </p:cNvSpPr>
          <p:nvPr/>
        </p:nvSpPr>
        <p:spPr bwMode="auto">
          <a:xfrm>
            <a:off x="5636604" y="4213225"/>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0430" name="Line 14"/>
          <p:cNvSpPr>
            <a:spLocks noChangeShapeType="1"/>
          </p:cNvSpPr>
          <p:nvPr/>
        </p:nvSpPr>
        <p:spPr bwMode="auto">
          <a:xfrm>
            <a:off x="5741397" y="444976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1" name="Rectangle 15"/>
          <p:cNvSpPr>
            <a:spLocks noChangeArrowheads="1"/>
          </p:cNvSpPr>
          <p:nvPr/>
        </p:nvSpPr>
        <p:spPr bwMode="auto">
          <a:xfrm>
            <a:off x="1001887" y="421640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0432" name="Rectangle 16"/>
          <p:cNvSpPr>
            <a:spLocks noChangeArrowheads="1"/>
          </p:cNvSpPr>
          <p:nvPr/>
        </p:nvSpPr>
        <p:spPr bwMode="auto">
          <a:xfrm>
            <a:off x="1648112" y="421640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0433" name="Line 17"/>
          <p:cNvSpPr>
            <a:spLocks noChangeShapeType="1"/>
          </p:cNvSpPr>
          <p:nvPr/>
        </p:nvSpPr>
        <p:spPr bwMode="auto">
          <a:xfrm>
            <a:off x="1787836" y="444976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4" name="Line 18"/>
          <p:cNvSpPr>
            <a:spLocks noChangeShapeType="1"/>
          </p:cNvSpPr>
          <p:nvPr/>
        </p:nvSpPr>
        <p:spPr bwMode="auto">
          <a:xfrm>
            <a:off x="609706" y="444182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5" name="Rectangle 19"/>
          <p:cNvSpPr>
            <a:spLocks noChangeArrowheads="1"/>
          </p:cNvSpPr>
          <p:nvPr/>
        </p:nvSpPr>
        <p:spPr bwMode="auto">
          <a:xfrm>
            <a:off x="609707" y="408305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0436" name="Text Box 20"/>
          <p:cNvSpPr txBox="1">
            <a:spLocks noChangeArrowheads="1"/>
          </p:cNvSpPr>
          <p:nvPr/>
        </p:nvSpPr>
        <p:spPr bwMode="auto">
          <a:xfrm>
            <a:off x="3242238" y="417512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0437" name="Line 21"/>
          <p:cNvSpPr>
            <a:spLocks noChangeShapeType="1"/>
          </p:cNvSpPr>
          <p:nvPr/>
        </p:nvSpPr>
        <p:spPr bwMode="auto">
          <a:xfrm>
            <a:off x="3588373" y="4441825"/>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8" name="Text Box 22"/>
          <p:cNvSpPr txBox="1">
            <a:spLocks noChangeArrowheads="1"/>
          </p:cNvSpPr>
          <p:nvPr/>
        </p:nvSpPr>
        <p:spPr bwMode="auto">
          <a:xfrm>
            <a:off x="7210090" y="4192589"/>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0439" name="Line 23"/>
          <p:cNvSpPr>
            <a:spLocks noChangeShapeType="1"/>
          </p:cNvSpPr>
          <p:nvPr/>
        </p:nvSpPr>
        <p:spPr bwMode="auto">
          <a:xfrm>
            <a:off x="7548286" y="4459288"/>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40" name="Rectangle 24"/>
          <p:cNvSpPr>
            <a:spLocks noChangeArrowheads="1"/>
          </p:cNvSpPr>
          <p:nvPr/>
        </p:nvSpPr>
        <p:spPr bwMode="auto">
          <a:xfrm>
            <a:off x="6136754" y="420846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0441" name="Rectangle 25"/>
          <p:cNvSpPr>
            <a:spLocks noChangeArrowheads="1"/>
          </p:cNvSpPr>
          <p:nvPr/>
        </p:nvSpPr>
        <p:spPr bwMode="auto">
          <a:xfrm>
            <a:off x="6794093" y="420846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0442" name="Line 26"/>
          <p:cNvSpPr>
            <a:spLocks noChangeShapeType="1"/>
          </p:cNvSpPr>
          <p:nvPr/>
        </p:nvSpPr>
        <p:spPr bwMode="auto">
          <a:xfrm>
            <a:off x="6898886" y="4445000"/>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4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5070A2F9-5F13-4DFD-BFEB-2444E3A41CE8}" type="slidenum">
              <a:rPr kumimoji="0" lang="en-US" altLang="zh-CN" sz="1400"/>
              <a:pPr>
                <a:spcBef>
                  <a:spcPct val="0"/>
                </a:spcBef>
                <a:buClrTx/>
                <a:buSzTx/>
                <a:buFontTx/>
                <a:buNone/>
              </a:pPr>
              <a:t>37</a:t>
            </a:fld>
            <a:endParaRPr kumimoji="0" lang="en-US" altLang="zh-CN" sz="1400"/>
          </a:p>
        </p:txBody>
      </p:sp>
    </p:spTree>
    <p:extLst>
      <p:ext uri="{BB962C8B-B14F-4D97-AF65-F5344CB8AC3E}">
        <p14:creationId xmlns:p14="http://schemas.microsoft.com/office/powerpoint/2010/main" val="231856337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024637" y="1604489"/>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solidFill>
                  <a:srgbClr val="FF0000"/>
                </a:solidFill>
                <a:latin typeface="楷体_GB2312" pitchFamily="49" charset="-122"/>
                <a:ea typeface="楷体_GB2312" pitchFamily="49" charset="-122"/>
              </a:rPr>
              <a:t>用指针</a:t>
            </a:r>
            <a:r>
              <a:rPr lang="en-US" altLang="zh-CN" sz="2400" b="1" dirty="0">
                <a:solidFill>
                  <a:srgbClr val="FF0000"/>
                </a:solidFill>
                <a:latin typeface="楷体_GB2312" pitchFamily="49" charset="-122"/>
                <a:ea typeface="楷体_GB2312" pitchFamily="49" charset="-122"/>
              </a:rPr>
              <a:t>p</a:t>
            </a:r>
            <a:r>
              <a:rPr lang="zh-CN" altLang="en-US" sz="2400" b="1" dirty="0">
                <a:solidFill>
                  <a:srgbClr val="FF0000"/>
                </a:solidFill>
                <a:latin typeface="楷体_GB2312" pitchFamily="49" charset="-122"/>
                <a:ea typeface="楷体_GB2312" pitchFamily="49" charset="-122"/>
              </a:rPr>
              <a:t>定位到第</a:t>
            </a:r>
            <a:r>
              <a:rPr lang="en-US" altLang="zh-CN" sz="2400" b="1" dirty="0">
                <a:solidFill>
                  <a:srgbClr val="FF0000"/>
                </a:solidFill>
                <a:latin typeface="楷体_GB2312" pitchFamily="49" charset="-122"/>
                <a:ea typeface="楷体_GB2312" pitchFamily="49" charset="-122"/>
              </a:rPr>
              <a:t>i-1</a:t>
            </a:r>
            <a:r>
              <a:rPr lang="zh-CN" altLang="en-US" sz="2400" b="1" dirty="0">
                <a:solidFill>
                  <a:srgbClr val="FF0000"/>
                </a:solidFill>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q</a:t>
            </a:r>
            <a:r>
              <a:rPr lang="zh-CN" altLang="en-US" sz="2400" b="1" dirty="0">
                <a:latin typeface="楷体_GB2312" pitchFamily="49" charset="-122"/>
                <a:ea typeface="楷体_GB2312" pitchFamily="49" charset="-122"/>
              </a:rPr>
              <a:t>指向被删除结点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修改</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释放被删结点所占空间</a:t>
            </a:r>
            <a:endParaRPr lang="zh-CN" altLang="en-US" sz="2400" dirty="0">
              <a:latin typeface="楷体_GB2312" pitchFamily="49" charset="-122"/>
              <a:ea typeface="楷体_GB2312" pitchFamily="49" charset="-122"/>
            </a:endParaRPr>
          </a:p>
          <a:p>
            <a:pPr eaLnBrk="1" hangingPunct="1"/>
            <a:endParaRPr lang="en-US" altLang="zh-CN" dirty="0"/>
          </a:p>
        </p:txBody>
      </p:sp>
      <p:sp>
        <p:nvSpPr>
          <p:cNvPr id="61444" name="Line 4"/>
          <p:cNvSpPr>
            <a:spLocks noChangeShapeType="1"/>
          </p:cNvSpPr>
          <p:nvPr/>
        </p:nvSpPr>
        <p:spPr bwMode="auto">
          <a:xfrm flipV="1">
            <a:off x="4085869" y="4287364"/>
            <a:ext cx="0" cy="304800"/>
          </a:xfrm>
          <a:prstGeom prst="line">
            <a:avLst/>
          </a:prstGeom>
          <a:noFill/>
          <a:ln w="12700">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5" name="Text Box 5"/>
          <p:cNvSpPr txBox="1">
            <a:spLocks noChangeArrowheads="1"/>
          </p:cNvSpPr>
          <p:nvPr/>
        </p:nvSpPr>
        <p:spPr bwMode="auto">
          <a:xfrm>
            <a:off x="3957259" y="4457227"/>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latin typeface="Times New Roman" pitchFamily="18" charset="0"/>
              </a:rPr>
              <a:t>p</a:t>
            </a:r>
          </a:p>
        </p:txBody>
      </p:sp>
      <p:sp>
        <p:nvSpPr>
          <p:cNvPr id="61446" name="Rectangle 6"/>
          <p:cNvSpPr>
            <a:spLocks noChangeArrowheads="1"/>
          </p:cNvSpPr>
          <p:nvPr/>
        </p:nvSpPr>
        <p:spPr bwMode="auto">
          <a:xfrm>
            <a:off x="2004295" y="3800001"/>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1447" name="Rectangle 7"/>
          <p:cNvSpPr>
            <a:spLocks noChangeArrowheads="1"/>
          </p:cNvSpPr>
          <p:nvPr/>
        </p:nvSpPr>
        <p:spPr bwMode="auto">
          <a:xfrm>
            <a:off x="2661634" y="3800001"/>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1448" name="Line 8"/>
          <p:cNvSpPr>
            <a:spLocks noChangeShapeType="1"/>
          </p:cNvSpPr>
          <p:nvPr/>
        </p:nvSpPr>
        <p:spPr bwMode="auto">
          <a:xfrm>
            <a:off x="2790244" y="4042889"/>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9" name="Rectangle 9"/>
          <p:cNvSpPr>
            <a:spLocks noChangeArrowheads="1"/>
          </p:cNvSpPr>
          <p:nvPr/>
        </p:nvSpPr>
        <p:spPr bwMode="auto">
          <a:xfrm>
            <a:off x="7701234" y="3792065"/>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1450" name="Rectangle 10"/>
          <p:cNvSpPr>
            <a:spLocks noChangeArrowheads="1"/>
          </p:cNvSpPr>
          <p:nvPr/>
        </p:nvSpPr>
        <p:spPr bwMode="auto">
          <a:xfrm>
            <a:off x="8339520" y="3792065"/>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1451" name="Rectangle 11"/>
          <p:cNvSpPr>
            <a:spLocks noChangeArrowheads="1"/>
          </p:cNvSpPr>
          <p:nvPr/>
        </p:nvSpPr>
        <p:spPr bwMode="auto">
          <a:xfrm>
            <a:off x="3653994" y="3801590"/>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1452" name="Rectangle 12"/>
          <p:cNvSpPr>
            <a:spLocks noChangeArrowheads="1"/>
          </p:cNvSpPr>
          <p:nvPr/>
        </p:nvSpPr>
        <p:spPr bwMode="auto">
          <a:xfrm>
            <a:off x="4297043" y="3801590"/>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1453" name="Line 13"/>
          <p:cNvSpPr>
            <a:spLocks noChangeShapeType="1"/>
          </p:cNvSpPr>
          <p:nvPr/>
        </p:nvSpPr>
        <p:spPr bwMode="auto">
          <a:xfrm>
            <a:off x="4451057" y="4027014"/>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4" name="Rectangle 14"/>
          <p:cNvSpPr>
            <a:spLocks noChangeArrowheads="1"/>
          </p:cNvSpPr>
          <p:nvPr/>
        </p:nvSpPr>
        <p:spPr bwMode="auto">
          <a:xfrm>
            <a:off x="4821009" y="3800001"/>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61455" name="Rectangle 15"/>
          <p:cNvSpPr>
            <a:spLocks noChangeArrowheads="1"/>
          </p:cNvSpPr>
          <p:nvPr/>
        </p:nvSpPr>
        <p:spPr bwMode="auto">
          <a:xfrm>
            <a:off x="5478348" y="3800001"/>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1456" name="Line 16"/>
          <p:cNvSpPr>
            <a:spLocks noChangeShapeType="1"/>
          </p:cNvSpPr>
          <p:nvPr/>
        </p:nvSpPr>
        <p:spPr bwMode="auto">
          <a:xfrm>
            <a:off x="5583141" y="4036539"/>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7" name="Rectangle 17"/>
          <p:cNvSpPr>
            <a:spLocks noChangeArrowheads="1"/>
          </p:cNvSpPr>
          <p:nvPr/>
        </p:nvSpPr>
        <p:spPr bwMode="auto">
          <a:xfrm>
            <a:off x="843631" y="3803176"/>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1458" name="Rectangle 18"/>
          <p:cNvSpPr>
            <a:spLocks noChangeArrowheads="1"/>
          </p:cNvSpPr>
          <p:nvPr/>
        </p:nvSpPr>
        <p:spPr bwMode="auto">
          <a:xfrm>
            <a:off x="1489856" y="3803176"/>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1459" name="Line 19"/>
          <p:cNvSpPr>
            <a:spLocks noChangeShapeType="1"/>
          </p:cNvSpPr>
          <p:nvPr/>
        </p:nvSpPr>
        <p:spPr bwMode="auto">
          <a:xfrm>
            <a:off x="1629580" y="4036539"/>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0" name="Line 20"/>
          <p:cNvSpPr>
            <a:spLocks noChangeShapeType="1"/>
          </p:cNvSpPr>
          <p:nvPr/>
        </p:nvSpPr>
        <p:spPr bwMode="auto">
          <a:xfrm>
            <a:off x="451450" y="4028601"/>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1" name="Rectangle 21"/>
          <p:cNvSpPr>
            <a:spLocks noChangeArrowheads="1"/>
          </p:cNvSpPr>
          <p:nvPr/>
        </p:nvSpPr>
        <p:spPr bwMode="auto">
          <a:xfrm>
            <a:off x="451451" y="3669827"/>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1462" name="Text Box 22"/>
          <p:cNvSpPr txBox="1">
            <a:spLocks noChangeArrowheads="1"/>
          </p:cNvSpPr>
          <p:nvPr/>
        </p:nvSpPr>
        <p:spPr bwMode="auto">
          <a:xfrm>
            <a:off x="3083982" y="3761902"/>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1463" name="Line 23"/>
          <p:cNvSpPr>
            <a:spLocks noChangeShapeType="1"/>
          </p:cNvSpPr>
          <p:nvPr/>
        </p:nvSpPr>
        <p:spPr bwMode="auto">
          <a:xfrm>
            <a:off x="3430117" y="4028601"/>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4" name="Text Box 24"/>
          <p:cNvSpPr txBox="1">
            <a:spLocks noChangeArrowheads="1"/>
          </p:cNvSpPr>
          <p:nvPr/>
        </p:nvSpPr>
        <p:spPr bwMode="auto">
          <a:xfrm>
            <a:off x="7051834" y="3779365"/>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1465" name="Line 25"/>
          <p:cNvSpPr>
            <a:spLocks noChangeShapeType="1"/>
          </p:cNvSpPr>
          <p:nvPr/>
        </p:nvSpPr>
        <p:spPr bwMode="auto">
          <a:xfrm>
            <a:off x="7390030" y="4046064"/>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6" name="Rectangle 26"/>
          <p:cNvSpPr>
            <a:spLocks noChangeArrowheads="1"/>
          </p:cNvSpPr>
          <p:nvPr/>
        </p:nvSpPr>
        <p:spPr bwMode="auto">
          <a:xfrm>
            <a:off x="5978498" y="3795240"/>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1467" name="Rectangle 27"/>
          <p:cNvSpPr>
            <a:spLocks noChangeArrowheads="1"/>
          </p:cNvSpPr>
          <p:nvPr/>
        </p:nvSpPr>
        <p:spPr bwMode="auto">
          <a:xfrm>
            <a:off x="6635837" y="3795240"/>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1468" name="Line 28"/>
          <p:cNvSpPr>
            <a:spLocks noChangeShapeType="1"/>
          </p:cNvSpPr>
          <p:nvPr/>
        </p:nvSpPr>
        <p:spPr bwMode="auto">
          <a:xfrm>
            <a:off x="6740630" y="4031776"/>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9" name="灯片编号占位符 1"/>
          <p:cNvSpPr>
            <a:spLocks noGrp="1" noChangeArrowheads="1"/>
          </p:cNvSpPr>
          <p:nvPr>
            <p:ph type="sldNum" sz="quarter" idx="12"/>
          </p:nvPr>
        </p:nvSpPr>
        <p:spPr>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58125943-1A4F-4D02-A216-5D54B0F729E0}" type="slidenum">
              <a:rPr kumimoji="0" lang="en-US" altLang="zh-CN" sz="1400"/>
              <a:pPr>
                <a:spcBef>
                  <a:spcPct val="0"/>
                </a:spcBef>
                <a:buClrTx/>
                <a:buSzTx/>
                <a:buFontTx/>
                <a:buNone/>
              </a:pPr>
              <a:t>38</a:t>
            </a:fld>
            <a:endParaRPr kumimoji="0" lang="en-US" altLang="zh-CN" sz="1400"/>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Tree>
    <p:extLst>
      <p:ext uri="{BB962C8B-B14F-4D97-AF65-F5344CB8AC3E}">
        <p14:creationId xmlns:p14="http://schemas.microsoft.com/office/powerpoint/2010/main" val="401197310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182893" y="1560529"/>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用指针</a:t>
            </a:r>
            <a:r>
              <a:rPr lang="en-US" altLang="zh-CN" sz="2400" b="1">
                <a:latin typeface="楷体_GB2312" pitchFamily="49" charset="-122"/>
                <a:ea typeface="楷体_GB2312" pitchFamily="49" charset="-122"/>
              </a:rPr>
              <a:t>p</a:t>
            </a:r>
            <a:r>
              <a:rPr lang="zh-CN" altLang="en-US" sz="2400" b="1">
                <a:latin typeface="楷体_GB2312" pitchFamily="49" charset="-122"/>
                <a:ea typeface="楷体_GB2312" pitchFamily="49" charset="-122"/>
              </a:rPr>
              <a:t>定位到第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a:solidFill>
                  <a:srgbClr val="FF0000"/>
                </a:solidFill>
                <a:latin typeface="楷体_GB2312" pitchFamily="49" charset="-122"/>
                <a:ea typeface="楷体_GB2312" pitchFamily="49" charset="-122"/>
              </a:rPr>
              <a:t>用指针</a:t>
            </a:r>
            <a:r>
              <a:rPr lang="en-US" altLang="zh-CN" sz="2400" b="1">
                <a:solidFill>
                  <a:srgbClr val="FF0000"/>
                </a:solidFill>
                <a:latin typeface="楷体_GB2312" pitchFamily="49" charset="-122"/>
                <a:ea typeface="楷体_GB2312" pitchFamily="49" charset="-122"/>
              </a:rPr>
              <a:t>q</a:t>
            </a:r>
            <a:r>
              <a:rPr lang="zh-CN" altLang="en-US" sz="2400" b="1">
                <a:solidFill>
                  <a:srgbClr val="FF0000"/>
                </a:solidFill>
                <a:latin typeface="楷体_GB2312" pitchFamily="49" charset="-122"/>
                <a:ea typeface="楷体_GB2312" pitchFamily="49" charset="-122"/>
              </a:rPr>
              <a:t>指向被删除结点</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修改</a:t>
            </a:r>
            <a:r>
              <a:rPr lang="en-US" altLang="zh-CN" sz="2400" b="1">
                <a:latin typeface="楷体_GB2312" pitchFamily="49" charset="-122"/>
                <a:ea typeface="楷体_GB2312" pitchFamily="49" charset="-122"/>
              </a:rPr>
              <a:t>p</a:t>
            </a:r>
            <a:r>
              <a:rPr lang="zh-CN" altLang="en-US" sz="2400" b="1">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释放被删结点所占空间</a:t>
            </a:r>
            <a:endParaRPr lang="zh-CN" altLang="en-US" sz="2400">
              <a:latin typeface="楷体_GB2312" pitchFamily="49" charset="-122"/>
              <a:ea typeface="楷体_GB2312" pitchFamily="49" charset="-122"/>
            </a:endParaRPr>
          </a:p>
          <a:p>
            <a:pPr eaLnBrk="1" hangingPunct="1"/>
            <a:endParaRPr lang="en-US" altLang="zh-CN"/>
          </a:p>
        </p:txBody>
      </p:sp>
      <p:sp>
        <p:nvSpPr>
          <p:cNvPr id="62468" name="Line 4"/>
          <p:cNvSpPr>
            <a:spLocks noChangeShapeType="1"/>
          </p:cNvSpPr>
          <p:nvPr/>
        </p:nvSpPr>
        <p:spPr bwMode="auto">
          <a:xfrm flipV="1">
            <a:off x="4244125" y="4217028"/>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69" name="Text Box 5"/>
          <p:cNvSpPr txBox="1">
            <a:spLocks noChangeArrowheads="1"/>
          </p:cNvSpPr>
          <p:nvPr/>
        </p:nvSpPr>
        <p:spPr bwMode="auto">
          <a:xfrm>
            <a:off x="4115515" y="4386891"/>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62470" name="Line 6"/>
          <p:cNvSpPr>
            <a:spLocks noChangeShapeType="1"/>
          </p:cNvSpPr>
          <p:nvPr/>
        </p:nvSpPr>
        <p:spPr bwMode="auto">
          <a:xfrm flipV="1">
            <a:off x="5363506" y="4205915"/>
            <a:ext cx="0" cy="304800"/>
          </a:xfrm>
          <a:prstGeom prst="line">
            <a:avLst/>
          </a:prstGeom>
          <a:noFill/>
          <a:ln w="12700">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1" name="Text Box 7"/>
          <p:cNvSpPr txBox="1">
            <a:spLocks noChangeArrowheads="1"/>
          </p:cNvSpPr>
          <p:nvPr/>
        </p:nvSpPr>
        <p:spPr bwMode="auto">
          <a:xfrm>
            <a:off x="5234897" y="4375779"/>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latin typeface="Times New Roman" pitchFamily="18" charset="0"/>
              </a:rPr>
              <a:t>q</a:t>
            </a:r>
          </a:p>
        </p:txBody>
      </p:sp>
      <p:sp>
        <p:nvSpPr>
          <p:cNvPr id="62472" name="Rectangle 8"/>
          <p:cNvSpPr>
            <a:spLocks noChangeArrowheads="1"/>
          </p:cNvSpPr>
          <p:nvPr/>
        </p:nvSpPr>
        <p:spPr bwMode="auto">
          <a:xfrm>
            <a:off x="2162551" y="372966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2473" name="Rectangle 9"/>
          <p:cNvSpPr>
            <a:spLocks noChangeArrowheads="1"/>
          </p:cNvSpPr>
          <p:nvPr/>
        </p:nvSpPr>
        <p:spPr bwMode="auto">
          <a:xfrm>
            <a:off x="2819890" y="3729665"/>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2474" name="Line 10"/>
          <p:cNvSpPr>
            <a:spLocks noChangeShapeType="1"/>
          </p:cNvSpPr>
          <p:nvPr/>
        </p:nvSpPr>
        <p:spPr bwMode="auto">
          <a:xfrm>
            <a:off x="2948500" y="3972553"/>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5" name="Rectangle 11"/>
          <p:cNvSpPr>
            <a:spLocks noChangeArrowheads="1"/>
          </p:cNvSpPr>
          <p:nvPr/>
        </p:nvSpPr>
        <p:spPr bwMode="auto">
          <a:xfrm>
            <a:off x="7859490" y="3721729"/>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2476" name="Rectangle 12"/>
          <p:cNvSpPr>
            <a:spLocks noChangeArrowheads="1"/>
          </p:cNvSpPr>
          <p:nvPr/>
        </p:nvSpPr>
        <p:spPr bwMode="auto">
          <a:xfrm>
            <a:off x="8497776" y="3721729"/>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2477" name="Rectangle 13"/>
          <p:cNvSpPr>
            <a:spLocks noChangeArrowheads="1"/>
          </p:cNvSpPr>
          <p:nvPr/>
        </p:nvSpPr>
        <p:spPr bwMode="auto">
          <a:xfrm>
            <a:off x="3812250" y="373125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2478" name="Rectangle 14"/>
          <p:cNvSpPr>
            <a:spLocks noChangeArrowheads="1"/>
          </p:cNvSpPr>
          <p:nvPr/>
        </p:nvSpPr>
        <p:spPr bwMode="auto">
          <a:xfrm>
            <a:off x="4455299" y="3731254"/>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2479" name="Line 15"/>
          <p:cNvSpPr>
            <a:spLocks noChangeShapeType="1"/>
          </p:cNvSpPr>
          <p:nvPr/>
        </p:nvSpPr>
        <p:spPr bwMode="auto">
          <a:xfrm>
            <a:off x="4609313" y="395667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0" name="Rectangle 16"/>
          <p:cNvSpPr>
            <a:spLocks noChangeArrowheads="1"/>
          </p:cNvSpPr>
          <p:nvPr/>
        </p:nvSpPr>
        <p:spPr bwMode="auto">
          <a:xfrm>
            <a:off x="4979265" y="3729665"/>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62481" name="Rectangle 17"/>
          <p:cNvSpPr>
            <a:spLocks noChangeArrowheads="1"/>
          </p:cNvSpPr>
          <p:nvPr/>
        </p:nvSpPr>
        <p:spPr bwMode="auto">
          <a:xfrm>
            <a:off x="5636604" y="3729665"/>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2482" name="Line 18"/>
          <p:cNvSpPr>
            <a:spLocks noChangeShapeType="1"/>
          </p:cNvSpPr>
          <p:nvPr/>
        </p:nvSpPr>
        <p:spPr bwMode="auto">
          <a:xfrm>
            <a:off x="5741397" y="396620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3" name="Rectangle 19"/>
          <p:cNvSpPr>
            <a:spLocks noChangeArrowheads="1"/>
          </p:cNvSpPr>
          <p:nvPr/>
        </p:nvSpPr>
        <p:spPr bwMode="auto">
          <a:xfrm>
            <a:off x="1001887" y="3732840"/>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2484" name="Rectangle 20"/>
          <p:cNvSpPr>
            <a:spLocks noChangeArrowheads="1"/>
          </p:cNvSpPr>
          <p:nvPr/>
        </p:nvSpPr>
        <p:spPr bwMode="auto">
          <a:xfrm>
            <a:off x="1648112" y="3732840"/>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2485" name="Line 21"/>
          <p:cNvSpPr>
            <a:spLocks noChangeShapeType="1"/>
          </p:cNvSpPr>
          <p:nvPr/>
        </p:nvSpPr>
        <p:spPr bwMode="auto">
          <a:xfrm>
            <a:off x="1787836" y="3966203"/>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6" name="Line 22"/>
          <p:cNvSpPr>
            <a:spLocks noChangeShapeType="1"/>
          </p:cNvSpPr>
          <p:nvPr/>
        </p:nvSpPr>
        <p:spPr bwMode="auto">
          <a:xfrm>
            <a:off x="609706" y="3958265"/>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7" name="Rectangle 23"/>
          <p:cNvSpPr>
            <a:spLocks noChangeArrowheads="1"/>
          </p:cNvSpPr>
          <p:nvPr/>
        </p:nvSpPr>
        <p:spPr bwMode="auto">
          <a:xfrm>
            <a:off x="609707" y="3599491"/>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2488" name="Text Box 24"/>
          <p:cNvSpPr txBox="1">
            <a:spLocks noChangeArrowheads="1"/>
          </p:cNvSpPr>
          <p:nvPr/>
        </p:nvSpPr>
        <p:spPr bwMode="auto">
          <a:xfrm>
            <a:off x="3242238" y="3691566"/>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2489" name="Line 25"/>
          <p:cNvSpPr>
            <a:spLocks noChangeShapeType="1"/>
          </p:cNvSpPr>
          <p:nvPr/>
        </p:nvSpPr>
        <p:spPr bwMode="auto">
          <a:xfrm>
            <a:off x="3588373" y="3958265"/>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0" name="Text Box 26"/>
          <p:cNvSpPr txBox="1">
            <a:spLocks noChangeArrowheads="1"/>
          </p:cNvSpPr>
          <p:nvPr/>
        </p:nvSpPr>
        <p:spPr bwMode="auto">
          <a:xfrm>
            <a:off x="7210090" y="3709029"/>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2491" name="Line 27"/>
          <p:cNvSpPr>
            <a:spLocks noChangeShapeType="1"/>
          </p:cNvSpPr>
          <p:nvPr/>
        </p:nvSpPr>
        <p:spPr bwMode="auto">
          <a:xfrm>
            <a:off x="7548286" y="3975728"/>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2" name="Rectangle 28"/>
          <p:cNvSpPr>
            <a:spLocks noChangeArrowheads="1"/>
          </p:cNvSpPr>
          <p:nvPr/>
        </p:nvSpPr>
        <p:spPr bwMode="auto">
          <a:xfrm>
            <a:off x="6136754" y="3724904"/>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2493" name="Rectangle 29"/>
          <p:cNvSpPr>
            <a:spLocks noChangeArrowheads="1"/>
          </p:cNvSpPr>
          <p:nvPr/>
        </p:nvSpPr>
        <p:spPr bwMode="auto">
          <a:xfrm>
            <a:off x="6794093" y="3724904"/>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2494" name="Line 30"/>
          <p:cNvSpPr>
            <a:spLocks noChangeShapeType="1"/>
          </p:cNvSpPr>
          <p:nvPr/>
        </p:nvSpPr>
        <p:spPr bwMode="auto">
          <a:xfrm>
            <a:off x="6898886" y="3961440"/>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5" name="Text Box 31"/>
          <p:cNvSpPr txBox="1">
            <a:spLocks noChangeArrowheads="1"/>
          </p:cNvSpPr>
          <p:nvPr/>
        </p:nvSpPr>
        <p:spPr bwMode="auto">
          <a:xfrm>
            <a:off x="3505809" y="4850440"/>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① </a:t>
            </a:r>
            <a:r>
              <a:rPr lang="en-US" altLang="zh-CN" sz="2400" b="1">
                <a:latin typeface="Times New Roman" pitchFamily="18" charset="0"/>
                <a:ea typeface="楷体_GB2312" pitchFamily="49" charset="-122"/>
              </a:rPr>
              <a:t>q=p-&gt;next;</a:t>
            </a:r>
          </a:p>
        </p:txBody>
      </p:sp>
      <p:sp>
        <p:nvSpPr>
          <p:cNvPr id="62496" name="Rectangle 32"/>
          <p:cNvSpPr>
            <a:spLocks noChangeArrowheads="1"/>
          </p:cNvSpPr>
          <p:nvPr/>
        </p:nvSpPr>
        <p:spPr bwMode="auto">
          <a:xfrm>
            <a:off x="4939571" y="4136065"/>
            <a:ext cx="49062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①</a:t>
            </a:r>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Tree>
    <p:extLst>
      <p:ext uri="{BB962C8B-B14F-4D97-AF65-F5344CB8AC3E}">
        <p14:creationId xmlns:p14="http://schemas.microsoft.com/office/powerpoint/2010/main" val="245040327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9" name="Group 405"/>
          <p:cNvGraphicFramePr>
            <a:graphicFrameLocks noGrp="1"/>
          </p:cNvGraphicFramePr>
          <p:nvPr>
            <p:ph idx="1"/>
            <p:extLst>
              <p:ext uri="{D42A27DB-BD31-4B8C-83A1-F6EECF244321}">
                <p14:modId xmlns:p14="http://schemas.microsoft.com/office/powerpoint/2010/main" val="3361453477"/>
              </p:ext>
            </p:extLst>
          </p:nvPr>
        </p:nvGraphicFramePr>
        <p:xfrm>
          <a:off x="646235" y="2635003"/>
          <a:ext cx="7887209" cy="2016127"/>
        </p:xfrm>
        <a:graphic>
          <a:graphicData uri="http://schemas.openxmlformats.org/drawingml/2006/table">
            <a:tbl>
              <a:tblPr/>
              <a:tblGrid>
                <a:gridCol w="1861000"/>
                <a:gridCol w="1721424"/>
                <a:gridCol w="1449620"/>
                <a:gridCol w="1434929"/>
                <a:gridCol w="1420236"/>
              </a:tblGrid>
              <a:tr h="4314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姓   名</a:t>
                      </a:r>
                    </a:p>
                  </a:txBody>
                  <a:tcPr marL="141044" marR="141044" marT="45685" marB="4568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学    号</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性别</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年龄</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数学</a:t>
                      </a:r>
                    </a:p>
                  </a:txBody>
                  <a:tcPr marL="141044" marR="141044" marT="45685" marB="4568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王小林</a:t>
                      </a:r>
                    </a:p>
                  </a:txBody>
                  <a:tcPr marL="141044" marR="141044" marT="45685" marB="4568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790631</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男</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18</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98</a:t>
                      </a:r>
                    </a:p>
                  </a:txBody>
                  <a:tcPr marL="141044" marR="141044" marT="45685" marB="4568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陈   红</a:t>
                      </a:r>
                    </a:p>
                  </a:txBody>
                  <a:tcPr marL="141044" marR="141044" marT="45685" marB="4568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790632</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女</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20</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78</a:t>
                      </a:r>
                    </a:p>
                  </a:txBody>
                  <a:tcPr marL="141044" marR="141044" marT="45685" marB="4568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141044" marR="141044" marT="45685" marB="4568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141044" marR="141044" marT="45685" marB="4568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1847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关非</a:t>
                      </a:r>
                    </a:p>
                  </a:txBody>
                  <a:tcPr marL="141044" marR="141044" marT="45685" marB="4568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790660</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女</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20</a:t>
                      </a:r>
                    </a:p>
                  </a:txBody>
                  <a:tcPr marL="141044" marR="141044" marT="45685" marB="4568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78</a:t>
                      </a:r>
                    </a:p>
                  </a:txBody>
                  <a:tcPr marL="141044" marR="141044" marT="45685" marB="4568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bl>
          </a:graphicData>
        </a:graphic>
      </p:graphicFrame>
      <p:sp>
        <p:nvSpPr>
          <p:cNvPr id="12290" name="Rectangle 2"/>
          <p:cNvSpPr>
            <a:spLocks noGrp="1" noChangeArrowheads="1"/>
          </p:cNvSpPr>
          <p:nvPr>
            <p:ph type="title"/>
          </p:nvPr>
        </p:nvSpPr>
        <p:spPr/>
        <p:txBody>
          <a:bodyPr/>
          <a:lstStyle/>
          <a:p>
            <a:pPr eaLnBrk="1" hangingPunct="1">
              <a:defRPr/>
            </a:pPr>
            <a:r>
              <a:rPr lang="en-US" altLang="zh-CN" dirty="0">
                <a:latin typeface="+mn-lt"/>
              </a:rPr>
              <a:t>2.1</a:t>
            </a:r>
            <a:r>
              <a:rPr lang="en-US" altLang="zh-CN" dirty="0">
                <a:latin typeface="楷体_GB2312" pitchFamily="49" charset="-122"/>
              </a:rPr>
              <a:t> </a:t>
            </a:r>
            <a:r>
              <a:rPr lang="zh-CN" altLang="en-US" dirty="0">
                <a:latin typeface="楷体_GB2312" pitchFamily="49" charset="-122"/>
              </a:rPr>
              <a:t>线性表类型定义</a:t>
            </a:r>
          </a:p>
        </p:txBody>
      </p:sp>
      <p:sp>
        <p:nvSpPr>
          <p:cNvPr id="12291" name="Rectangle 3"/>
          <p:cNvSpPr>
            <a:spLocks noGrp="1" noChangeArrowheads="1"/>
          </p:cNvSpPr>
          <p:nvPr>
            <p:ph type="body" sz="half" idx="4294967295"/>
          </p:nvPr>
        </p:nvSpPr>
        <p:spPr>
          <a:xfrm>
            <a:off x="905852" y="1194044"/>
            <a:ext cx="7351713" cy="4840288"/>
          </a:xfrm>
          <a:prstGeom prst="rect">
            <a:avLst/>
          </a:prstGeom>
        </p:spPr>
        <p:txBody>
          <a:bodyPr/>
          <a:lstStyle/>
          <a:p>
            <a:pPr eaLnBrk="1" hangingPunct="1">
              <a:lnSpc>
                <a:spcPct val="90000"/>
              </a:lnSpc>
            </a:pPr>
            <a:r>
              <a:rPr lang="zh-CN" altLang="en-US" sz="2400" b="1" dirty="0" smtClean="0">
                <a:latin typeface="楷体_GB2312" pitchFamily="49" charset="-122"/>
                <a:ea typeface="楷体_GB2312" pitchFamily="49" charset="-122"/>
              </a:rPr>
              <a:t>线性表</a:t>
            </a:r>
            <a:r>
              <a:rPr lang="en-US" altLang="zh-CN" sz="2400" b="1" dirty="0" smtClean="0">
                <a:latin typeface="楷体_GB2312" pitchFamily="49" charset="-122"/>
                <a:ea typeface="楷体_GB2312" pitchFamily="49" charset="-122"/>
              </a:rPr>
              <a:t>(</a:t>
            </a:r>
            <a:r>
              <a:rPr lang="en-US" altLang="zh-CN" sz="2400" b="1" dirty="0" smtClean="0">
                <a:latin typeface="Times New Roman" pitchFamily="18" charset="0"/>
                <a:ea typeface="楷体_GB2312" pitchFamily="49" charset="-122"/>
              </a:rPr>
              <a:t>Linear List</a:t>
            </a:r>
            <a:r>
              <a:rPr lang="en-US" altLang="zh-CN" sz="2400" b="1" dirty="0" smtClean="0">
                <a:latin typeface="楷体_GB2312" pitchFamily="49" charset="-122"/>
                <a:ea typeface="楷体_GB2312" pitchFamily="49" charset="-122"/>
              </a:rPr>
              <a:t>):n</a:t>
            </a:r>
            <a:r>
              <a:rPr lang="zh-CN" altLang="en-US" sz="2400" b="1" dirty="0" smtClean="0">
                <a:latin typeface="楷体_GB2312" pitchFamily="49" charset="-122"/>
                <a:ea typeface="楷体_GB2312" pitchFamily="49" charset="-122"/>
              </a:rPr>
              <a:t>个数据元素的</a:t>
            </a:r>
            <a:r>
              <a:rPr lang="zh-CN" altLang="en-US" sz="2400" b="1" dirty="0" smtClean="0">
                <a:solidFill>
                  <a:schemeClr val="hlink"/>
                </a:solidFill>
                <a:latin typeface="楷体_GB2312" pitchFamily="49" charset="-122"/>
                <a:ea typeface="楷体_GB2312" pitchFamily="49" charset="-122"/>
              </a:rPr>
              <a:t>有限</a:t>
            </a:r>
            <a:r>
              <a:rPr lang="zh-CN" altLang="en-US" sz="2400" b="1" dirty="0" smtClean="0">
                <a:latin typeface="楷体_GB2312" pitchFamily="49" charset="-122"/>
                <a:ea typeface="楷体_GB2312" pitchFamily="49" charset="-122"/>
              </a:rPr>
              <a:t>序列。</a:t>
            </a:r>
          </a:p>
          <a:p>
            <a:pPr lvl="1" eaLnBrk="1" hangingPunct="1">
              <a:lnSpc>
                <a:spcPct val="90000"/>
              </a:lnSpc>
            </a:pPr>
            <a:r>
              <a:rPr lang="zh-CN" altLang="en-US" sz="2400" b="1" dirty="0" smtClean="0">
                <a:solidFill>
                  <a:schemeClr val="hlink"/>
                </a:solidFill>
                <a:latin typeface="楷体_GB2312" pitchFamily="49" charset="-122"/>
                <a:ea typeface="楷体_GB2312" pitchFamily="49" charset="-122"/>
              </a:rPr>
              <a:t>表长　空表　位序　记录　文件</a:t>
            </a:r>
          </a:p>
          <a:p>
            <a:pPr lvl="1" eaLnBrk="1" hangingPunct="1">
              <a:lnSpc>
                <a:spcPct val="90000"/>
              </a:lnSpc>
            </a:pPr>
            <a:r>
              <a:rPr lang="zh-CN" altLang="en-US" sz="2400" b="1" dirty="0" smtClean="0">
                <a:latin typeface="楷体_GB2312" pitchFamily="49" charset="-122"/>
                <a:ea typeface="楷体_GB2312" pitchFamily="49" charset="-122"/>
              </a:rPr>
              <a:t>例 学生健康情况表</a:t>
            </a:r>
          </a:p>
          <a:p>
            <a:pPr lvl="1" eaLnBrk="1" hangingPunct="1">
              <a:lnSpc>
                <a:spcPct val="90000"/>
              </a:lnSpc>
            </a:pPr>
            <a:endParaRPr lang="zh-CN" altLang="en-US" sz="2400" b="1" dirty="0" smtClean="0">
              <a:latin typeface="楷体_GB2312" pitchFamily="49" charset="-122"/>
              <a:ea typeface="楷体_GB2312" pitchFamily="49" charset="-122"/>
            </a:endParaRPr>
          </a:p>
          <a:p>
            <a:pPr lvl="1" eaLnBrk="1" hangingPunct="1">
              <a:lnSpc>
                <a:spcPct val="90000"/>
              </a:lnSpc>
            </a:pPr>
            <a:endParaRPr lang="zh-CN" altLang="en-US" sz="2400" b="1" dirty="0" smtClean="0">
              <a:latin typeface="楷体_GB2312" pitchFamily="49" charset="-122"/>
              <a:ea typeface="楷体_GB2312" pitchFamily="49" charset="-122"/>
            </a:endParaRPr>
          </a:p>
          <a:p>
            <a:pPr lvl="1" eaLnBrk="1" hangingPunct="1">
              <a:lnSpc>
                <a:spcPct val="90000"/>
              </a:lnSpc>
            </a:pPr>
            <a:endParaRPr lang="zh-CN" altLang="en-US" sz="2400" b="1" dirty="0" smtClean="0">
              <a:latin typeface="楷体_GB2312" pitchFamily="49" charset="-122"/>
              <a:ea typeface="楷体_GB2312" pitchFamily="49" charset="-122"/>
            </a:endParaRPr>
          </a:p>
          <a:p>
            <a:pPr lvl="1" eaLnBrk="1" hangingPunct="1">
              <a:lnSpc>
                <a:spcPct val="90000"/>
              </a:lnSpc>
            </a:pPr>
            <a:endParaRPr lang="zh-CN" altLang="en-US" sz="2400" b="1" dirty="0" smtClean="0">
              <a:latin typeface="楷体_GB2312" pitchFamily="49" charset="-122"/>
              <a:ea typeface="楷体_GB2312" pitchFamily="49" charset="-122"/>
            </a:endParaRPr>
          </a:p>
          <a:p>
            <a:pPr eaLnBrk="1" hangingPunct="1">
              <a:lnSpc>
                <a:spcPct val="90000"/>
              </a:lnSpc>
            </a:pPr>
            <a:endParaRPr lang="zh-CN" altLang="en-US" sz="2400" b="1" dirty="0" smtClean="0">
              <a:latin typeface="楷体_GB2312" pitchFamily="49" charset="-122"/>
              <a:ea typeface="楷体_GB2312" pitchFamily="49" charset="-122"/>
            </a:endParaRPr>
          </a:p>
          <a:p>
            <a:pPr algn="just" eaLnBrk="1" hangingPunct="1">
              <a:lnSpc>
                <a:spcPct val="90000"/>
              </a:lnSpc>
            </a:pPr>
            <a:endParaRPr lang="zh-CN" altLang="en-US" sz="2400" b="1" dirty="0" smtClean="0">
              <a:latin typeface="楷体_GB2312" pitchFamily="49" charset="-122"/>
              <a:ea typeface="楷体_GB2312" pitchFamily="49" charset="-122"/>
            </a:endParaRPr>
          </a:p>
          <a:p>
            <a:pPr algn="just" eaLnBrk="1" hangingPunct="1">
              <a:lnSpc>
                <a:spcPct val="90000"/>
              </a:lnSpc>
            </a:pPr>
            <a:r>
              <a:rPr lang="zh-CN" altLang="en-US" sz="2400" b="1" dirty="0" smtClean="0">
                <a:latin typeface="楷体_GB2312" pitchFamily="49" charset="-122"/>
                <a:ea typeface="楷体_GB2312" pitchFamily="49" charset="-122"/>
              </a:rPr>
              <a:t>总之：</a:t>
            </a:r>
          </a:p>
          <a:p>
            <a:pPr lvl="1" eaLnBrk="1" hangingPunct="1">
              <a:lnSpc>
                <a:spcPct val="90000"/>
              </a:lnSpc>
            </a:pPr>
            <a:r>
              <a:rPr lang="zh-CN" altLang="en-US" sz="2400" b="1" dirty="0" smtClean="0">
                <a:latin typeface="楷体_GB2312" pitchFamily="49" charset="-122"/>
                <a:ea typeface="楷体_GB2312" pitchFamily="49" charset="-122"/>
              </a:rPr>
              <a:t>线性表的数据元素可由若干</a:t>
            </a:r>
            <a:r>
              <a:rPr lang="zh-CN" altLang="en-US" sz="2400" b="1" dirty="0" smtClean="0">
                <a:solidFill>
                  <a:schemeClr val="hlink"/>
                </a:solidFill>
                <a:latin typeface="楷体_GB2312" pitchFamily="49" charset="-122"/>
                <a:ea typeface="楷体_GB2312" pitchFamily="49" charset="-122"/>
              </a:rPr>
              <a:t>数据项</a:t>
            </a:r>
            <a:r>
              <a:rPr lang="zh-CN" altLang="en-US" sz="2400" b="1" dirty="0" smtClean="0">
                <a:latin typeface="楷体_GB2312" pitchFamily="49" charset="-122"/>
                <a:ea typeface="楷体_GB2312" pitchFamily="49" charset="-122"/>
              </a:rPr>
              <a:t>组成。</a:t>
            </a:r>
          </a:p>
          <a:p>
            <a:pPr lvl="1" eaLnBrk="1" hangingPunct="1">
              <a:lnSpc>
                <a:spcPct val="90000"/>
              </a:lnSpc>
            </a:pPr>
            <a:r>
              <a:rPr lang="zh-CN" altLang="en-US" sz="2400" b="1" dirty="0" smtClean="0">
                <a:latin typeface="楷体_GB2312" pitchFamily="49" charset="-122"/>
                <a:ea typeface="楷体_GB2312" pitchFamily="49" charset="-122"/>
              </a:rPr>
              <a:t>同一线性表中的元素必定</a:t>
            </a:r>
            <a:r>
              <a:rPr lang="zh-CN" altLang="en-US" sz="2400" b="1" dirty="0" smtClean="0">
                <a:solidFill>
                  <a:schemeClr val="hlink"/>
                </a:solidFill>
                <a:latin typeface="楷体_GB2312" pitchFamily="49" charset="-122"/>
                <a:ea typeface="楷体_GB2312" pitchFamily="49" charset="-122"/>
              </a:rPr>
              <a:t>具有相同特性</a:t>
            </a:r>
            <a:r>
              <a:rPr lang="zh-CN" altLang="en-US" sz="2400" b="1" dirty="0" smtClean="0">
                <a:latin typeface="楷体_GB2312" pitchFamily="49" charset="-122"/>
                <a:ea typeface="楷体_GB2312" pitchFamily="49" charset="-122"/>
              </a:rPr>
              <a:t>。</a:t>
            </a:r>
          </a:p>
        </p:txBody>
      </p:sp>
    </p:spTree>
    <p:extLst>
      <p:ext uri="{BB962C8B-B14F-4D97-AF65-F5344CB8AC3E}">
        <p14:creationId xmlns:p14="http://schemas.microsoft.com/office/powerpoint/2010/main" val="2584075764"/>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182893" y="1569321"/>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用指针</a:t>
            </a:r>
            <a:r>
              <a:rPr lang="en-US" altLang="zh-CN" sz="2400" b="1">
                <a:latin typeface="楷体_GB2312" pitchFamily="49" charset="-122"/>
                <a:ea typeface="楷体_GB2312" pitchFamily="49" charset="-122"/>
              </a:rPr>
              <a:t>p</a:t>
            </a:r>
            <a:r>
              <a:rPr lang="zh-CN" altLang="en-US" sz="2400" b="1">
                <a:latin typeface="楷体_GB2312" pitchFamily="49" charset="-122"/>
                <a:ea typeface="楷体_GB2312" pitchFamily="49" charset="-122"/>
              </a:rPr>
              <a:t>定位到第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用指针</a:t>
            </a:r>
            <a:r>
              <a:rPr lang="en-US" altLang="zh-CN" sz="2400" b="1">
                <a:latin typeface="楷体_GB2312" pitchFamily="49" charset="-122"/>
                <a:ea typeface="楷体_GB2312" pitchFamily="49" charset="-122"/>
              </a:rPr>
              <a:t>q</a:t>
            </a:r>
            <a:r>
              <a:rPr lang="zh-CN" altLang="en-US" sz="2400" b="1">
                <a:latin typeface="楷体_GB2312" pitchFamily="49" charset="-122"/>
                <a:ea typeface="楷体_GB2312" pitchFamily="49" charset="-122"/>
              </a:rPr>
              <a:t>指向被删除结点</a:t>
            </a:r>
          </a:p>
          <a:p>
            <a:pPr lvl="1" eaLnBrk="1" hangingPunct="1">
              <a:spcBef>
                <a:spcPct val="50000"/>
              </a:spcBef>
              <a:buClr>
                <a:schemeClr val="tx2"/>
              </a:buClr>
              <a:buSzTx/>
              <a:buFont typeface="Wingdings" pitchFamily="2" charset="2"/>
              <a:buChar char="§"/>
            </a:pPr>
            <a:r>
              <a:rPr lang="zh-CN" altLang="en-US" sz="2400" b="1">
                <a:solidFill>
                  <a:srgbClr val="FF0000"/>
                </a:solidFill>
                <a:latin typeface="楷体_GB2312" pitchFamily="49" charset="-122"/>
                <a:ea typeface="楷体_GB2312" pitchFamily="49" charset="-122"/>
              </a:rPr>
              <a:t>修改</a:t>
            </a:r>
            <a:r>
              <a:rPr lang="en-US" altLang="zh-CN" sz="2400" b="1">
                <a:solidFill>
                  <a:srgbClr val="FF0000"/>
                </a:solidFill>
                <a:latin typeface="楷体_GB2312" pitchFamily="49" charset="-122"/>
                <a:ea typeface="楷体_GB2312" pitchFamily="49" charset="-122"/>
              </a:rPr>
              <a:t>p</a:t>
            </a:r>
            <a:r>
              <a:rPr lang="zh-CN" altLang="en-US" sz="2400" b="1">
                <a:solidFill>
                  <a:srgbClr val="FF0000"/>
                </a:solidFill>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itchFamily="2" charset="2"/>
              <a:buChar char="§"/>
            </a:pPr>
            <a:r>
              <a:rPr lang="zh-CN" altLang="en-US" sz="2400" b="1">
                <a:latin typeface="楷体_GB2312" pitchFamily="49" charset="-122"/>
                <a:ea typeface="楷体_GB2312" pitchFamily="49" charset="-122"/>
              </a:rPr>
              <a:t>释放被删结点所占空间</a:t>
            </a:r>
            <a:endParaRPr lang="zh-CN" altLang="en-US" sz="2400">
              <a:latin typeface="楷体_GB2312" pitchFamily="49" charset="-122"/>
              <a:ea typeface="楷体_GB2312" pitchFamily="49" charset="-122"/>
            </a:endParaRPr>
          </a:p>
          <a:p>
            <a:pPr eaLnBrk="1" hangingPunct="1"/>
            <a:endParaRPr lang="en-US" altLang="zh-CN"/>
          </a:p>
        </p:txBody>
      </p:sp>
      <p:sp>
        <p:nvSpPr>
          <p:cNvPr id="63492" name="Line 4"/>
          <p:cNvSpPr>
            <a:spLocks noChangeShapeType="1"/>
          </p:cNvSpPr>
          <p:nvPr/>
        </p:nvSpPr>
        <p:spPr bwMode="auto">
          <a:xfrm flipV="1">
            <a:off x="4244125" y="4252196"/>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3" name="Text Box 5"/>
          <p:cNvSpPr txBox="1">
            <a:spLocks noChangeArrowheads="1"/>
          </p:cNvSpPr>
          <p:nvPr/>
        </p:nvSpPr>
        <p:spPr bwMode="auto">
          <a:xfrm>
            <a:off x="4115515" y="4422059"/>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63494" name="Line 6"/>
          <p:cNvSpPr>
            <a:spLocks noChangeShapeType="1"/>
          </p:cNvSpPr>
          <p:nvPr/>
        </p:nvSpPr>
        <p:spPr bwMode="auto">
          <a:xfrm flipV="1">
            <a:off x="5363506" y="4241083"/>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5" name="Text Box 7"/>
          <p:cNvSpPr txBox="1">
            <a:spLocks noChangeArrowheads="1"/>
          </p:cNvSpPr>
          <p:nvPr/>
        </p:nvSpPr>
        <p:spPr bwMode="auto">
          <a:xfrm>
            <a:off x="5234897" y="4410947"/>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a:t>
            </a:r>
          </a:p>
        </p:txBody>
      </p:sp>
      <p:sp>
        <p:nvSpPr>
          <p:cNvPr id="63496" name="Text Box 8"/>
          <p:cNvSpPr txBox="1">
            <a:spLocks noChangeArrowheads="1"/>
          </p:cNvSpPr>
          <p:nvPr/>
        </p:nvSpPr>
        <p:spPr bwMode="auto">
          <a:xfrm>
            <a:off x="3505809" y="534280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②</a:t>
            </a:r>
            <a:r>
              <a:rPr lang="en-US" altLang="zh-CN" sz="2400" b="1">
                <a:latin typeface="Times New Roman" pitchFamily="18" charset="0"/>
                <a:ea typeface="楷体_GB2312" pitchFamily="49" charset="-122"/>
              </a:rPr>
              <a:t>p-&gt;next= q-&gt;next;</a:t>
            </a:r>
          </a:p>
        </p:txBody>
      </p:sp>
      <p:sp>
        <p:nvSpPr>
          <p:cNvPr id="63497" name="Line 9"/>
          <p:cNvSpPr>
            <a:spLocks noChangeShapeType="1"/>
          </p:cNvSpPr>
          <p:nvPr/>
        </p:nvSpPr>
        <p:spPr bwMode="auto">
          <a:xfrm>
            <a:off x="4590260" y="3991847"/>
            <a:ext cx="0" cy="503237"/>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8" name="Line 10"/>
          <p:cNvSpPr>
            <a:spLocks noChangeShapeType="1"/>
          </p:cNvSpPr>
          <p:nvPr/>
        </p:nvSpPr>
        <p:spPr bwMode="auto">
          <a:xfrm>
            <a:off x="4572794" y="4514133"/>
            <a:ext cx="2362610" cy="0"/>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9" name="Line 11"/>
          <p:cNvSpPr>
            <a:spLocks noChangeShapeType="1"/>
          </p:cNvSpPr>
          <p:nvPr/>
        </p:nvSpPr>
        <p:spPr bwMode="auto">
          <a:xfrm>
            <a:off x="6917939" y="4233147"/>
            <a:ext cx="0" cy="287337"/>
          </a:xfrm>
          <a:prstGeom prst="line">
            <a:avLst/>
          </a:prstGeom>
          <a:noFill/>
          <a:ln w="28575">
            <a:solidFill>
              <a:schemeClr val="hlink"/>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00" name="Rectangle 12"/>
          <p:cNvSpPr>
            <a:spLocks noChangeArrowheads="1"/>
          </p:cNvSpPr>
          <p:nvPr/>
        </p:nvSpPr>
        <p:spPr bwMode="auto">
          <a:xfrm>
            <a:off x="5639779" y="4428408"/>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②</a:t>
            </a:r>
          </a:p>
        </p:txBody>
      </p:sp>
      <p:sp>
        <p:nvSpPr>
          <p:cNvPr id="63501" name="Rectangle 13"/>
          <p:cNvSpPr>
            <a:spLocks noChangeArrowheads="1"/>
          </p:cNvSpPr>
          <p:nvPr/>
        </p:nvSpPr>
        <p:spPr bwMode="auto">
          <a:xfrm>
            <a:off x="2162551" y="3764833"/>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3502" name="Rectangle 14"/>
          <p:cNvSpPr>
            <a:spLocks noChangeArrowheads="1"/>
          </p:cNvSpPr>
          <p:nvPr/>
        </p:nvSpPr>
        <p:spPr bwMode="auto">
          <a:xfrm>
            <a:off x="2819890" y="3764833"/>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3503" name="Line 15"/>
          <p:cNvSpPr>
            <a:spLocks noChangeShapeType="1"/>
          </p:cNvSpPr>
          <p:nvPr/>
        </p:nvSpPr>
        <p:spPr bwMode="auto">
          <a:xfrm>
            <a:off x="2948500" y="4007721"/>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04" name="Rectangle 16"/>
          <p:cNvSpPr>
            <a:spLocks noChangeArrowheads="1"/>
          </p:cNvSpPr>
          <p:nvPr/>
        </p:nvSpPr>
        <p:spPr bwMode="auto">
          <a:xfrm>
            <a:off x="7859490" y="3756897"/>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3505" name="Rectangle 17"/>
          <p:cNvSpPr>
            <a:spLocks noChangeArrowheads="1"/>
          </p:cNvSpPr>
          <p:nvPr/>
        </p:nvSpPr>
        <p:spPr bwMode="auto">
          <a:xfrm>
            <a:off x="8497776" y="3756897"/>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3506" name="Rectangle 18"/>
          <p:cNvSpPr>
            <a:spLocks noChangeArrowheads="1"/>
          </p:cNvSpPr>
          <p:nvPr/>
        </p:nvSpPr>
        <p:spPr bwMode="auto">
          <a:xfrm>
            <a:off x="3812250" y="3766422"/>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3507" name="Rectangle 19"/>
          <p:cNvSpPr>
            <a:spLocks noChangeArrowheads="1"/>
          </p:cNvSpPr>
          <p:nvPr/>
        </p:nvSpPr>
        <p:spPr bwMode="auto">
          <a:xfrm>
            <a:off x="4455299" y="3766422"/>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3508" name="Rectangle 20"/>
          <p:cNvSpPr>
            <a:spLocks noChangeArrowheads="1"/>
          </p:cNvSpPr>
          <p:nvPr/>
        </p:nvSpPr>
        <p:spPr bwMode="auto">
          <a:xfrm>
            <a:off x="4979265" y="3764833"/>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a:t>
            </a:r>
          </a:p>
        </p:txBody>
      </p:sp>
      <p:sp>
        <p:nvSpPr>
          <p:cNvPr id="63509" name="Rectangle 21"/>
          <p:cNvSpPr>
            <a:spLocks noChangeArrowheads="1"/>
          </p:cNvSpPr>
          <p:nvPr/>
        </p:nvSpPr>
        <p:spPr bwMode="auto">
          <a:xfrm>
            <a:off x="5636604" y="3764833"/>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3510" name="Line 22"/>
          <p:cNvSpPr>
            <a:spLocks noChangeShapeType="1"/>
          </p:cNvSpPr>
          <p:nvPr/>
        </p:nvSpPr>
        <p:spPr bwMode="auto">
          <a:xfrm>
            <a:off x="5741397" y="4001371"/>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1" name="Rectangle 23"/>
          <p:cNvSpPr>
            <a:spLocks noChangeArrowheads="1"/>
          </p:cNvSpPr>
          <p:nvPr/>
        </p:nvSpPr>
        <p:spPr bwMode="auto">
          <a:xfrm>
            <a:off x="1001887" y="3768008"/>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3512" name="Rectangle 24"/>
          <p:cNvSpPr>
            <a:spLocks noChangeArrowheads="1"/>
          </p:cNvSpPr>
          <p:nvPr/>
        </p:nvSpPr>
        <p:spPr bwMode="auto">
          <a:xfrm>
            <a:off x="1648112" y="3768008"/>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3513" name="Line 25"/>
          <p:cNvSpPr>
            <a:spLocks noChangeShapeType="1"/>
          </p:cNvSpPr>
          <p:nvPr/>
        </p:nvSpPr>
        <p:spPr bwMode="auto">
          <a:xfrm>
            <a:off x="1787836" y="4001371"/>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4" name="Line 26"/>
          <p:cNvSpPr>
            <a:spLocks noChangeShapeType="1"/>
          </p:cNvSpPr>
          <p:nvPr/>
        </p:nvSpPr>
        <p:spPr bwMode="auto">
          <a:xfrm>
            <a:off x="609706" y="3993433"/>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5" name="Rectangle 27"/>
          <p:cNvSpPr>
            <a:spLocks noChangeArrowheads="1"/>
          </p:cNvSpPr>
          <p:nvPr/>
        </p:nvSpPr>
        <p:spPr bwMode="auto">
          <a:xfrm>
            <a:off x="609707" y="3634659"/>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3516" name="Text Box 28"/>
          <p:cNvSpPr txBox="1">
            <a:spLocks noChangeArrowheads="1"/>
          </p:cNvSpPr>
          <p:nvPr/>
        </p:nvSpPr>
        <p:spPr bwMode="auto">
          <a:xfrm>
            <a:off x="3242238" y="3726734"/>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3517" name="Line 29"/>
          <p:cNvSpPr>
            <a:spLocks noChangeShapeType="1"/>
          </p:cNvSpPr>
          <p:nvPr/>
        </p:nvSpPr>
        <p:spPr bwMode="auto">
          <a:xfrm>
            <a:off x="3588373" y="3993433"/>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8" name="Text Box 30"/>
          <p:cNvSpPr txBox="1">
            <a:spLocks noChangeArrowheads="1"/>
          </p:cNvSpPr>
          <p:nvPr/>
        </p:nvSpPr>
        <p:spPr bwMode="auto">
          <a:xfrm>
            <a:off x="7210090" y="3744197"/>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3519" name="Line 31"/>
          <p:cNvSpPr>
            <a:spLocks noChangeShapeType="1"/>
          </p:cNvSpPr>
          <p:nvPr/>
        </p:nvSpPr>
        <p:spPr bwMode="auto">
          <a:xfrm>
            <a:off x="7548286" y="4010896"/>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0" name="Rectangle 32"/>
          <p:cNvSpPr>
            <a:spLocks noChangeArrowheads="1"/>
          </p:cNvSpPr>
          <p:nvPr/>
        </p:nvSpPr>
        <p:spPr bwMode="auto">
          <a:xfrm>
            <a:off x="6136754" y="3760072"/>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3521" name="Rectangle 33"/>
          <p:cNvSpPr>
            <a:spLocks noChangeArrowheads="1"/>
          </p:cNvSpPr>
          <p:nvPr/>
        </p:nvSpPr>
        <p:spPr bwMode="auto">
          <a:xfrm>
            <a:off x="6794093" y="3760072"/>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3522" name="Line 34"/>
          <p:cNvSpPr>
            <a:spLocks noChangeShapeType="1"/>
          </p:cNvSpPr>
          <p:nvPr/>
        </p:nvSpPr>
        <p:spPr bwMode="auto">
          <a:xfrm>
            <a:off x="6898886" y="399660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3" name="Text Box 35"/>
          <p:cNvSpPr txBox="1">
            <a:spLocks noChangeArrowheads="1"/>
          </p:cNvSpPr>
          <p:nvPr/>
        </p:nvSpPr>
        <p:spPr bwMode="auto">
          <a:xfrm>
            <a:off x="3505809" y="488560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①</a:t>
            </a:r>
            <a:r>
              <a:rPr lang="en-US" altLang="zh-CN" sz="2400" b="1">
                <a:latin typeface="Times New Roman" pitchFamily="18" charset="0"/>
                <a:ea typeface="楷体_GB2312" pitchFamily="49" charset="-122"/>
              </a:rPr>
              <a:t>q=p-&gt;next;</a:t>
            </a:r>
          </a:p>
        </p:txBody>
      </p:sp>
      <p:sp>
        <p:nvSpPr>
          <p:cNvPr id="63524" name="Rectangle 36"/>
          <p:cNvSpPr>
            <a:spLocks noChangeArrowheads="1"/>
          </p:cNvSpPr>
          <p:nvPr/>
        </p:nvSpPr>
        <p:spPr bwMode="auto">
          <a:xfrm>
            <a:off x="4939571" y="4171233"/>
            <a:ext cx="49062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①</a:t>
            </a:r>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Tree>
    <p:extLst>
      <p:ext uri="{BB962C8B-B14F-4D97-AF65-F5344CB8AC3E}">
        <p14:creationId xmlns:p14="http://schemas.microsoft.com/office/powerpoint/2010/main" val="139493895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182893" y="1305561"/>
            <a:ext cx="77737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q</a:t>
            </a:r>
            <a:r>
              <a:rPr lang="zh-CN" altLang="en-US" sz="2400" b="1" dirty="0">
                <a:latin typeface="楷体_GB2312" pitchFamily="49" charset="-122"/>
                <a:ea typeface="楷体_GB2312" pitchFamily="49" charset="-122"/>
              </a:rPr>
              <a:t>指向被删除结点</a:t>
            </a:r>
          </a:p>
          <a:p>
            <a:pPr lvl="1" eaLnBrk="1" hangingPunct="1">
              <a:spcBef>
                <a:spcPct val="50000"/>
              </a:spcBef>
              <a:buClr>
                <a:schemeClr val="tx2"/>
              </a:buClr>
              <a:buSzTx/>
              <a:buFont typeface="Wingdings" pitchFamily="2" charset="2"/>
              <a:buChar char="§"/>
            </a:pPr>
            <a:r>
              <a:rPr lang="zh-CN" altLang="en-US" sz="2400" b="1" dirty="0">
                <a:solidFill>
                  <a:schemeClr val="bg2"/>
                </a:solidFill>
                <a:latin typeface="楷体_GB2312" pitchFamily="49" charset="-122"/>
                <a:ea typeface="楷体_GB2312" pitchFamily="49" charset="-122"/>
              </a:rPr>
              <a:t>修改</a:t>
            </a:r>
            <a:r>
              <a:rPr lang="en-US" altLang="zh-CN" sz="2400" b="1" dirty="0">
                <a:solidFill>
                  <a:schemeClr val="bg2"/>
                </a:solidFill>
                <a:latin typeface="楷体_GB2312" pitchFamily="49" charset="-122"/>
                <a:ea typeface="楷体_GB2312" pitchFamily="49" charset="-122"/>
              </a:rPr>
              <a:t>p</a:t>
            </a:r>
            <a:r>
              <a:rPr lang="zh-CN" altLang="en-US" sz="2400" b="1" dirty="0">
                <a:solidFill>
                  <a:schemeClr val="bg2"/>
                </a:solidFill>
                <a:latin typeface="楷体_GB2312" pitchFamily="49" charset="-122"/>
                <a:ea typeface="楷体_GB2312" pitchFamily="49" charset="-122"/>
              </a:rPr>
              <a:t>所指结点的指针域为其直接后继的直接后继</a:t>
            </a:r>
          </a:p>
          <a:p>
            <a:pPr lvl="1" eaLnBrk="1" hangingPunct="1">
              <a:spcBef>
                <a:spcPct val="50000"/>
              </a:spcBef>
              <a:buClr>
                <a:schemeClr val="tx2"/>
              </a:buClr>
              <a:buSzTx/>
              <a:buFont typeface="Wingdings" pitchFamily="2" charset="2"/>
              <a:buChar char="§"/>
            </a:pPr>
            <a:r>
              <a:rPr lang="zh-CN" altLang="en-US" sz="2400" b="1" dirty="0">
                <a:solidFill>
                  <a:srgbClr val="FF0000"/>
                </a:solidFill>
                <a:latin typeface="楷体_GB2312" pitchFamily="49" charset="-122"/>
                <a:ea typeface="楷体_GB2312" pitchFamily="49" charset="-122"/>
              </a:rPr>
              <a:t>释放被删结点所占空间</a:t>
            </a:r>
            <a:endParaRPr lang="zh-CN" altLang="en-US" sz="2400" dirty="0">
              <a:solidFill>
                <a:srgbClr val="FF0000"/>
              </a:solidFill>
              <a:latin typeface="楷体_GB2312" pitchFamily="49" charset="-122"/>
              <a:ea typeface="楷体_GB2312" pitchFamily="49" charset="-122"/>
            </a:endParaRPr>
          </a:p>
          <a:p>
            <a:pPr eaLnBrk="1" hangingPunct="1"/>
            <a:endParaRPr lang="en-US" altLang="zh-CN" dirty="0">
              <a:solidFill>
                <a:srgbClr val="FF0000"/>
              </a:solidFill>
            </a:endParaRPr>
          </a:p>
        </p:txBody>
      </p:sp>
      <p:sp>
        <p:nvSpPr>
          <p:cNvPr id="65540" name="Line 4"/>
          <p:cNvSpPr>
            <a:spLocks noChangeShapeType="1"/>
          </p:cNvSpPr>
          <p:nvPr/>
        </p:nvSpPr>
        <p:spPr bwMode="auto">
          <a:xfrm flipV="1">
            <a:off x="4244125" y="3988436"/>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1" name="Text Box 5"/>
          <p:cNvSpPr txBox="1">
            <a:spLocks noChangeArrowheads="1"/>
          </p:cNvSpPr>
          <p:nvPr/>
        </p:nvSpPr>
        <p:spPr bwMode="auto">
          <a:xfrm>
            <a:off x="4115515" y="4158299"/>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p</a:t>
            </a:r>
          </a:p>
        </p:txBody>
      </p:sp>
      <p:sp>
        <p:nvSpPr>
          <p:cNvPr id="65542" name="Line 6"/>
          <p:cNvSpPr>
            <a:spLocks noChangeShapeType="1"/>
          </p:cNvSpPr>
          <p:nvPr/>
        </p:nvSpPr>
        <p:spPr bwMode="auto">
          <a:xfrm>
            <a:off x="4590260" y="3728087"/>
            <a:ext cx="0" cy="503237"/>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3" name="Line 7"/>
          <p:cNvSpPr>
            <a:spLocks noChangeShapeType="1"/>
          </p:cNvSpPr>
          <p:nvPr/>
        </p:nvSpPr>
        <p:spPr bwMode="auto">
          <a:xfrm>
            <a:off x="4572794" y="4250373"/>
            <a:ext cx="2362610" cy="0"/>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4" name="Line 8"/>
          <p:cNvSpPr>
            <a:spLocks noChangeShapeType="1"/>
          </p:cNvSpPr>
          <p:nvPr/>
        </p:nvSpPr>
        <p:spPr bwMode="auto">
          <a:xfrm>
            <a:off x="6917939" y="3969387"/>
            <a:ext cx="0" cy="287337"/>
          </a:xfrm>
          <a:prstGeom prst="line">
            <a:avLst/>
          </a:prstGeom>
          <a:noFill/>
          <a:ln w="28575">
            <a:solidFill>
              <a:schemeClr val="hlink"/>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5" name="Rectangle 9"/>
          <p:cNvSpPr>
            <a:spLocks noChangeArrowheads="1"/>
          </p:cNvSpPr>
          <p:nvPr/>
        </p:nvSpPr>
        <p:spPr bwMode="auto">
          <a:xfrm>
            <a:off x="3504221" y="5536248"/>
            <a:ext cx="147186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③</a:t>
            </a:r>
            <a:r>
              <a:rPr lang="en-US" altLang="zh-CN" sz="2400" b="1">
                <a:latin typeface="Times New Roman" pitchFamily="18" charset="0"/>
                <a:ea typeface="楷体_GB2312" pitchFamily="49" charset="-122"/>
              </a:rPr>
              <a:t>free(q);</a:t>
            </a:r>
          </a:p>
        </p:txBody>
      </p:sp>
      <p:sp>
        <p:nvSpPr>
          <p:cNvPr id="65546" name="Rectangle 10"/>
          <p:cNvSpPr>
            <a:spLocks noChangeArrowheads="1"/>
          </p:cNvSpPr>
          <p:nvPr/>
        </p:nvSpPr>
        <p:spPr bwMode="auto">
          <a:xfrm>
            <a:off x="2162551" y="3501073"/>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5547" name="Rectangle 11"/>
          <p:cNvSpPr>
            <a:spLocks noChangeArrowheads="1"/>
          </p:cNvSpPr>
          <p:nvPr/>
        </p:nvSpPr>
        <p:spPr bwMode="auto">
          <a:xfrm>
            <a:off x="2819890" y="3501073"/>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5548" name="Line 12"/>
          <p:cNvSpPr>
            <a:spLocks noChangeShapeType="1"/>
          </p:cNvSpPr>
          <p:nvPr/>
        </p:nvSpPr>
        <p:spPr bwMode="auto">
          <a:xfrm>
            <a:off x="2948500" y="3743961"/>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49" name="Rectangle 13"/>
          <p:cNvSpPr>
            <a:spLocks noChangeArrowheads="1"/>
          </p:cNvSpPr>
          <p:nvPr/>
        </p:nvSpPr>
        <p:spPr bwMode="auto">
          <a:xfrm>
            <a:off x="7859490" y="3493137"/>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5550" name="Rectangle 14"/>
          <p:cNvSpPr>
            <a:spLocks noChangeArrowheads="1"/>
          </p:cNvSpPr>
          <p:nvPr/>
        </p:nvSpPr>
        <p:spPr bwMode="auto">
          <a:xfrm>
            <a:off x="8497776" y="3493137"/>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5551" name="Rectangle 15"/>
          <p:cNvSpPr>
            <a:spLocks noChangeArrowheads="1"/>
          </p:cNvSpPr>
          <p:nvPr/>
        </p:nvSpPr>
        <p:spPr bwMode="auto">
          <a:xfrm>
            <a:off x="3812250" y="3502662"/>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5552" name="Rectangle 16"/>
          <p:cNvSpPr>
            <a:spLocks noChangeArrowheads="1"/>
          </p:cNvSpPr>
          <p:nvPr/>
        </p:nvSpPr>
        <p:spPr bwMode="auto">
          <a:xfrm>
            <a:off x="4455299" y="3502662"/>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5553" name="Rectangle 17"/>
          <p:cNvSpPr>
            <a:spLocks noChangeArrowheads="1"/>
          </p:cNvSpPr>
          <p:nvPr/>
        </p:nvSpPr>
        <p:spPr bwMode="auto">
          <a:xfrm>
            <a:off x="1001887" y="3504248"/>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5554" name="Rectangle 18"/>
          <p:cNvSpPr>
            <a:spLocks noChangeArrowheads="1"/>
          </p:cNvSpPr>
          <p:nvPr/>
        </p:nvSpPr>
        <p:spPr bwMode="auto">
          <a:xfrm>
            <a:off x="1648112" y="3504248"/>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5555" name="Line 19"/>
          <p:cNvSpPr>
            <a:spLocks noChangeShapeType="1"/>
          </p:cNvSpPr>
          <p:nvPr/>
        </p:nvSpPr>
        <p:spPr bwMode="auto">
          <a:xfrm>
            <a:off x="1787836" y="3737611"/>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56" name="Line 20"/>
          <p:cNvSpPr>
            <a:spLocks noChangeShapeType="1"/>
          </p:cNvSpPr>
          <p:nvPr/>
        </p:nvSpPr>
        <p:spPr bwMode="auto">
          <a:xfrm>
            <a:off x="609706" y="3729673"/>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57" name="Rectangle 21"/>
          <p:cNvSpPr>
            <a:spLocks noChangeArrowheads="1"/>
          </p:cNvSpPr>
          <p:nvPr/>
        </p:nvSpPr>
        <p:spPr bwMode="auto">
          <a:xfrm>
            <a:off x="609707" y="3370899"/>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5558" name="Text Box 22"/>
          <p:cNvSpPr txBox="1">
            <a:spLocks noChangeArrowheads="1"/>
          </p:cNvSpPr>
          <p:nvPr/>
        </p:nvSpPr>
        <p:spPr bwMode="auto">
          <a:xfrm>
            <a:off x="3242238" y="3462974"/>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5559" name="Line 23"/>
          <p:cNvSpPr>
            <a:spLocks noChangeShapeType="1"/>
          </p:cNvSpPr>
          <p:nvPr/>
        </p:nvSpPr>
        <p:spPr bwMode="auto">
          <a:xfrm>
            <a:off x="3588373" y="3729673"/>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0" name="Text Box 24"/>
          <p:cNvSpPr txBox="1">
            <a:spLocks noChangeArrowheads="1"/>
          </p:cNvSpPr>
          <p:nvPr/>
        </p:nvSpPr>
        <p:spPr bwMode="auto">
          <a:xfrm>
            <a:off x="7210090" y="3480437"/>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5561" name="Line 25"/>
          <p:cNvSpPr>
            <a:spLocks noChangeShapeType="1"/>
          </p:cNvSpPr>
          <p:nvPr/>
        </p:nvSpPr>
        <p:spPr bwMode="auto">
          <a:xfrm>
            <a:off x="7548286" y="3747136"/>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2" name="Rectangle 26"/>
          <p:cNvSpPr>
            <a:spLocks noChangeArrowheads="1"/>
          </p:cNvSpPr>
          <p:nvPr/>
        </p:nvSpPr>
        <p:spPr bwMode="auto">
          <a:xfrm>
            <a:off x="6136754" y="3496312"/>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5563" name="Rectangle 27"/>
          <p:cNvSpPr>
            <a:spLocks noChangeArrowheads="1"/>
          </p:cNvSpPr>
          <p:nvPr/>
        </p:nvSpPr>
        <p:spPr bwMode="auto">
          <a:xfrm>
            <a:off x="6794093" y="3496312"/>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5564" name="Line 28"/>
          <p:cNvSpPr>
            <a:spLocks noChangeShapeType="1"/>
          </p:cNvSpPr>
          <p:nvPr/>
        </p:nvSpPr>
        <p:spPr bwMode="auto">
          <a:xfrm>
            <a:off x="6898886" y="3732848"/>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5" name="Text Box 29"/>
          <p:cNvSpPr txBox="1">
            <a:spLocks noChangeArrowheads="1"/>
          </p:cNvSpPr>
          <p:nvPr/>
        </p:nvSpPr>
        <p:spPr bwMode="auto">
          <a:xfrm>
            <a:off x="3505809" y="507904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②</a:t>
            </a:r>
            <a:r>
              <a:rPr lang="en-US" altLang="zh-CN" sz="2400" b="1">
                <a:latin typeface="Times New Roman" pitchFamily="18" charset="0"/>
                <a:ea typeface="楷体_GB2312" pitchFamily="49" charset="-122"/>
              </a:rPr>
              <a:t>p-&gt;next= q-&gt;next;</a:t>
            </a:r>
          </a:p>
        </p:txBody>
      </p:sp>
      <p:sp>
        <p:nvSpPr>
          <p:cNvPr id="65566" name="Text Box 30"/>
          <p:cNvSpPr txBox="1">
            <a:spLocks noChangeArrowheads="1"/>
          </p:cNvSpPr>
          <p:nvPr/>
        </p:nvSpPr>
        <p:spPr bwMode="auto">
          <a:xfrm>
            <a:off x="3505809" y="462184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①</a:t>
            </a:r>
            <a:r>
              <a:rPr lang="en-US" altLang="zh-CN" sz="2400" b="1">
                <a:latin typeface="Times New Roman" pitchFamily="18" charset="0"/>
                <a:ea typeface="楷体_GB2312" pitchFamily="49" charset="-122"/>
              </a:rPr>
              <a:t>q=p-&gt;next;</a:t>
            </a:r>
          </a:p>
        </p:txBody>
      </p:sp>
      <p:sp>
        <p:nvSpPr>
          <p:cNvPr id="65567" name="Rectangle 31"/>
          <p:cNvSpPr>
            <a:spLocks noChangeArrowheads="1"/>
          </p:cNvSpPr>
          <p:nvPr/>
        </p:nvSpPr>
        <p:spPr bwMode="auto">
          <a:xfrm>
            <a:off x="5639779" y="4164648"/>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②</a:t>
            </a:r>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Tree>
    <p:extLst>
      <p:ext uri="{BB962C8B-B14F-4D97-AF65-F5344CB8AC3E}">
        <p14:creationId xmlns:p14="http://schemas.microsoft.com/office/powerpoint/2010/main" val="343030687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850254" y="1340706"/>
            <a:ext cx="7773750" cy="12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p</a:t>
            </a:r>
            <a:r>
              <a:rPr lang="zh-CN" altLang="en-US" sz="2400" b="1" dirty="0">
                <a:latin typeface="楷体_GB2312" pitchFamily="49" charset="-122"/>
                <a:ea typeface="楷体_GB2312" pitchFamily="49" charset="-122"/>
              </a:rPr>
              <a:t>定位到第</a:t>
            </a:r>
            <a:r>
              <a:rPr lang="en-US" altLang="zh-CN" sz="2400" b="1" dirty="0">
                <a:latin typeface="楷体_GB2312" pitchFamily="49" charset="-122"/>
                <a:ea typeface="楷体_GB2312" pitchFamily="49" charset="-122"/>
              </a:rPr>
              <a:t>i-1</a:t>
            </a:r>
            <a:r>
              <a:rPr lang="zh-CN" altLang="en-US" sz="2400" b="1" dirty="0">
                <a:latin typeface="楷体_GB2312" pitchFamily="49" charset="-122"/>
                <a:ea typeface="楷体_GB2312" pitchFamily="49" charset="-122"/>
              </a:rPr>
              <a:t>个元素所在的结点</a:t>
            </a:r>
          </a:p>
          <a:p>
            <a:pPr lvl="1" eaLnBrk="1" hangingPunct="1">
              <a:spcBef>
                <a:spcPct val="50000"/>
              </a:spcBef>
              <a:buClr>
                <a:schemeClr val="tx2"/>
              </a:buClr>
              <a:buSzTx/>
              <a:buFont typeface="Wingdings" pitchFamily="2" charset="2"/>
              <a:buChar char="§"/>
            </a:pPr>
            <a:r>
              <a:rPr lang="zh-CN" altLang="en-US" sz="2400" b="1" dirty="0">
                <a:latin typeface="楷体_GB2312" pitchFamily="49" charset="-122"/>
                <a:ea typeface="楷体_GB2312" pitchFamily="49" charset="-122"/>
              </a:rPr>
              <a:t>用指针</a:t>
            </a:r>
            <a:r>
              <a:rPr lang="en-US" altLang="zh-CN" sz="2400" b="1" dirty="0">
                <a:latin typeface="楷体_GB2312" pitchFamily="49" charset="-122"/>
                <a:ea typeface="楷体_GB2312" pitchFamily="49" charset="-122"/>
              </a:rPr>
              <a:t>q</a:t>
            </a:r>
            <a:r>
              <a:rPr lang="zh-CN" altLang="en-US" sz="2400" b="1" dirty="0">
                <a:latin typeface="楷体_GB2312" pitchFamily="49" charset="-122"/>
                <a:ea typeface="楷体_GB2312" pitchFamily="49" charset="-122"/>
              </a:rPr>
              <a:t>指向被删除</a:t>
            </a:r>
            <a:r>
              <a:rPr lang="zh-CN" altLang="en-US" sz="2400" b="1" dirty="0" smtClean="0">
                <a:latin typeface="楷体_GB2312" pitchFamily="49" charset="-122"/>
                <a:ea typeface="楷体_GB2312" pitchFamily="49" charset="-122"/>
              </a:rPr>
              <a:t>结点</a:t>
            </a:r>
            <a:r>
              <a:rPr lang="en-US" altLang="zh-CN" sz="2400" b="1" dirty="0" smtClean="0">
                <a:solidFill>
                  <a:schemeClr val="bg2"/>
                </a:solidFill>
                <a:latin typeface="楷体_GB2312" pitchFamily="49" charset="-122"/>
                <a:ea typeface="楷体_GB2312" pitchFamily="49" charset="-122"/>
              </a:rPr>
              <a:t>\\\</a:t>
            </a:r>
            <a:r>
              <a:rPr lang="zh-CN" altLang="en-US" sz="2400" b="1" dirty="0" smtClean="0">
                <a:solidFill>
                  <a:schemeClr val="bg2"/>
                </a:solidFill>
                <a:latin typeface="楷体_GB2312" pitchFamily="49" charset="-122"/>
                <a:ea typeface="楷体_GB2312" pitchFamily="49" charset="-122"/>
              </a:rPr>
              <a:t>被</a:t>
            </a:r>
            <a:r>
              <a:rPr lang="zh-CN" altLang="en-US" sz="2400" b="1" dirty="0">
                <a:solidFill>
                  <a:schemeClr val="bg2"/>
                </a:solidFill>
                <a:latin typeface="楷体_GB2312" pitchFamily="49" charset="-122"/>
                <a:ea typeface="楷体_GB2312" pitchFamily="49" charset="-122"/>
              </a:rPr>
              <a:t>删结点所占空间</a:t>
            </a:r>
            <a:endParaRPr lang="zh-CN" altLang="en-US" sz="2400" dirty="0">
              <a:solidFill>
                <a:schemeClr val="bg2"/>
              </a:solidFill>
              <a:latin typeface="楷体_GB2312" pitchFamily="49" charset="-122"/>
              <a:ea typeface="楷体_GB2312" pitchFamily="49" charset="-122"/>
            </a:endParaRPr>
          </a:p>
          <a:p>
            <a:pPr eaLnBrk="1" hangingPunct="1"/>
            <a:endParaRPr lang="en-US" altLang="zh-CN" dirty="0">
              <a:solidFill>
                <a:schemeClr val="bg2"/>
              </a:solidFill>
            </a:endParaRPr>
          </a:p>
        </p:txBody>
      </p:sp>
      <p:grpSp>
        <p:nvGrpSpPr>
          <p:cNvPr id="4" name="组合 3"/>
          <p:cNvGrpSpPr/>
          <p:nvPr/>
        </p:nvGrpSpPr>
        <p:grpSpPr>
          <a:xfrm>
            <a:off x="609706" y="2825795"/>
            <a:ext cx="8140527" cy="1213708"/>
            <a:chOff x="609706" y="2825795"/>
            <a:chExt cx="8140527" cy="1213708"/>
          </a:xfrm>
        </p:grpSpPr>
        <p:sp>
          <p:nvSpPr>
            <p:cNvPr id="67588" name="Rectangle 4"/>
            <p:cNvSpPr>
              <a:spLocks noChangeArrowheads="1"/>
            </p:cNvSpPr>
            <p:nvPr/>
          </p:nvSpPr>
          <p:spPr bwMode="auto">
            <a:xfrm>
              <a:off x="2162551" y="2955969"/>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67589" name="Rectangle 5"/>
            <p:cNvSpPr>
              <a:spLocks noChangeArrowheads="1"/>
            </p:cNvSpPr>
            <p:nvPr/>
          </p:nvSpPr>
          <p:spPr bwMode="auto">
            <a:xfrm>
              <a:off x="2819890" y="2955969"/>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7590" name="Line 6"/>
            <p:cNvSpPr>
              <a:spLocks noChangeShapeType="1"/>
            </p:cNvSpPr>
            <p:nvPr/>
          </p:nvSpPr>
          <p:spPr bwMode="auto">
            <a:xfrm>
              <a:off x="2948500" y="3198857"/>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1" name="Rectangle 7"/>
            <p:cNvSpPr>
              <a:spLocks noChangeArrowheads="1"/>
            </p:cNvSpPr>
            <p:nvPr/>
          </p:nvSpPr>
          <p:spPr bwMode="auto">
            <a:xfrm>
              <a:off x="7859490" y="2948033"/>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n</a:t>
              </a:r>
            </a:p>
          </p:txBody>
        </p:sp>
        <p:sp>
          <p:nvSpPr>
            <p:cNvPr id="67592" name="Rectangle 8"/>
            <p:cNvSpPr>
              <a:spLocks noChangeArrowheads="1"/>
            </p:cNvSpPr>
            <p:nvPr/>
          </p:nvSpPr>
          <p:spPr bwMode="auto">
            <a:xfrm>
              <a:off x="8497776" y="2948033"/>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400"/>
                <a:t>^</a:t>
              </a:r>
            </a:p>
          </p:txBody>
        </p:sp>
        <p:sp>
          <p:nvSpPr>
            <p:cNvPr id="67593" name="Rectangle 9"/>
            <p:cNvSpPr>
              <a:spLocks noChangeArrowheads="1"/>
            </p:cNvSpPr>
            <p:nvPr/>
          </p:nvSpPr>
          <p:spPr bwMode="auto">
            <a:xfrm>
              <a:off x="3812250" y="2957558"/>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7594" name="Rectangle 10"/>
            <p:cNvSpPr>
              <a:spLocks noChangeArrowheads="1"/>
            </p:cNvSpPr>
            <p:nvPr/>
          </p:nvSpPr>
          <p:spPr bwMode="auto">
            <a:xfrm>
              <a:off x="4455299" y="2957558"/>
              <a:ext cx="252457"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7595" name="Rectangle 11"/>
            <p:cNvSpPr>
              <a:spLocks noChangeArrowheads="1"/>
            </p:cNvSpPr>
            <p:nvPr/>
          </p:nvSpPr>
          <p:spPr bwMode="auto">
            <a:xfrm>
              <a:off x="1001887" y="2959144"/>
              <a:ext cx="647812"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67596" name="Rectangle 12"/>
            <p:cNvSpPr>
              <a:spLocks noChangeArrowheads="1"/>
            </p:cNvSpPr>
            <p:nvPr/>
          </p:nvSpPr>
          <p:spPr bwMode="auto">
            <a:xfrm>
              <a:off x="1648112" y="2959144"/>
              <a:ext cx="252457" cy="503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7597" name="Line 13"/>
            <p:cNvSpPr>
              <a:spLocks noChangeShapeType="1"/>
            </p:cNvSpPr>
            <p:nvPr/>
          </p:nvSpPr>
          <p:spPr bwMode="auto">
            <a:xfrm>
              <a:off x="1787836" y="3192507"/>
              <a:ext cx="3604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8" name="Line 14"/>
            <p:cNvSpPr>
              <a:spLocks noChangeShapeType="1"/>
            </p:cNvSpPr>
            <p:nvPr/>
          </p:nvSpPr>
          <p:spPr bwMode="auto">
            <a:xfrm>
              <a:off x="609706" y="3184569"/>
              <a:ext cx="38106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599" name="Rectangle 15"/>
            <p:cNvSpPr>
              <a:spLocks noChangeArrowheads="1"/>
            </p:cNvSpPr>
            <p:nvPr/>
          </p:nvSpPr>
          <p:spPr bwMode="auto">
            <a:xfrm>
              <a:off x="609707" y="2825795"/>
              <a:ext cx="35407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67600" name="Text Box 16"/>
            <p:cNvSpPr txBox="1">
              <a:spLocks noChangeArrowheads="1"/>
            </p:cNvSpPr>
            <p:nvPr/>
          </p:nvSpPr>
          <p:spPr bwMode="auto">
            <a:xfrm>
              <a:off x="3242238" y="2917870"/>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7601" name="Line 17"/>
            <p:cNvSpPr>
              <a:spLocks noChangeShapeType="1"/>
            </p:cNvSpPr>
            <p:nvPr/>
          </p:nvSpPr>
          <p:spPr bwMode="auto">
            <a:xfrm>
              <a:off x="3588373" y="3184569"/>
              <a:ext cx="21593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2" name="Text Box 18"/>
            <p:cNvSpPr txBox="1">
              <a:spLocks noChangeArrowheads="1"/>
            </p:cNvSpPr>
            <p:nvPr/>
          </p:nvSpPr>
          <p:spPr bwMode="auto">
            <a:xfrm>
              <a:off x="7210090" y="2935333"/>
              <a:ext cx="6859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itchFamily="18" charset="0"/>
                </a:rPr>
                <a:t>…</a:t>
              </a:r>
            </a:p>
          </p:txBody>
        </p:sp>
        <p:sp>
          <p:nvSpPr>
            <p:cNvPr id="67603" name="Line 19"/>
            <p:cNvSpPr>
              <a:spLocks noChangeShapeType="1"/>
            </p:cNvSpPr>
            <p:nvPr/>
          </p:nvSpPr>
          <p:spPr bwMode="auto">
            <a:xfrm>
              <a:off x="7548286" y="3202032"/>
              <a:ext cx="287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4" name="Rectangle 20"/>
            <p:cNvSpPr>
              <a:spLocks noChangeArrowheads="1"/>
            </p:cNvSpPr>
            <p:nvPr/>
          </p:nvSpPr>
          <p:spPr bwMode="auto">
            <a:xfrm>
              <a:off x="6136754" y="2951208"/>
              <a:ext cx="647812"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i+1</a:t>
              </a:r>
            </a:p>
          </p:txBody>
        </p:sp>
        <p:sp>
          <p:nvSpPr>
            <p:cNvPr id="67605" name="Rectangle 21"/>
            <p:cNvSpPr>
              <a:spLocks noChangeArrowheads="1"/>
            </p:cNvSpPr>
            <p:nvPr/>
          </p:nvSpPr>
          <p:spPr bwMode="auto">
            <a:xfrm>
              <a:off x="6794093" y="2951208"/>
              <a:ext cx="252456" cy="5032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67606" name="Line 22"/>
            <p:cNvSpPr>
              <a:spLocks noChangeShapeType="1"/>
            </p:cNvSpPr>
            <p:nvPr/>
          </p:nvSpPr>
          <p:spPr bwMode="auto">
            <a:xfrm>
              <a:off x="6898886" y="3187744"/>
              <a:ext cx="3604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7" name="Line 23"/>
            <p:cNvSpPr>
              <a:spLocks noChangeShapeType="1"/>
            </p:cNvSpPr>
            <p:nvPr/>
          </p:nvSpPr>
          <p:spPr bwMode="auto">
            <a:xfrm flipV="1">
              <a:off x="4244125" y="3443332"/>
              <a:ext cx="0" cy="304800"/>
            </a:xfrm>
            <a:prstGeom prst="line">
              <a:avLst/>
            </a:prstGeom>
            <a:noFill/>
            <a:ln w="12700">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608" name="Text Box 24"/>
            <p:cNvSpPr txBox="1">
              <a:spLocks noChangeArrowheads="1"/>
            </p:cNvSpPr>
            <p:nvPr/>
          </p:nvSpPr>
          <p:spPr bwMode="auto">
            <a:xfrm>
              <a:off x="4053592" y="3642628"/>
              <a:ext cx="38106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dirty="0">
                  <a:latin typeface="Times New Roman" pitchFamily="18" charset="0"/>
                </a:rPr>
                <a:t>p</a:t>
              </a:r>
            </a:p>
          </p:txBody>
        </p:sp>
        <p:sp>
          <p:nvSpPr>
            <p:cNvPr id="67609" name="Line 25"/>
            <p:cNvSpPr>
              <a:spLocks noChangeShapeType="1"/>
            </p:cNvSpPr>
            <p:nvPr/>
          </p:nvSpPr>
          <p:spPr bwMode="auto">
            <a:xfrm>
              <a:off x="4572794" y="3238544"/>
              <a:ext cx="1548082" cy="0"/>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7610" name="Rectangle 26"/>
          <p:cNvSpPr>
            <a:spLocks noChangeArrowheads="1"/>
          </p:cNvSpPr>
          <p:nvPr/>
        </p:nvSpPr>
        <p:spPr bwMode="auto">
          <a:xfrm>
            <a:off x="3504221" y="5140608"/>
            <a:ext cx="147186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chemeClr val="hlink"/>
                </a:solidFill>
                <a:latin typeface="Times New Roman" pitchFamily="18" charset="0"/>
                <a:ea typeface="楷体_GB2312" pitchFamily="49" charset="-122"/>
              </a:rPr>
              <a:t>③</a:t>
            </a:r>
            <a:r>
              <a:rPr lang="en-US" altLang="zh-CN" sz="2400" b="1">
                <a:latin typeface="Times New Roman" pitchFamily="18" charset="0"/>
                <a:ea typeface="楷体_GB2312" pitchFamily="49" charset="-122"/>
              </a:rPr>
              <a:t>free(q);</a:t>
            </a:r>
          </a:p>
        </p:txBody>
      </p:sp>
      <p:sp>
        <p:nvSpPr>
          <p:cNvPr id="67611" name="Text Box 27"/>
          <p:cNvSpPr txBox="1">
            <a:spLocks noChangeArrowheads="1"/>
          </p:cNvSpPr>
          <p:nvPr/>
        </p:nvSpPr>
        <p:spPr bwMode="auto">
          <a:xfrm>
            <a:off x="3505809" y="468340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dirty="0">
                <a:solidFill>
                  <a:schemeClr val="hlink"/>
                </a:solidFill>
                <a:latin typeface="Times New Roman" pitchFamily="18" charset="0"/>
                <a:ea typeface="楷体_GB2312" pitchFamily="49" charset="-122"/>
              </a:rPr>
              <a:t>②</a:t>
            </a:r>
            <a:r>
              <a:rPr lang="en-US" altLang="zh-CN" sz="2400" b="1" dirty="0">
                <a:latin typeface="Times New Roman" pitchFamily="18" charset="0"/>
                <a:ea typeface="楷体_GB2312" pitchFamily="49" charset="-122"/>
              </a:rPr>
              <a:t>p-&gt;next= q-&gt;next;</a:t>
            </a:r>
          </a:p>
        </p:txBody>
      </p:sp>
      <p:sp>
        <p:nvSpPr>
          <p:cNvPr id="67612" name="Text Box 28"/>
          <p:cNvSpPr txBox="1">
            <a:spLocks noChangeArrowheads="1"/>
          </p:cNvSpPr>
          <p:nvPr/>
        </p:nvSpPr>
        <p:spPr bwMode="auto">
          <a:xfrm>
            <a:off x="3505809" y="4226208"/>
            <a:ext cx="41917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chemeClr val="hlink"/>
              </a:buClr>
              <a:buFont typeface="Wingdings" pitchFamily="2" charset="2"/>
              <a:buNone/>
            </a:pPr>
            <a:r>
              <a:rPr lang="en-US" altLang="zh-CN" sz="2400" b="1">
                <a:solidFill>
                  <a:schemeClr val="hlink"/>
                </a:solidFill>
                <a:latin typeface="Times New Roman" pitchFamily="18" charset="0"/>
                <a:ea typeface="楷体_GB2312" pitchFamily="49" charset="-122"/>
              </a:rPr>
              <a:t>①</a:t>
            </a:r>
            <a:r>
              <a:rPr lang="en-US" altLang="zh-CN" sz="2400" b="1">
                <a:latin typeface="Times New Roman" pitchFamily="18" charset="0"/>
                <a:ea typeface="楷体_GB2312" pitchFamily="49" charset="-122"/>
              </a:rPr>
              <a:t>q=p-&gt;next;</a:t>
            </a:r>
          </a:p>
        </p:txBody>
      </p:sp>
      <p:sp>
        <p:nvSpPr>
          <p:cNvPr id="2" name="标题 1"/>
          <p:cNvSpPr>
            <a:spLocks noGrp="1"/>
          </p:cNvSpPr>
          <p:nvPr>
            <p:ph type="title"/>
          </p:nvPr>
        </p:nvSpPr>
        <p:spPr/>
        <p:txBody>
          <a:bodyPr/>
          <a:lstStyle/>
          <a:p>
            <a:r>
              <a:rPr lang="zh-CN" altLang="en-US" dirty="0"/>
              <a:t>线性单链表的基本操作</a:t>
            </a:r>
            <a:r>
              <a:rPr lang="en-US" altLang="zh-CN" dirty="0"/>
              <a:t>—</a:t>
            </a:r>
            <a:r>
              <a:rPr lang="zh-CN" altLang="en-US" dirty="0" smtClean="0"/>
              <a:t>删除</a:t>
            </a:r>
            <a:endParaRPr lang="zh-CN" altLang="en-US" dirty="0"/>
          </a:p>
        </p:txBody>
      </p:sp>
    </p:spTree>
    <p:extLst>
      <p:ext uri="{BB962C8B-B14F-4D97-AF65-F5344CB8AC3E}">
        <p14:creationId xmlns:p14="http://schemas.microsoft.com/office/powerpoint/2010/main" val="1572467637"/>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929109" y="365126"/>
            <a:ext cx="7968706" cy="596760"/>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z="3600" dirty="0" smtClean="0"/>
              <a:t>线性单链表的基本操作</a:t>
            </a:r>
            <a:r>
              <a:rPr lang="en-US" altLang="zh-CN" sz="3600" dirty="0" smtClean="0">
                <a:latin typeface="Times New Roman" pitchFamily="18" charset="0"/>
              </a:rPr>
              <a:t>—</a:t>
            </a:r>
            <a:r>
              <a:rPr lang="zh-CN" altLang="en-US" sz="3600" dirty="0" smtClean="0"/>
              <a:t>逆位序创建</a:t>
            </a:r>
          </a:p>
        </p:txBody>
      </p:sp>
      <p:sp>
        <p:nvSpPr>
          <p:cNvPr id="68611" name="Rectangle 3"/>
          <p:cNvSpPr>
            <a:spLocks noGrp="1" noChangeArrowheads="1"/>
          </p:cNvSpPr>
          <p:nvPr>
            <p:ph type="body" idx="1"/>
          </p:nvPr>
        </p:nvSpPr>
        <p:spPr>
          <a:xfrm>
            <a:off x="762132" y="1749669"/>
            <a:ext cx="7773750" cy="4114800"/>
          </a:xfrm>
        </p:spPr>
        <p:txBody>
          <a:bodyPr/>
          <a:lstStyle/>
          <a:p>
            <a:pPr eaLnBrk="1" hangingPunct="1"/>
            <a:r>
              <a:rPr lang="zh-CN" altLang="en-US" sz="2800" b="1" dirty="0" smtClean="0">
                <a:latin typeface="楷体_GB2312" pitchFamily="49" charset="-122"/>
                <a:ea typeface="楷体_GB2312" pitchFamily="49" charset="-122"/>
              </a:rPr>
              <a:t>算法</a:t>
            </a:r>
            <a:r>
              <a:rPr lang="en-US" altLang="zh-CN" sz="2800" b="1" dirty="0" smtClean="0">
                <a:latin typeface="楷体_GB2312" pitchFamily="49" charset="-122"/>
                <a:ea typeface="楷体_GB2312" pitchFamily="49" charset="-122"/>
              </a:rPr>
              <a:t>2.11 </a:t>
            </a:r>
            <a:r>
              <a:rPr lang="en-US" altLang="zh-CN" sz="2800" b="1" dirty="0" err="1" smtClean="0">
                <a:latin typeface="楷体_GB2312" pitchFamily="49" charset="-122"/>
                <a:ea typeface="楷体_GB2312" pitchFamily="49" charset="-122"/>
              </a:rPr>
              <a:t>CreateList_L</a:t>
            </a:r>
            <a:r>
              <a:rPr lang="en-US" altLang="zh-CN" sz="2800" b="1" dirty="0" smtClean="0">
                <a:latin typeface="楷体_GB2312" pitchFamily="49" charset="-122"/>
                <a:ea typeface="楷体_GB2312" pitchFamily="49" charset="-122"/>
              </a:rPr>
              <a:t>(</a:t>
            </a:r>
            <a:r>
              <a:rPr lang="en-US" altLang="zh-CN" sz="2800" b="1" dirty="0" err="1" smtClean="0">
                <a:latin typeface="楷体_GB2312" pitchFamily="49" charset="-122"/>
                <a:ea typeface="楷体_GB2312" pitchFamily="49" charset="-122"/>
              </a:rPr>
              <a:t>LinkList</a:t>
            </a:r>
            <a:r>
              <a:rPr lang="en-US" altLang="zh-CN" sz="2800" b="1" dirty="0" smtClean="0">
                <a:latin typeface="楷体_GB2312" pitchFamily="49" charset="-122"/>
                <a:ea typeface="楷体_GB2312" pitchFamily="49" charset="-122"/>
              </a:rPr>
              <a:t> &amp;</a:t>
            </a:r>
            <a:r>
              <a:rPr lang="en-US" altLang="zh-CN" sz="2800" b="1" dirty="0" err="1" smtClean="0">
                <a:latin typeface="楷体_GB2312" pitchFamily="49" charset="-122"/>
                <a:ea typeface="楷体_GB2312" pitchFamily="49" charset="-122"/>
              </a:rPr>
              <a:t>L,int</a:t>
            </a:r>
            <a:r>
              <a:rPr lang="en-US" altLang="zh-CN" sz="2800" b="1" dirty="0" smtClean="0">
                <a:latin typeface="楷体_GB2312" pitchFamily="49" charset="-122"/>
                <a:ea typeface="楷体_GB2312" pitchFamily="49" charset="-122"/>
              </a:rPr>
              <a:t> n)</a:t>
            </a:r>
          </a:p>
          <a:p>
            <a:pPr eaLnBrk="1" hangingPunct="1"/>
            <a:r>
              <a:rPr lang="zh-CN" altLang="en-US" sz="2800" b="1" dirty="0" smtClean="0">
                <a:latin typeface="楷体_GB2312" pitchFamily="49" charset="-122"/>
                <a:ea typeface="楷体_GB2312" pitchFamily="49" charset="-122"/>
              </a:rPr>
              <a:t>特点：简单，生成的链表中结点的数据元素值次序和输入数据的顺序</a:t>
            </a:r>
            <a:r>
              <a:rPr lang="zh-CN" altLang="en-US" sz="2800" b="1" dirty="0" smtClean="0">
                <a:solidFill>
                  <a:schemeClr val="hlink"/>
                </a:solidFill>
                <a:latin typeface="楷体_GB2312" pitchFamily="49" charset="-122"/>
                <a:ea typeface="楷体_GB2312" pitchFamily="49" charset="-122"/>
              </a:rPr>
              <a:t>相反</a:t>
            </a:r>
            <a:r>
              <a:rPr lang="zh-CN" altLang="en-US" sz="2800" b="1" dirty="0" smtClean="0">
                <a:latin typeface="楷体_GB2312" pitchFamily="49" charset="-122"/>
                <a:ea typeface="楷体_GB2312" pitchFamily="49" charset="-122"/>
              </a:rPr>
              <a:t>。</a:t>
            </a:r>
          </a:p>
          <a:p>
            <a:pPr eaLnBrk="1" hangingPunct="1"/>
            <a:r>
              <a:rPr lang="zh-CN" altLang="en-US" sz="2800" b="1" dirty="0" smtClean="0">
                <a:latin typeface="楷体_GB2312" pitchFamily="49" charset="-122"/>
                <a:ea typeface="楷体_GB2312" pitchFamily="49" charset="-122"/>
              </a:rPr>
              <a:t>实现：从空表开始，依次建立各元素结点，逐个插入单链表的头结点后。</a:t>
            </a:r>
          </a:p>
          <a:p>
            <a:pPr eaLnBrk="1" hangingPunct="1"/>
            <a:r>
              <a:rPr lang="zh-CN" altLang="en-US" sz="2800" b="1" dirty="0" smtClean="0">
                <a:solidFill>
                  <a:schemeClr val="folHlink"/>
                </a:solidFill>
                <a:ea typeface="楷体_GB2312" pitchFamily="49" charset="-122"/>
                <a:hlinkClick r:id="rId3" action="ppaction://hlinkpres?slideindex=49&amp;slidetitle=逆位序输入n个元素创建带头结点的单链表"/>
              </a:rPr>
              <a:t>操作演示</a:t>
            </a:r>
            <a:endParaRPr lang="zh-CN" altLang="en-US" sz="2800" b="1" dirty="0" smtClean="0">
              <a:solidFill>
                <a:schemeClr val="folHlink"/>
              </a:solidFill>
              <a:ea typeface="楷体_GB2312" pitchFamily="49" charset="-122"/>
            </a:endParaRPr>
          </a:p>
          <a:p>
            <a:pPr eaLnBrk="1" hangingPunct="1"/>
            <a:r>
              <a:rPr lang="zh-CN" altLang="en-US" sz="2800" b="1" dirty="0" smtClean="0">
                <a:ea typeface="楷体_GB2312" pitchFamily="49" charset="-122"/>
              </a:rPr>
              <a:t>时间复杂度分析</a:t>
            </a:r>
          </a:p>
        </p:txBody>
      </p:sp>
      <p:pic>
        <p:nvPicPr>
          <p:cNvPr id="68612" name="Picture 4" descr="SO01038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5068" y="4474309"/>
            <a:ext cx="1819591"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44904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29108" y="365126"/>
            <a:ext cx="7740107" cy="596760"/>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z="3600" dirty="0" smtClean="0"/>
              <a:t>线性单链表的应用</a:t>
            </a:r>
            <a:r>
              <a:rPr lang="en-US" altLang="zh-CN" sz="3600" dirty="0" smtClean="0"/>
              <a:t>—</a:t>
            </a:r>
            <a:r>
              <a:rPr lang="zh-CN" altLang="en-US" sz="3600" dirty="0" smtClean="0"/>
              <a:t>有序单链表归并</a:t>
            </a:r>
          </a:p>
        </p:txBody>
      </p:sp>
      <p:sp>
        <p:nvSpPr>
          <p:cNvPr id="68611" name="Rectangle 3"/>
          <p:cNvSpPr>
            <a:spLocks noGrp="1" noChangeArrowheads="1"/>
          </p:cNvSpPr>
          <p:nvPr>
            <p:ph type="body" idx="1"/>
          </p:nvPr>
        </p:nvSpPr>
        <p:spPr>
          <a:xfrm>
            <a:off x="827231" y="2017714"/>
            <a:ext cx="8129412" cy="1792287"/>
          </a:xfrm>
        </p:spPr>
        <p:txBody>
          <a:bodyPr/>
          <a:lstStyle/>
          <a:p>
            <a:pPr eaLnBrk="1" hangingPunct="1">
              <a:defRPr/>
            </a:pPr>
            <a:r>
              <a:rPr lang="zh-CN" altLang="en-US" sz="2400" b="1" dirty="0">
                <a:latin typeface="+mj-ea"/>
                <a:ea typeface="+mj-ea"/>
              </a:rPr>
              <a:t>算法</a:t>
            </a:r>
            <a:r>
              <a:rPr lang="en-US" altLang="zh-CN" sz="2400" b="1" dirty="0">
                <a:latin typeface="+mj-ea"/>
                <a:ea typeface="+mj-ea"/>
              </a:rPr>
              <a:t>2.12 </a:t>
            </a:r>
            <a:r>
              <a:rPr lang="nb-NO" altLang="zh-CN" sz="2400" b="1" dirty="0">
                <a:latin typeface="+mj-ea"/>
                <a:ea typeface="+mj-ea"/>
              </a:rPr>
              <a:t>MergeList_L(LinkList La,LinkList Lb, LinkList &amp;Lc)</a:t>
            </a:r>
            <a:r>
              <a:rPr lang="zh-CN" altLang="en-US" sz="2400" b="1" dirty="0">
                <a:latin typeface="+mj-ea"/>
                <a:ea typeface="+mj-ea"/>
              </a:rPr>
              <a:t> </a:t>
            </a:r>
            <a:endParaRPr lang="en-US" altLang="zh-CN" sz="2400" b="1" dirty="0">
              <a:latin typeface="+mj-ea"/>
              <a:ea typeface="+mj-ea"/>
            </a:endParaRPr>
          </a:p>
          <a:p>
            <a:pPr algn="just" eaLnBrk="1" hangingPunct="1">
              <a:defRPr/>
            </a:pPr>
            <a:r>
              <a:rPr lang="zh-CN" altLang="en-US" sz="2400" b="1" dirty="0">
                <a:latin typeface="+mj-ea"/>
                <a:ea typeface="+mj-ea"/>
                <a:hlinkClick r:id="rId3" action="ppaction://hlinkpres?slideindex=71&amp;slidetitle=幻灯片 71"/>
              </a:rPr>
              <a:t>算法演示</a:t>
            </a:r>
            <a:endParaRPr lang="zh-CN" altLang="en-US" sz="2400" b="1" dirty="0">
              <a:latin typeface="+mj-ea"/>
              <a:ea typeface="+mj-ea"/>
            </a:endParaRPr>
          </a:p>
          <a:p>
            <a:pPr eaLnBrk="1" hangingPunct="1">
              <a:defRPr/>
            </a:pPr>
            <a:r>
              <a:rPr lang="zh-CN" altLang="en-US" sz="2400" b="1" dirty="0">
                <a:latin typeface="+mj-ea"/>
                <a:ea typeface="+mj-ea"/>
              </a:rPr>
              <a:t>时间复杂度分析</a:t>
            </a:r>
          </a:p>
        </p:txBody>
      </p:sp>
      <p:pic>
        <p:nvPicPr>
          <p:cNvPr id="70660" name="Picture 4" descr="PE0193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9667" y="3613518"/>
            <a:ext cx="3636006"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32117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线性表的链式表示小结</a:t>
            </a:r>
          </a:p>
        </p:txBody>
      </p:sp>
      <p:sp>
        <p:nvSpPr>
          <p:cNvPr id="72707" name="Rectangle 3"/>
          <p:cNvSpPr>
            <a:spLocks noGrp="1" noChangeArrowheads="1"/>
          </p:cNvSpPr>
          <p:nvPr>
            <p:ph type="body" idx="1"/>
          </p:nvPr>
        </p:nvSpPr>
        <p:spPr>
          <a:xfrm>
            <a:off x="700585" y="1446213"/>
            <a:ext cx="8002390" cy="4114800"/>
          </a:xfrm>
        </p:spPr>
        <p:txBody>
          <a:bodyPr/>
          <a:lstStyle/>
          <a:p>
            <a:pPr algn="just" eaLnBrk="1" hangingPunct="1">
              <a:spcBef>
                <a:spcPts val="600"/>
              </a:spcBef>
            </a:pPr>
            <a:r>
              <a:rPr lang="zh-CN" altLang="en-US" sz="2600" b="1" dirty="0" smtClean="0">
                <a:solidFill>
                  <a:schemeClr val="hlink"/>
                </a:solidFill>
                <a:latin typeface="Times New Roman" pitchFamily="18" charset="0"/>
                <a:ea typeface="楷体_GB2312" pitchFamily="49" charset="-122"/>
              </a:rPr>
              <a:t>特点</a:t>
            </a:r>
            <a:r>
              <a:rPr lang="zh-CN" altLang="en-US" sz="2600" dirty="0" smtClean="0">
                <a:latin typeface="Times New Roman" pitchFamily="18" charset="0"/>
                <a:ea typeface="楷体_GB2312" pitchFamily="49" charset="-122"/>
              </a:rPr>
              <a:t>：</a:t>
            </a:r>
            <a:r>
              <a:rPr lang="zh-CN" altLang="en-US" sz="2600" b="1" dirty="0" smtClean="0">
                <a:latin typeface="Times New Roman" pitchFamily="18" charset="0"/>
                <a:ea typeface="楷体_GB2312" pitchFamily="49" charset="-122"/>
              </a:rPr>
              <a:t>用一组任意的存储单元（可连续可不连续）存储线性表的数据元素。逻辑上相邻的元素在物理位置上</a:t>
            </a:r>
            <a:r>
              <a:rPr lang="zh-CN" altLang="en-US" sz="2600" b="1" dirty="0" smtClean="0">
                <a:solidFill>
                  <a:srgbClr val="FF0000"/>
                </a:solidFill>
                <a:latin typeface="Times New Roman" pitchFamily="18" charset="0"/>
                <a:ea typeface="楷体_GB2312" pitchFamily="49" charset="-122"/>
              </a:rPr>
              <a:t>可能</a:t>
            </a:r>
            <a:r>
              <a:rPr lang="zh-CN" altLang="en-US" sz="2600" b="1" dirty="0" smtClean="0">
                <a:latin typeface="Times New Roman" pitchFamily="18" charset="0"/>
                <a:ea typeface="楷体_GB2312" pitchFamily="49" charset="-122"/>
              </a:rPr>
              <a:t>不相邻．</a:t>
            </a:r>
          </a:p>
          <a:p>
            <a:pPr algn="just" eaLnBrk="1" hangingPunct="1">
              <a:spcBef>
                <a:spcPts val="600"/>
              </a:spcBef>
            </a:pPr>
            <a:endParaRPr lang="zh-CN" altLang="en-US" sz="800" b="1" dirty="0" smtClean="0">
              <a:solidFill>
                <a:srgbClr val="CC3300"/>
              </a:solidFill>
            </a:endParaRPr>
          </a:p>
          <a:p>
            <a:pPr eaLnBrk="1" hangingPunct="1">
              <a:spcBef>
                <a:spcPts val="600"/>
              </a:spcBef>
            </a:pPr>
            <a:r>
              <a:rPr lang="zh-CN" altLang="en-US" sz="2600" b="1" dirty="0" smtClean="0">
                <a:solidFill>
                  <a:schemeClr val="hlink"/>
                </a:solidFill>
                <a:latin typeface="Times New Roman" pitchFamily="18" charset="0"/>
                <a:ea typeface="楷体_GB2312" pitchFamily="49" charset="-122"/>
              </a:rPr>
              <a:t>优点</a:t>
            </a:r>
            <a:r>
              <a:rPr lang="zh-CN" altLang="en-US" sz="2600" b="1" dirty="0" smtClean="0">
                <a:latin typeface="Times New Roman" pitchFamily="18" charset="0"/>
                <a:ea typeface="楷体_GB2312" pitchFamily="49" charset="-122"/>
              </a:rPr>
              <a:t>：</a:t>
            </a:r>
            <a:r>
              <a:rPr lang="zh-CN" altLang="en-US" sz="2600" b="1" dirty="0" smtClean="0">
                <a:latin typeface="楷体_GB2312" pitchFamily="49" charset="-122"/>
                <a:ea typeface="楷体_GB2312" pitchFamily="49" charset="-122"/>
              </a:rPr>
              <a:t>实现插入和删除运算无须移动结点，仅需修改指针。</a:t>
            </a:r>
          </a:p>
          <a:p>
            <a:pPr eaLnBrk="1" hangingPunct="1">
              <a:spcBef>
                <a:spcPts val="600"/>
              </a:spcBef>
            </a:pPr>
            <a:endParaRPr lang="zh-CN" altLang="en-US" sz="800" b="1" dirty="0" smtClean="0">
              <a:latin typeface="楷体_GB2312" pitchFamily="49" charset="-122"/>
              <a:ea typeface="楷体_GB2312" pitchFamily="49" charset="-122"/>
            </a:endParaRPr>
          </a:p>
          <a:p>
            <a:pPr eaLnBrk="1" hangingPunct="1">
              <a:spcBef>
                <a:spcPts val="600"/>
              </a:spcBef>
            </a:pPr>
            <a:r>
              <a:rPr lang="zh-CN" altLang="en-US" sz="2600" b="1" dirty="0" smtClean="0">
                <a:solidFill>
                  <a:schemeClr val="hlink"/>
                </a:solidFill>
                <a:latin typeface="Times New Roman" pitchFamily="18" charset="0"/>
                <a:ea typeface="楷体_GB2312" pitchFamily="49" charset="-122"/>
              </a:rPr>
              <a:t>缺点</a:t>
            </a:r>
            <a:r>
              <a:rPr lang="zh-CN" altLang="en-US" sz="2600" b="1" dirty="0" smtClean="0">
                <a:latin typeface="Times New Roman" pitchFamily="18" charset="0"/>
                <a:ea typeface="楷体_GB2312" pitchFamily="49" charset="-122"/>
              </a:rPr>
              <a:t>：由于是顺序存取的存储结构，某些操作如</a:t>
            </a:r>
            <a:r>
              <a:rPr lang="en-US" altLang="zh-CN" sz="2600" b="1" dirty="0" err="1" smtClean="0">
                <a:latin typeface="Times New Roman" pitchFamily="18" charset="0"/>
                <a:ea typeface="楷体_GB2312" pitchFamily="49" charset="-122"/>
              </a:rPr>
              <a:t>GetElem</a:t>
            </a:r>
            <a:r>
              <a:rPr lang="en-US" altLang="zh-CN" sz="2600" b="1" dirty="0" smtClean="0">
                <a:latin typeface="Times New Roman" pitchFamily="18" charset="0"/>
                <a:ea typeface="楷体_GB2312" pitchFamily="49" charset="-122"/>
              </a:rPr>
              <a:t>(L,</a:t>
            </a:r>
            <a:r>
              <a:rPr lang="en-US" altLang="zh-CN" sz="2600" b="1" dirty="0" err="1" smtClean="0">
                <a:latin typeface="Times New Roman" pitchFamily="18" charset="0"/>
                <a:ea typeface="楷体_GB2312" pitchFamily="49" charset="-122"/>
              </a:rPr>
              <a:t>i</a:t>
            </a:r>
            <a:r>
              <a:rPr lang="en-US" altLang="zh-CN" sz="2600" b="1" dirty="0" smtClean="0">
                <a:latin typeface="Times New Roman" pitchFamily="18" charset="0"/>
                <a:ea typeface="楷体_GB2312" pitchFamily="49" charset="-122"/>
              </a:rPr>
              <a:t>,&amp;e)</a:t>
            </a:r>
            <a:r>
              <a:rPr lang="zh-CN" altLang="en-US" sz="2600" b="1" dirty="0" smtClean="0">
                <a:latin typeface="Times New Roman" pitchFamily="18" charset="0"/>
                <a:ea typeface="楷体_GB2312" pitchFamily="49" charset="-122"/>
              </a:rPr>
              <a:t> 等算法的时间复杂度较大。</a:t>
            </a:r>
          </a:p>
          <a:p>
            <a:pPr eaLnBrk="1" hangingPunct="1">
              <a:spcBef>
                <a:spcPts val="600"/>
              </a:spcBef>
            </a:pPr>
            <a:endParaRPr lang="zh-CN" altLang="en-US" sz="800" b="1" dirty="0" smtClean="0">
              <a:latin typeface="Times New Roman" pitchFamily="18" charset="0"/>
              <a:ea typeface="楷体_GB2312" pitchFamily="49" charset="-122"/>
            </a:endParaRPr>
          </a:p>
          <a:p>
            <a:pPr eaLnBrk="1" hangingPunct="1">
              <a:spcBef>
                <a:spcPts val="600"/>
              </a:spcBef>
            </a:pPr>
            <a:r>
              <a:rPr lang="zh-CN" altLang="en-US" sz="2600" b="1" dirty="0" smtClean="0">
                <a:solidFill>
                  <a:srgbClr val="F20802"/>
                </a:solidFill>
                <a:latin typeface="Times New Roman" pitchFamily="18" charset="0"/>
                <a:ea typeface="楷体_GB2312" pitchFamily="49" charset="-122"/>
              </a:rPr>
              <a:t>适用场合</a:t>
            </a:r>
            <a:r>
              <a:rPr lang="zh-CN" altLang="en-US" sz="2600" b="1" dirty="0" smtClean="0">
                <a:latin typeface="Times New Roman" pitchFamily="18" charset="0"/>
                <a:ea typeface="楷体_GB2312" pitchFamily="49" charset="-122"/>
              </a:rPr>
              <a:t>：频繁插入和删除，存储空间需求不定。</a:t>
            </a:r>
          </a:p>
        </p:txBody>
      </p:sp>
    </p:spTree>
    <p:extLst>
      <p:ext uri="{BB962C8B-B14F-4D97-AF65-F5344CB8AC3E}">
        <p14:creationId xmlns:p14="http://schemas.microsoft.com/office/powerpoint/2010/main" val="244688465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zh-CN" altLang="zh-CN" smtClean="0"/>
              <a:t>顺序表和链表的比较</a:t>
            </a:r>
            <a:endParaRPr lang="zh-CN" altLang="en-US" smtClean="0"/>
          </a:p>
        </p:txBody>
      </p:sp>
      <p:graphicFrame>
        <p:nvGraphicFramePr>
          <p:cNvPr id="4" name="内容占位符 3"/>
          <p:cNvGraphicFramePr>
            <a:graphicFrameLocks noGrp="1"/>
          </p:cNvGraphicFramePr>
          <p:nvPr>
            <p:ph idx="1"/>
            <p:extLst>
              <p:ext uri="{D42A27DB-BD31-4B8C-83A1-F6EECF244321}">
                <p14:modId xmlns:p14="http://schemas.microsoft.com/office/powerpoint/2010/main" val="655675616"/>
              </p:ext>
            </p:extLst>
          </p:nvPr>
        </p:nvGraphicFramePr>
        <p:xfrm>
          <a:off x="107969" y="1331200"/>
          <a:ext cx="8880430" cy="4794250"/>
        </p:xfrm>
        <a:graphic>
          <a:graphicData uri="http://schemas.openxmlformats.org/drawingml/2006/table">
            <a:tbl>
              <a:tblPr firstRow="1" firstCol="1" lastRow="1" lastCol="1" bandRow="1" bandCol="1"/>
              <a:tblGrid>
                <a:gridCol w="360758"/>
                <a:gridCol w="575428"/>
                <a:gridCol w="3572247"/>
                <a:gridCol w="4371997"/>
              </a:tblGrid>
              <a:tr h="274352">
                <a:tc>
                  <a:txBody>
                    <a:bodyPr/>
                    <a:lstStyle/>
                    <a:p>
                      <a:pPr algn="just">
                        <a:spcAft>
                          <a:spcPts val="0"/>
                        </a:spcAft>
                      </a:pPr>
                      <a:r>
                        <a:rPr lang="en-US" sz="1800" b="1" kern="100" dirty="0">
                          <a:solidFill>
                            <a:srgbClr val="FFFFFF"/>
                          </a:solidFill>
                          <a:effectLst/>
                          <a:latin typeface="Times New Roman"/>
                          <a:ea typeface="宋体"/>
                        </a:rPr>
                        <a:t> </a:t>
                      </a:r>
                      <a:endParaRPr lang="zh-CN" sz="1800" kern="100" dirty="0">
                        <a:effectLst/>
                        <a:latin typeface="Times New Roman"/>
                        <a:ea typeface="宋体"/>
                      </a:endParaRPr>
                    </a:p>
                  </a:txBody>
                  <a:tcPr marL="55925" marR="55925" marT="0" marB="0">
                    <a:lnL>
                      <a:noFill/>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c>
                  <a:txBody>
                    <a:bodyPr/>
                    <a:lstStyle/>
                    <a:p>
                      <a:pPr algn="just">
                        <a:spcAft>
                          <a:spcPts val="0"/>
                        </a:spcAft>
                      </a:pPr>
                      <a:r>
                        <a:rPr lang="en-US" sz="1800" kern="100" dirty="0">
                          <a:solidFill>
                            <a:srgbClr val="FFFFFF"/>
                          </a:solidFill>
                          <a:effectLst/>
                          <a:latin typeface="Times New Roman"/>
                          <a:ea typeface="宋体"/>
                        </a:rPr>
                        <a:t> </a:t>
                      </a:r>
                      <a:endParaRPr lang="zh-CN" sz="1800" kern="100" dirty="0">
                        <a:effectLst/>
                        <a:latin typeface="Times New Roman"/>
                        <a:ea typeface="宋体"/>
                      </a:endParaRP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c>
                  <a:txBody>
                    <a:bodyPr/>
                    <a:lstStyle/>
                    <a:p>
                      <a:pPr algn="ctr">
                        <a:spcAft>
                          <a:spcPts val="0"/>
                        </a:spcAft>
                      </a:pPr>
                      <a:r>
                        <a:rPr lang="zh-CN" sz="1800" b="1" kern="100" dirty="0">
                          <a:solidFill>
                            <a:srgbClr val="FFFFFF"/>
                          </a:solidFill>
                          <a:effectLst/>
                          <a:latin typeface="Times New Roman"/>
                          <a:ea typeface="宋体"/>
                        </a:rPr>
                        <a:t>顺序表</a:t>
                      </a:r>
                      <a:endParaRPr lang="zh-CN" sz="1800" kern="100" dirty="0">
                        <a:effectLst/>
                        <a:latin typeface="Times New Roman"/>
                        <a:ea typeface="宋体"/>
                      </a:endParaRP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c>
                  <a:txBody>
                    <a:bodyPr/>
                    <a:lstStyle/>
                    <a:p>
                      <a:pPr algn="ctr">
                        <a:spcAft>
                          <a:spcPts val="0"/>
                        </a:spcAft>
                      </a:pPr>
                      <a:r>
                        <a:rPr lang="zh-CN" sz="1800" b="1" kern="100" dirty="0">
                          <a:solidFill>
                            <a:srgbClr val="FFFFFF"/>
                          </a:solidFill>
                          <a:effectLst/>
                          <a:latin typeface="Times New Roman"/>
                          <a:ea typeface="宋体"/>
                        </a:rPr>
                        <a:t>链表</a:t>
                      </a:r>
                      <a:endParaRPr lang="zh-CN" sz="1800" kern="100" dirty="0">
                        <a:effectLst/>
                        <a:latin typeface="Times New Roman"/>
                        <a:ea typeface="宋体"/>
                      </a:endParaRPr>
                    </a:p>
                  </a:txBody>
                  <a:tcPr marL="55925" marR="55925" marT="0" marB="0">
                    <a:lnL w="12700" cap="flat" cmpd="sng" algn="ctr">
                      <a:solidFill>
                        <a:schemeClr val="tx1"/>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r>
              <a:tr h="1097408">
                <a:tc rowSpan="2">
                  <a:txBody>
                    <a:bodyPr/>
                    <a:lstStyle/>
                    <a:p>
                      <a:pPr algn="ctr">
                        <a:spcAft>
                          <a:spcPts val="0"/>
                        </a:spcAft>
                      </a:pPr>
                      <a:r>
                        <a:rPr lang="zh-CN" sz="1800" b="1" kern="100" dirty="0">
                          <a:effectLst/>
                          <a:latin typeface="Times New Roman"/>
                          <a:ea typeface="宋体"/>
                        </a:rPr>
                        <a:t>基</a:t>
                      </a:r>
                      <a:endParaRPr lang="zh-CN" sz="1800" kern="100" dirty="0">
                        <a:effectLst/>
                        <a:latin typeface="Times New Roman"/>
                        <a:ea typeface="宋体"/>
                      </a:endParaRPr>
                    </a:p>
                    <a:p>
                      <a:pPr algn="ctr">
                        <a:spcAft>
                          <a:spcPts val="0"/>
                        </a:spcAft>
                      </a:pPr>
                      <a:r>
                        <a:rPr lang="zh-CN" sz="1800" b="1" kern="100" dirty="0">
                          <a:effectLst/>
                          <a:latin typeface="Times New Roman"/>
                          <a:ea typeface="宋体"/>
                        </a:rPr>
                        <a:t>于</a:t>
                      </a:r>
                      <a:endParaRPr lang="zh-CN" sz="1800" kern="100" dirty="0">
                        <a:effectLst/>
                        <a:latin typeface="Times New Roman"/>
                        <a:ea typeface="宋体"/>
                      </a:endParaRPr>
                    </a:p>
                    <a:p>
                      <a:pPr algn="ctr">
                        <a:spcAft>
                          <a:spcPts val="0"/>
                        </a:spcAft>
                      </a:pPr>
                      <a:r>
                        <a:rPr lang="zh-CN" sz="1800" b="1" kern="100" dirty="0">
                          <a:effectLst/>
                          <a:latin typeface="Times New Roman"/>
                          <a:ea typeface="宋体"/>
                        </a:rPr>
                        <a:t>空</a:t>
                      </a:r>
                      <a:endParaRPr lang="zh-CN" sz="1800" kern="100" dirty="0">
                        <a:effectLst/>
                        <a:latin typeface="Times New Roman"/>
                        <a:ea typeface="宋体"/>
                      </a:endParaRPr>
                    </a:p>
                    <a:p>
                      <a:pPr algn="ctr">
                        <a:spcAft>
                          <a:spcPts val="0"/>
                        </a:spcAft>
                      </a:pPr>
                      <a:r>
                        <a:rPr lang="zh-CN" sz="1800" b="1" kern="100" dirty="0">
                          <a:effectLst/>
                          <a:latin typeface="Times New Roman"/>
                          <a:ea typeface="宋体"/>
                        </a:rPr>
                        <a:t>间</a:t>
                      </a:r>
                      <a:endParaRPr lang="zh-CN" sz="1800" kern="100" dirty="0">
                        <a:effectLst/>
                        <a:latin typeface="Times New Roman"/>
                        <a:ea typeface="宋体"/>
                      </a:endParaRPr>
                    </a:p>
                    <a:p>
                      <a:pPr algn="ctr">
                        <a:spcAft>
                          <a:spcPts val="0"/>
                        </a:spcAft>
                      </a:pPr>
                      <a:r>
                        <a:rPr lang="zh-CN" sz="1800" b="1" kern="100" dirty="0">
                          <a:effectLst/>
                          <a:latin typeface="Times New Roman"/>
                          <a:ea typeface="宋体"/>
                        </a:rPr>
                        <a:t>考</a:t>
                      </a:r>
                      <a:endParaRPr lang="zh-CN" sz="1800" kern="100" dirty="0">
                        <a:effectLst/>
                        <a:latin typeface="Times New Roman"/>
                        <a:ea typeface="宋体"/>
                      </a:endParaRPr>
                    </a:p>
                    <a:p>
                      <a:pPr algn="ctr">
                        <a:spcAft>
                          <a:spcPts val="0"/>
                        </a:spcAft>
                      </a:pPr>
                      <a:r>
                        <a:rPr lang="zh-CN" sz="1800" b="1" kern="100" dirty="0">
                          <a:effectLst/>
                          <a:latin typeface="Times New Roman"/>
                          <a:ea typeface="宋体"/>
                        </a:rPr>
                        <a:t>虑</a:t>
                      </a:r>
                      <a:endParaRPr lang="zh-CN" sz="1800" kern="100" dirty="0">
                        <a:effectLst/>
                        <a:latin typeface="Times New Roman"/>
                        <a:ea typeface="宋体"/>
                      </a:endParaRPr>
                    </a:p>
                  </a:txBody>
                  <a:tcPr marL="55925" marR="55925"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C0C0"/>
                    </a:solidFill>
                  </a:tcPr>
                </a:tc>
                <a:tc>
                  <a:txBody>
                    <a:bodyPr/>
                    <a:lstStyle/>
                    <a:p>
                      <a:pPr algn="ctr">
                        <a:spcAft>
                          <a:spcPts val="0"/>
                        </a:spcAft>
                      </a:pPr>
                      <a:r>
                        <a:rPr lang="zh-CN" sz="1800" kern="100" dirty="0">
                          <a:effectLst/>
                          <a:latin typeface="Times New Roman"/>
                          <a:ea typeface="宋体"/>
                        </a:rPr>
                        <a:t>分配</a:t>
                      </a:r>
                    </a:p>
                    <a:p>
                      <a:pPr algn="ctr">
                        <a:spcAft>
                          <a:spcPts val="0"/>
                        </a:spcAft>
                      </a:pPr>
                      <a:r>
                        <a:rPr lang="zh-CN" sz="1800" kern="100" dirty="0">
                          <a:effectLst/>
                          <a:latin typeface="Times New Roman"/>
                          <a:ea typeface="宋体"/>
                        </a:rPr>
                        <a:t>方式</a:t>
                      </a:r>
                    </a:p>
                  </a:txBody>
                  <a:tcPr marL="55925" marR="559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动态分配一段地址连续的存储空间。若线性表存储规模</a:t>
                      </a:r>
                      <a:r>
                        <a:rPr lang="zh-CN" altLang="en-US" sz="1800" kern="100" dirty="0">
                          <a:effectLst/>
                          <a:latin typeface="Times New Roman"/>
                          <a:ea typeface="宋体"/>
                        </a:rPr>
                        <a:t>不</a:t>
                      </a:r>
                      <a:r>
                        <a:rPr lang="zh-CN" sz="1800" kern="100" dirty="0">
                          <a:effectLst/>
                          <a:latin typeface="Times New Roman"/>
                          <a:ea typeface="宋体"/>
                        </a:rPr>
                        <a:t>定</a:t>
                      </a:r>
                      <a:r>
                        <a:rPr lang="zh-CN" altLang="en-US" sz="1800" kern="100" dirty="0">
                          <a:effectLst/>
                          <a:latin typeface="Times New Roman"/>
                          <a:ea typeface="宋体"/>
                        </a:rPr>
                        <a:t>时，不宜采用，因</a:t>
                      </a:r>
                      <a:r>
                        <a:rPr lang="zh-CN" sz="1800" kern="100" dirty="0">
                          <a:effectLst/>
                          <a:latin typeface="Times New Roman"/>
                          <a:ea typeface="宋体"/>
                        </a:rPr>
                        <a:t>估计过大将造成空间浪费，估计太小</a:t>
                      </a:r>
                      <a:r>
                        <a:rPr lang="zh-CN" altLang="zh-CN" sz="1800" kern="100" dirty="0">
                          <a:effectLst/>
                          <a:latin typeface="Times New Roman"/>
                          <a:ea typeface="+mn-ea"/>
                        </a:rPr>
                        <a:t>增</a:t>
                      </a:r>
                      <a:r>
                        <a:rPr lang="zh-CN" altLang="en-US" sz="1800" kern="100" dirty="0">
                          <a:effectLst/>
                          <a:latin typeface="Times New Roman"/>
                          <a:ea typeface="+mn-ea"/>
                        </a:rPr>
                        <a:t>加</a:t>
                      </a:r>
                      <a:r>
                        <a:rPr lang="zh-CN" sz="1800" kern="100" dirty="0">
                          <a:effectLst/>
                          <a:latin typeface="Times New Roman"/>
                          <a:ea typeface="宋体"/>
                        </a:rPr>
                        <a:t>空间溢出机会。</a:t>
                      </a: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动态分配</a:t>
                      </a:r>
                      <a:r>
                        <a:rPr lang="zh-CN" altLang="en-US" sz="1800" kern="100" dirty="0">
                          <a:effectLst/>
                          <a:latin typeface="Times New Roman"/>
                          <a:ea typeface="宋体"/>
                        </a:rPr>
                        <a:t>，</a:t>
                      </a:r>
                      <a:r>
                        <a:rPr lang="zh-CN" sz="1800" kern="100" dirty="0">
                          <a:effectLst/>
                          <a:latin typeface="Times New Roman"/>
                          <a:ea typeface="宋体"/>
                        </a:rPr>
                        <a:t>只要内存空间尚有空闲，就不会溢出。当线性表的长度变化较大，难以估计其存储规模时，以采用链表为存储结构为好。</a:t>
                      </a:r>
                    </a:p>
                  </a:txBody>
                  <a:tcPr marL="55925" marR="55925"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3321">
                <a:tc vMerge="1">
                  <a:txBody>
                    <a:bodyPr/>
                    <a:lstStyle/>
                    <a:p>
                      <a:endParaRPr lang="zh-CN" altLang="en-US"/>
                    </a:p>
                  </a:txBody>
                  <a:tcPr/>
                </a:tc>
                <a:tc>
                  <a:txBody>
                    <a:bodyPr/>
                    <a:lstStyle/>
                    <a:p>
                      <a:pPr algn="ctr">
                        <a:spcAft>
                          <a:spcPts val="0"/>
                        </a:spcAft>
                      </a:pPr>
                      <a:r>
                        <a:rPr lang="zh-CN" sz="1800" kern="100" dirty="0">
                          <a:effectLst/>
                          <a:latin typeface="Times New Roman"/>
                          <a:ea typeface="宋体"/>
                        </a:rPr>
                        <a:t>存储密度</a:t>
                      </a:r>
                    </a:p>
                  </a:txBody>
                  <a:tcPr marL="55925" marR="559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为</a:t>
                      </a:r>
                      <a:r>
                        <a:rPr lang="en-US" sz="1800" kern="100" dirty="0">
                          <a:effectLst/>
                          <a:latin typeface="Times New Roman"/>
                          <a:ea typeface="宋体"/>
                        </a:rPr>
                        <a:t>1</a:t>
                      </a:r>
                      <a:r>
                        <a:rPr lang="zh-CN" sz="1800" kern="100" dirty="0">
                          <a:effectLst/>
                          <a:latin typeface="Times New Roman"/>
                          <a:ea typeface="宋体"/>
                        </a:rPr>
                        <a:t>。当线性表的长度变化不大易于事先确定时，为节约存储空间，宜采用顺序表作为存储结构。</a:t>
                      </a: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kern="100" dirty="0">
                          <a:effectLst/>
                          <a:latin typeface="Times New Roman"/>
                          <a:ea typeface="宋体"/>
                        </a:rPr>
                        <a:t> &lt;1</a:t>
                      </a:r>
                      <a:endParaRPr lang="zh-CN" sz="1800" kern="100" dirty="0">
                        <a:effectLst/>
                        <a:latin typeface="Times New Roman"/>
                        <a:ea typeface="宋体"/>
                      </a:endParaRPr>
                    </a:p>
                  </a:txBody>
                  <a:tcPr marL="55925" marR="55925"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408">
                <a:tc rowSpan="2">
                  <a:txBody>
                    <a:bodyPr/>
                    <a:lstStyle/>
                    <a:p>
                      <a:pPr algn="ctr">
                        <a:spcAft>
                          <a:spcPts val="0"/>
                        </a:spcAft>
                      </a:pPr>
                      <a:r>
                        <a:rPr lang="zh-CN" sz="1800" b="1" kern="100">
                          <a:effectLst/>
                          <a:latin typeface="Times New Roman"/>
                          <a:ea typeface="宋体"/>
                        </a:rPr>
                        <a:t>基于时间考虑</a:t>
                      </a:r>
                      <a:endParaRPr lang="zh-CN" sz="1800" kern="100">
                        <a:effectLst/>
                        <a:latin typeface="Times New Roman"/>
                        <a:ea typeface="宋体"/>
                      </a:endParaRPr>
                    </a:p>
                  </a:txBody>
                  <a:tcPr marL="55925" marR="55925"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0C0C0"/>
                    </a:solidFill>
                  </a:tcPr>
                </a:tc>
                <a:tc>
                  <a:txBody>
                    <a:bodyPr/>
                    <a:lstStyle/>
                    <a:p>
                      <a:pPr algn="ctr">
                        <a:spcAft>
                          <a:spcPts val="0"/>
                        </a:spcAft>
                      </a:pPr>
                      <a:r>
                        <a:rPr lang="zh-CN" sz="1800" kern="100">
                          <a:effectLst/>
                          <a:latin typeface="Times New Roman"/>
                          <a:ea typeface="宋体"/>
                        </a:rPr>
                        <a:t>存取方式</a:t>
                      </a:r>
                    </a:p>
                  </a:txBody>
                  <a:tcPr marL="55925" marR="559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随机存取，对表中任一</a:t>
                      </a:r>
                      <a:r>
                        <a:rPr lang="zh-CN" altLang="en-US" sz="1800" kern="100" dirty="0">
                          <a:effectLst/>
                          <a:latin typeface="Times New Roman"/>
                          <a:ea typeface="宋体"/>
                        </a:rPr>
                        <a:t>元素</a:t>
                      </a:r>
                      <a:r>
                        <a:rPr lang="zh-CN" sz="1800" kern="100" dirty="0">
                          <a:effectLst/>
                          <a:latin typeface="Times New Roman"/>
                          <a:ea typeface="宋体"/>
                        </a:rPr>
                        <a:t>可在</a:t>
                      </a:r>
                      <a:r>
                        <a:rPr lang="en-US" sz="1800" kern="100" dirty="0">
                          <a:effectLst/>
                          <a:latin typeface="Times New Roman"/>
                          <a:ea typeface="宋体"/>
                        </a:rPr>
                        <a:t>O(1)</a:t>
                      </a:r>
                      <a:r>
                        <a:rPr lang="zh-CN" sz="1800" kern="100" dirty="0">
                          <a:effectLst/>
                          <a:latin typeface="Times New Roman"/>
                          <a:ea typeface="宋体"/>
                        </a:rPr>
                        <a:t>时间内取得。</a:t>
                      </a:r>
                      <a:r>
                        <a:rPr lang="zh-CN" altLang="en-US" sz="1800" kern="100" dirty="0">
                          <a:effectLst/>
                          <a:latin typeface="Times New Roman"/>
                          <a:ea typeface="宋体"/>
                        </a:rPr>
                        <a:t>当</a:t>
                      </a:r>
                      <a:r>
                        <a:rPr lang="zh-CN" sz="1800" kern="100" dirty="0">
                          <a:effectLst/>
                          <a:latin typeface="Times New Roman"/>
                          <a:ea typeface="宋体"/>
                        </a:rPr>
                        <a:t>线性表的操作主要是查找，很少做插入和删除操作时，采用顺序表做存储结构为宜。</a:t>
                      </a: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Times New Roman"/>
                          <a:ea typeface="宋体"/>
                        </a:rPr>
                        <a:t>顺序存取结构，链表中的结点，需从头指针起顺着链扫描才能取得。</a:t>
                      </a:r>
                    </a:p>
                  </a:txBody>
                  <a:tcPr marL="55925" marR="55925"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1761">
                <a:tc vMerge="1">
                  <a:txBody>
                    <a:bodyPr/>
                    <a:lstStyle/>
                    <a:p>
                      <a:endParaRPr lang="zh-CN" altLang="en-US"/>
                    </a:p>
                  </a:txBody>
                  <a:tcPr/>
                </a:tc>
                <a:tc>
                  <a:txBody>
                    <a:bodyPr/>
                    <a:lstStyle/>
                    <a:p>
                      <a:pPr algn="ctr">
                        <a:spcAft>
                          <a:spcPts val="0"/>
                        </a:spcAft>
                      </a:pPr>
                      <a:r>
                        <a:rPr lang="zh-CN" sz="1800" kern="100">
                          <a:effectLst/>
                          <a:latin typeface="Times New Roman"/>
                          <a:ea typeface="宋体"/>
                        </a:rPr>
                        <a:t>插入删除操作</a:t>
                      </a:r>
                    </a:p>
                  </a:txBody>
                  <a:tcPr marL="55925" marR="559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在顺序表中进行插入和删除，平均要移动表中近一半的</a:t>
                      </a:r>
                      <a:r>
                        <a:rPr lang="zh-CN" altLang="en-US" sz="1800" kern="100" dirty="0">
                          <a:effectLst/>
                          <a:latin typeface="Times New Roman"/>
                          <a:ea typeface="宋体"/>
                        </a:rPr>
                        <a:t>元素</a:t>
                      </a:r>
                      <a:r>
                        <a:rPr lang="zh-CN" sz="1800" kern="100" dirty="0">
                          <a:effectLst/>
                          <a:latin typeface="Times New Roman"/>
                          <a:ea typeface="宋体"/>
                        </a:rPr>
                        <a:t>，尤其是当每个</a:t>
                      </a:r>
                      <a:r>
                        <a:rPr lang="zh-CN" altLang="en-US" sz="1800" kern="100" dirty="0">
                          <a:effectLst/>
                          <a:latin typeface="Times New Roman"/>
                          <a:ea typeface="宋体"/>
                        </a:rPr>
                        <a:t>元素</a:t>
                      </a:r>
                      <a:r>
                        <a:rPr lang="zh-CN" sz="1800" kern="100" dirty="0">
                          <a:effectLst/>
                          <a:latin typeface="Times New Roman"/>
                          <a:ea typeface="宋体"/>
                        </a:rPr>
                        <a:t>的信息量较大时，移动结点的时间开销相当可观。</a:t>
                      </a:r>
                    </a:p>
                  </a:txBody>
                  <a:tcPr marL="55925" marR="55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Times New Roman"/>
                          <a:ea typeface="宋体"/>
                        </a:rPr>
                        <a:t>在链表中任何位置插入和删除，只需修改指针。对频繁插入和删除的线性表，宜采用链表做存储结构。若表的插入和删除</a:t>
                      </a:r>
                      <a:r>
                        <a:rPr lang="zh-CN" altLang="en-US" sz="1800" kern="100" dirty="0">
                          <a:effectLst/>
                          <a:latin typeface="Times New Roman"/>
                          <a:ea typeface="宋体"/>
                        </a:rPr>
                        <a:t>只</a:t>
                      </a:r>
                      <a:r>
                        <a:rPr lang="zh-CN" sz="1800" kern="100" dirty="0">
                          <a:effectLst/>
                          <a:latin typeface="Times New Roman"/>
                          <a:ea typeface="宋体"/>
                        </a:rPr>
                        <a:t>发生在首尾两端，宜采用尾指针表示的单循环链表</a:t>
                      </a:r>
                    </a:p>
                  </a:txBody>
                  <a:tcPr marL="55925" marR="55925" marT="0" marB="0">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40412413"/>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684332" y="2061077"/>
            <a:ext cx="5107874"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F1D2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solidFill>
                  <a:srgbClr val="008000"/>
                </a:solidFill>
                <a:latin typeface="Times New Roman" pitchFamily="18" charset="0"/>
                <a:ea typeface="楷体_GB2312" pitchFamily="49" charset="-122"/>
              </a:rPr>
              <a:t>//</a:t>
            </a:r>
            <a:r>
              <a:rPr lang="zh-CN" altLang="en-US" sz="2400" b="1">
                <a:solidFill>
                  <a:srgbClr val="008000"/>
                </a:solidFill>
                <a:latin typeface="Times New Roman" pitchFamily="18" charset="0"/>
                <a:ea typeface="楷体_GB2312" pitchFamily="49" charset="-122"/>
              </a:rPr>
              <a:t>线性表的静态链表存储结构</a:t>
            </a:r>
          </a:p>
          <a:p>
            <a:pPr eaLnBrk="1" hangingPunct="1">
              <a:spcBef>
                <a:spcPct val="50000"/>
              </a:spcBef>
              <a:buClrTx/>
              <a:buSzTx/>
              <a:buFontTx/>
              <a:buNone/>
            </a:pPr>
            <a:r>
              <a:rPr lang="en-US" altLang="zh-CN" sz="2400" b="1">
                <a:solidFill>
                  <a:srgbClr val="000000"/>
                </a:solidFill>
                <a:latin typeface="Times New Roman" pitchFamily="18" charset="0"/>
                <a:ea typeface="楷体_GB2312" pitchFamily="49" charset="-122"/>
              </a:rPr>
              <a:t>#define  MAXSIZE	1000</a:t>
            </a:r>
          </a:p>
          <a:p>
            <a:pPr eaLnBrk="1" hangingPunct="1">
              <a:spcBef>
                <a:spcPct val="50000"/>
              </a:spcBef>
              <a:buClrTx/>
              <a:buSzTx/>
              <a:buFontTx/>
              <a:buNone/>
            </a:pPr>
            <a:r>
              <a:rPr lang="en-US" altLang="zh-CN" sz="2400" b="1">
                <a:solidFill>
                  <a:srgbClr val="000000"/>
                </a:solidFill>
                <a:latin typeface="Times New Roman" pitchFamily="18" charset="0"/>
                <a:ea typeface="楷体_GB2312" pitchFamily="49" charset="-122"/>
              </a:rPr>
              <a:t>typedef  struct {</a:t>
            </a:r>
          </a:p>
          <a:p>
            <a:pPr eaLnBrk="1" hangingPunct="1">
              <a:spcBef>
                <a:spcPct val="50000"/>
              </a:spcBef>
              <a:buClrTx/>
              <a:buSzTx/>
              <a:buFontTx/>
              <a:buNone/>
            </a:pPr>
            <a:r>
              <a:rPr lang="en-US" altLang="zh-CN" sz="2400" b="1">
                <a:solidFill>
                  <a:srgbClr val="000000"/>
                </a:solidFill>
                <a:latin typeface="Times New Roman" pitchFamily="18" charset="0"/>
                <a:ea typeface="楷体_GB2312" pitchFamily="49" charset="-122"/>
              </a:rPr>
              <a:t>	ElemType data;  </a:t>
            </a:r>
            <a:r>
              <a:rPr lang="en-US" altLang="zh-CN" sz="2400" b="1">
                <a:solidFill>
                  <a:srgbClr val="008000"/>
                </a:solidFill>
                <a:latin typeface="Times New Roman" pitchFamily="18" charset="0"/>
                <a:ea typeface="楷体_GB2312" pitchFamily="49" charset="-122"/>
              </a:rPr>
              <a:t>//</a:t>
            </a:r>
            <a:r>
              <a:rPr lang="zh-CN" altLang="en-US" sz="2400" b="1">
                <a:solidFill>
                  <a:srgbClr val="008000"/>
                </a:solidFill>
                <a:latin typeface="Times New Roman" pitchFamily="18" charset="0"/>
                <a:ea typeface="楷体_GB2312" pitchFamily="49" charset="-122"/>
              </a:rPr>
              <a:t>数据域</a:t>
            </a:r>
          </a:p>
          <a:p>
            <a:pPr eaLnBrk="1" hangingPunct="1">
              <a:spcBef>
                <a:spcPct val="50000"/>
              </a:spcBef>
              <a:buClrTx/>
              <a:buSzTx/>
              <a:buFontTx/>
              <a:buNone/>
            </a:pPr>
            <a:r>
              <a:rPr lang="zh-CN" altLang="en-US" sz="2400" b="1">
                <a:solidFill>
                  <a:srgbClr val="000000"/>
                </a:solidFill>
                <a:latin typeface="Times New Roman" pitchFamily="18" charset="0"/>
                <a:ea typeface="楷体_GB2312" pitchFamily="49" charset="-122"/>
              </a:rPr>
              <a:t>	</a:t>
            </a:r>
            <a:r>
              <a:rPr lang="en-US" altLang="zh-CN" sz="2400" b="1">
                <a:solidFill>
                  <a:srgbClr val="000000"/>
                </a:solidFill>
                <a:latin typeface="Times New Roman" pitchFamily="18" charset="0"/>
                <a:ea typeface="楷体_GB2312" pitchFamily="49" charset="-122"/>
              </a:rPr>
              <a:t>int 	      cur	;   </a:t>
            </a:r>
            <a:r>
              <a:rPr lang="en-US" altLang="zh-CN" sz="2400" b="1">
                <a:solidFill>
                  <a:srgbClr val="008000"/>
                </a:solidFill>
                <a:latin typeface="Times New Roman" pitchFamily="18" charset="0"/>
                <a:ea typeface="楷体_GB2312" pitchFamily="49" charset="-122"/>
              </a:rPr>
              <a:t>//</a:t>
            </a:r>
            <a:r>
              <a:rPr lang="zh-CN" altLang="en-US" sz="2400" b="1">
                <a:solidFill>
                  <a:srgbClr val="008000"/>
                </a:solidFill>
                <a:latin typeface="Times New Roman" pitchFamily="18" charset="0"/>
                <a:ea typeface="楷体_GB2312" pitchFamily="49" charset="-122"/>
              </a:rPr>
              <a:t>游标域</a:t>
            </a:r>
          </a:p>
          <a:p>
            <a:pPr eaLnBrk="1" hangingPunct="1">
              <a:spcBef>
                <a:spcPct val="50000"/>
              </a:spcBef>
              <a:buClrTx/>
              <a:buSzTx/>
              <a:buFontTx/>
              <a:buNone/>
            </a:pPr>
            <a:r>
              <a:rPr lang="en-US" altLang="zh-CN" sz="2400" b="1">
                <a:solidFill>
                  <a:srgbClr val="000000"/>
                </a:solidFill>
                <a:latin typeface="Times New Roman" pitchFamily="18" charset="0"/>
                <a:ea typeface="楷体_GB2312" pitchFamily="49" charset="-122"/>
              </a:rPr>
              <a:t>}</a:t>
            </a:r>
            <a:r>
              <a:rPr lang="en-US" altLang="zh-CN" sz="2400" b="1">
                <a:solidFill>
                  <a:schemeClr val="bg2"/>
                </a:solidFill>
                <a:latin typeface="Times New Roman" pitchFamily="18" charset="0"/>
                <a:ea typeface="楷体_GB2312" pitchFamily="49" charset="-122"/>
              </a:rPr>
              <a:t> </a:t>
            </a:r>
            <a:r>
              <a:rPr lang="en-US" altLang="zh-CN" sz="2400" b="1">
                <a:solidFill>
                  <a:schemeClr val="tx2"/>
                </a:solidFill>
                <a:latin typeface="Times New Roman" pitchFamily="18" charset="0"/>
                <a:ea typeface="楷体_GB2312" pitchFamily="49" charset="-122"/>
              </a:rPr>
              <a:t>component,  SLinkList[MAXSIZE]</a:t>
            </a:r>
          </a:p>
        </p:txBody>
      </p:sp>
      <p:sp>
        <p:nvSpPr>
          <p:cNvPr id="75780" name="Rectangle 4"/>
          <p:cNvSpPr>
            <a:spLocks noChangeArrowheads="1"/>
          </p:cNvSpPr>
          <p:nvPr/>
        </p:nvSpPr>
        <p:spPr bwMode="auto">
          <a:xfrm>
            <a:off x="979659" y="1602290"/>
            <a:ext cx="409169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80000"/>
              </a:lnSpc>
              <a:buClr>
                <a:schemeClr val="hlink"/>
              </a:buClr>
              <a:buSzPct val="110000"/>
              <a:buFont typeface="Wingdings" pitchFamily="2" charset="2"/>
              <a:buNone/>
            </a:pPr>
            <a:r>
              <a:rPr lang="zh-CN" altLang="en-US" sz="2400" b="1">
                <a:latin typeface="Times New Roman" pitchFamily="18" charset="0"/>
                <a:ea typeface="隶书" pitchFamily="49" charset="-122"/>
              </a:rPr>
              <a:t>（</a:t>
            </a:r>
            <a:r>
              <a:rPr lang="en-US" altLang="zh-CN" sz="2400" b="1">
                <a:latin typeface="Times New Roman" pitchFamily="18" charset="0"/>
                <a:ea typeface="隶书" pitchFamily="49" charset="-122"/>
              </a:rPr>
              <a:t>a</a:t>
            </a:r>
            <a:r>
              <a:rPr lang="en-US" altLang="zh-CN" sz="2400" b="1" baseline="-25000">
                <a:latin typeface="Times New Roman" pitchFamily="18" charset="0"/>
                <a:ea typeface="隶书" pitchFamily="49" charset="-122"/>
              </a:rPr>
              <a:t>1</a:t>
            </a:r>
            <a:r>
              <a:rPr lang="en-US" altLang="zh-CN" sz="2400" b="1">
                <a:latin typeface="Times New Roman" pitchFamily="18" charset="0"/>
                <a:ea typeface="隶书" pitchFamily="49" charset="-122"/>
              </a:rPr>
              <a:t>,…, a</a:t>
            </a:r>
            <a:r>
              <a:rPr lang="en-US" altLang="zh-CN" sz="2400" b="1" baseline="-25000">
                <a:latin typeface="Times New Roman" pitchFamily="18" charset="0"/>
                <a:ea typeface="隶书" pitchFamily="49" charset="-122"/>
              </a:rPr>
              <a:t>i</a:t>
            </a:r>
            <a:r>
              <a:rPr lang="en-US" altLang="zh-CN" sz="2400" b="1">
                <a:latin typeface="Times New Roman" pitchFamily="18" charset="0"/>
                <a:ea typeface="隶书" pitchFamily="49" charset="-122"/>
              </a:rPr>
              <a:t>, a</a:t>
            </a:r>
            <a:r>
              <a:rPr lang="en-US" altLang="zh-CN" sz="2400" b="1" baseline="-25000">
                <a:latin typeface="Times New Roman" pitchFamily="18" charset="0"/>
                <a:ea typeface="隶书" pitchFamily="49" charset="-122"/>
              </a:rPr>
              <a:t>i+1</a:t>
            </a:r>
            <a:r>
              <a:rPr lang="en-US" altLang="zh-CN" sz="2400" b="1">
                <a:latin typeface="Times New Roman" pitchFamily="18" charset="0"/>
                <a:ea typeface="隶书" pitchFamily="49" charset="-122"/>
              </a:rPr>
              <a:t>,…, a</a:t>
            </a:r>
            <a:r>
              <a:rPr lang="en-US" altLang="zh-CN" sz="2400" b="1" baseline="-25000">
                <a:latin typeface="Times New Roman" pitchFamily="18" charset="0"/>
                <a:ea typeface="隶书" pitchFamily="49" charset="-122"/>
              </a:rPr>
              <a:t>n</a:t>
            </a:r>
            <a:r>
              <a:rPr lang="en-US" altLang="zh-CN" sz="2400" b="1">
                <a:latin typeface="Times New Roman" pitchFamily="18" charset="0"/>
                <a:ea typeface="隶书" pitchFamily="49" charset="-122"/>
              </a:rPr>
              <a:t>)</a:t>
            </a:r>
            <a:endParaRPr lang="en-US" altLang="zh-CN" sz="2400" b="1">
              <a:solidFill>
                <a:srgbClr val="00CC00"/>
              </a:solidFill>
              <a:latin typeface="Times New Roman" pitchFamily="18" charset="0"/>
              <a:ea typeface="隶书" pitchFamily="49" charset="-122"/>
            </a:endParaRPr>
          </a:p>
        </p:txBody>
      </p:sp>
      <p:grpSp>
        <p:nvGrpSpPr>
          <p:cNvPr id="75781" name="Group 47"/>
          <p:cNvGrpSpPr>
            <a:grpSpLocks/>
          </p:cNvGrpSpPr>
          <p:nvPr/>
        </p:nvGrpSpPr>
        <p:grpSpPr bwMode="auto">
          <a:xfrm>
            <a:off x="6444783" y="1549903"/>
            <a:ext cx="1895804" cy="4587875"/>
            <a:chOff x="4317" y="1162"/>
            <a:chExt cx="1194" cy="2890"/>
          </a:xfrm>
        </p:grpSpPr>
        <p:sp>
          <p:nvSpPr>
            <p:cNvPr id="75783" name="Rectangle 7"/>
            <p:cNvSpPr>
              <a:spLocks noChangeArrowheads="1"/>
            </p:cNvSpPr>
            <p:nvPr/>
          </p:nvSpPr>
          <p:spPr bwMode="auto">
            <a:xfrm>
              <a:off x="4616" y="1162"/>
              <a:ext cx="522" cy="288"/>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800" baseline="-25000">
                <a:solidFill>
                  <a:schemeClr val="bg2"/>
                </a:solidFill>
                <a:latin typeface="Times New Roman" pitchFamily="18" charset="0"/>
              </a:endParaRPr>
            </a:p>
          </p:txBody>
        </p:sp>
        <p:sp>
          <p:nvSpPr>
            <p:cNvPr id="75784" name="Rectangle 8"/>
            <p:cNvSpPr>
              <a:spLocks noChangeArrowheads="1"/>
            </p:cNvSpPr>
            <p:nvPr/>
          </p:nvSpPr>
          <p:spPr bwMode="auto">
            <a:xfrm>
              <a:off x="5138" y="1162"/>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1</a:t>
              </a:r>
            </a:p>
          </p:txBody>
        </p:sp>
        <p:sp>
          <p:nvSpPr>
            <p:cNvPr id="75785" name="Text Box 9"/>
            <p:cNvSpPr txBox="1">
              <a:spLocks noChangeArrowheads="1"/>
            </p:cNvSpPr>
            <p:nvPr/>
          </p:nvSpPr>
          <p:spPr bwMode="auto">
            <a:xfrm>
              <a:off x="4317" y="1210"/>
              <a:ext cx="2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0</a:t>
              </a:r>
            </a:p>
          </p:txBody>
        </p:sp>
        <p:sp>
          <p:nvSpPr>
            <p:cNvPr id="75786" name="Rectangle 11"/>
            <p:cNvSpPr>
              <a:spLocks noChangeArrowheads="1"/>
            </p:cNvSpPr>
            <p:nvPr/>
          </p:nvSpPr>
          <p:spPr bwMode="auto">
            <a:xfrm>
              <a:off x="4616" y="1450"/>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zhao</a:t>
              </a:r>
              <a:endParaRPr lang="en-US" altLang="zh-CN" sz="2800" baseline="-25000">
                <a:latin typeface="Times New Roman" pitchFamily="18" charset="0"/>
              </a:endParaRPr>
            </a:p>
          </p:txBody>
        </p:sp>
        <p:sp>
          <p:nvSpPr>
            <p:cNvPr id="75787" name="Rectangle 12"/>
            <p:cNvSpPr>
              <a:spLocks noChangeArrowheads="1"/>
            </p:cNvSpPr>
            <p:nvPr/>
          </p:nvSpPr>
          <p:spPr bwMode="auto">
            <a:xfrm>
              <a:off x="5138" y="1450"/>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2</a:t>
              </a:r>
            </a:p>
          </p:txBody>
        </p:sp>
        <p:sp>
          <p:nvSpPr>
            <p:cNvPr id="75788" name="Text Box 13"/>
            <p:cNvSpPr txBox="1">
              <a:spLocks noChangeArrowheads="1"/>
            </p:cNvSpPr>
            <p:nvPr/>
          </p:nvSpPr>
          <p:spPr bwMode="auto">
            <a:xfrm>
              <a:off x="4317" y="1498"/>
              <a:ext cx="2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1</a:t>
              </a:r>
            </a:p>
          </p:txBody>
        </p:sp>
        <p:sp>
          <p:nvSpPr>
            <p:cNvPr id="75789" name="Rectangle 15"/>
            <p:cNvSpPr>
              <a:spLocks noChangeArrowheads="1"/>
            </p:cNvSpPr>
            <p:nvPr/>
          </p:nvSpPr>
          <p:spPr bwMode="auto">
            <a:xfrm>
              <a:off x="4616" y="2026"/>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sun</a:t>
              </a:r>
              <a:endParaRPr lang="en-US" altLang="zh-CN" sz="2800" baseline="-25000">
                <a:latin typeface="Times New Roman" pitchFamily="18" charset="0"/>
              </a:endParaRPr>
            </a:p>
          </p:txBody>
        </p:sp>
        <p:sp>
          <p:nvSpPr>
            <p:cNvPr id="75790" name="Rectangle 16"/>
            <p:cNvSpPr>
              <a:spLocks noChangeArrowheads="1"/>
            </p:cNvSpPr>
            <p:nvPr/>
          </p:nvSpPr>
          <p:spPr bwMode="auto">
            <a:xfrm>
              <a:off x="5138" y="2026"/>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4</a:t>
              </a:r>
            </a:p>
          </p:txBody>
        </p:sp>
        <p:sp>
          <p:nvSpPr>
            <p:cNvPr id="75791" name="Text Box 17"/>
            <p:cNvSpPr txBox="1">
              <a:spLocks noChangeArrowheads="1"/>
            </p:cNvSpPr>
            <p:nvPr/>
          </p:nvSpPr>
          <p:spPr bwMode="auto">
            <a:xfrm>
              <a:off x="4317" y="2074"/>
              <a:ext cx="2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3</a:t>
              </a:r>
            </a:p>
          </p:txBody>
        </p:sp>
        <p:sp>
          <p:nvSpPr>
            <p:cNvPr id="75792" name="Rectangle 19"/>
            <p:cNvSpPr>
              <a:spLocks noChangeArrowheads="1"/>
            </p:cNvSpPr>
            <p:nvPr/>
          </p:nvSpPr>
          <p:spPr bwMode="auto">
            <a:xfrm>
              <a:off x="4616" y="2602"/>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zhou</a:t>
              </a:r>
              <a:endParaRPr lang="en-US" altLang="zh-CN" sz="2800" baseline="-25000">
                <a:latin typeface="Times New Roman" pitchFamily="18" charset="0"/>
              </a:endParaRPr>
            </a:p>
          </p:txBody>
        </p:sp>
        <p:sp>
          <p:nvSpPr>
            <p:cNvPr id="75793" name="Rectangle 20"/>
            <p:cNvSpPr>
              <a:spLocks noChangeArrowheads="1"/>
            </p:cNvSpPr>
            <p:nvPr/>
          </p:nvSpPr>
          <p:spPr bwMode="auto">
            <a:xfrm>
              <a:off x="5138" y="2602"/>
              <a:ext cx="373" cy="288"/>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6</a:t>
              </a:r>
            </a:p>
          </p:txBody>
        </p:sp>
        <p:sp>
          <p:nvSpPr>
            <p:cNvPr id="75794" name="Text Box 21"/>
            <p:cNvSpPr txBox="1">
              <a:spLocks noChangeArrowheads="1"/>
            </p:cNvSpPr>
            <p:nvPr/>
          </p:nvSpPr>
          <p:spPr bwMode="auto">
            <a:xfrm>
              <a:off x="4317" y="2650"/>
              <a:ext cx="2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5</a:t>
              </a:r>
            </a:p>
          </p:txBody>
        </p:sp>
        <p:sp>
          <p:nvSpPr>
            <p:cNvPr id="75795" name="Text Box 23"/>
            <p:cNvSpPr txBox="1">
              <a:spLocks noChangeArrowheads="1"/>
            </p:cNvSpPr>
            <p:nvPr/>
          </p:nvSpPr>
          <p:spPr bwMode="auto">
            <a:xfrm>
              <a:off x="4317" y="3802"/>
              <a:ext cx="3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9</a:t>
              </a:r>
            </a:p>
          </p:txBody>
        </p:sp>
        <p:grpSp>
          <p:nvGrpSpPr>
            <p:cNvPr id="75796" name="Group 24"/>
            <p:cNvGrpSpPr>
              <a:grpSpLocks/>
            </p:cNvGrpSpPr>
            <p:nvPr/>
          </p:nvGrpSpPr>
          <p:grpSpPr bwMode="auto">
            <a:xfrm>
              <a:off x="4616" y="3754"/>
              <a:ext cx="895" cy="288"/>
              <a:chOff x="1968" y="2352"/>
              <a:chExt cx="576" cy="288"/>
            </a:xfrm>
          </p:grpSpPr>
          <p:sp>
            <p:nvSpPr>
              <p:cNvPr id="75812" name="Rectangle 25"/>
              <p:cNvSpPr>
                <a:spLocks noChangeArrowheads="1"/>
              </p:cNvSpPr>
              <p:nvPr/>
            </p:nvSpPr>
            <p:spPr bwMode="auto">
              <a:xfrm>
                <a:off x="1968" y="2352"/>
                <a:ext cx="336"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800" baseline="-25000">
                  <a:solidFill>
                    <a:schemeClr val="bg2"/>
                  </a:solidFill>
                  <a:latin typeface="Times New Roman" pitchFamily="18" charset="0"/>
                </a:endParaRPr>
              </a:p>
            </p:txBody>
          </p:sp>
          <p:sp>
            <p:nvSpPr>
              <p:cNvPr id="75813" name="Rectangle 26"/>
              <p:cNvSpPr>
                <a:spLocks noChangeArrowheads="1"/>
              </p:cNvSpPr>
              <p:nvPr/>
            </p:nvSpPr>
            <p:spPr bwMode="auto">
              <a:xfrm>
                <a:off x="2304" y="2352"/>
                <a:ext cx="240"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800" baseline="-25000">
                  <a:solidFill>
                    <a:schemeClr val="bg2"/>
                  </a:solidFill>
                  <a:latin typeface="Times New Roman" pitchFamily="18" charset="0"/>
                </a:endParaRPr>
              </a:p>
            </p:txBody>
          </p:sp>
        </p:grpSp>
        <p:sp>
          <p:nvSpPr>
            <p:cNvPr id="75797" name="Rectangle 28"/>
            <p:cNvSpPr>
              <a:spLocks noChangeArrowheads="1"/>
            </p:cNvSpPr>
            <p:nvPr/>
          </p:nvSpPr>
          <p:spPr bwMode="auto">
            <a:xfrm>
              <a:off x="4616" y="3178"/>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zheng</a:t>
              </a:r>
              <a:endParaRPr lang="en-US" altLang="zh-CN" sz="2800" baseline="-25000">
                <a:latin typeface="Times New Roman" pitchFamily="18" charset="0"/>
              </a:endParaRPr>
            </a:p>
          </p:txBody>
        </p:sp>
        <p:sp>
          <p:nvSpPr>
            <p:cNvPr id="75798" name="Rectangle 29"/>
            <p:cNvSpPr>
              <a:spLocks noChangeArrowheads="1"/>
            </p:cNvSpPr>
            <p:nvPr/>
          </p:nvSpPr>
          <p:spPr bwMode="auto">
            <a:xfrm>
              <a:off x="5138" y="3178"/>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8</a:t>
              </a:r>
            </a:p>
          </p:txBody>
        </p:sp>
        <p:sp>
          <p:nvSpPr>
            <p:cNvPr id="75799" name="Text Box 30"/>
            <p:cNvSpPr txBox="1">
              <a:spLocks noChangeArrowheads="1"/>
            </p:cNvSpPr>
            <p:nvPr/>
          </p:nvSpPr>
          <p:spPr bwMode="auto">
            <a:xfrm>
              <a:off x="4317" y="3226"/>
              <a:ext cx="2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7</a:t>
              </a:r>
            </a:p>
          </p:txBody>
        </p:sp>
        <p:sp>
          <p:nvSpPr>
            <p:cNvPr id="75800" name="Rectangle 32"/>
            <p:cNvSpPr>
              <a:spLocks noChangeArrowheads="1"/>
            </p:cNvSpPr>
            <p:nvPr/>
          </p:nvSpPr>
          <p:spPr bwMode="auto">
            <a:xfrm>
              <a:off x="4616" y="1738"/>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qian</a:t>
              </a:r>
              <a:endParaRPr lang="en-US" altLang="zh-CN" sz="2800" baseline="-25000">
                <a:latin typeface="Times New Roman" pitchFamily="18" charset="0"/>
              </a:endParaRPr>
            </a:p>
          </p:txBody>
        </p:sp>
        <p:sp>
          <p:nvSpPr>
            <p:cNvPr id="75801" name="Rectangle 33"/>
            <p:cNvSpPr>
              <a:spLocks noChangeArrowheads="1"/>
            </p:cNvSpPr>
            <p:nvPr/>
          </p:nvSpPr>
          <p:spPr bwMode="auto">
            <a:xfrm>
              <a:off x="5138" y="1738"/>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3</a:t>
              </a:r>
            </a:p>
          </p:txBody>
        </p:sp>
        <p:sp>
          <p:nvSpPr>
            <p:cNvPr id="75802" name="Text Box 34"/>
            <p:cNvSpPr txBox="1">
              <a:spLocks noChangeArrowheads="1"/>
            </p:cNvSpPr>
            <p:nvPr/>
          </p:nvSpPr>
          <p:spPr bwMode="auto">
            <a:xfrm>
              <a:off x="4332" y="1786"/>
              <a:ext cx="3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2</a:t>
              </a:r>
            </a:p>
          </p:txBody>
        </p:sp>
        <p:sp>
          <p:nvSpPr>
            <p:cNvPr id="75803" name="Rectangle 36"/>
            <p:cNvSpPr>
              <a:spLocks noChangeArrowheads="1"/>
            </p:cNvSpPr>
            <p:nvPr/>
          </p:nvSpPr>
          <p:spPr bwMode="auto">
            <a:xfrm>
              <a:off x="4616" y="3466"/>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wang</a:t>
              </a:r>
              <a:endParaRPr lang="en-US" altLang="zh-CN" sz="2800" baseline="-25000">
                <a:latin typeface="Times New Roman" pitchFamily="18" charset="0"/>
              </a:endParaRPr>
            </a:p>
          </p:txBody>
        </p:sp>
        <p:sp>
          <p:nvSpPr>
            <p:cNvPr id="75804" name="Rectangle 37"/>
            <p:cNvSpPr>
              <a:spLocks noChangeArrowheads="1"/>
            </p:cNvSpPr>
            <p:nvPr/>
          </p:nvSpPr>
          <p:spPr bwMode="auto">
            <a:xfrm>
              <a:off x="5138" y="3466"/>
              <a:ext cx="373" cy="288"/>
            </a:xfrm>
            <a:prstGeom prst="rect">
              <a:avLst/>
            </a:prstGeom>
            <a:solidFill>
              <a:srgbClr val="CCFFFF"/>
            </a:solidFill>
            <a:ln w="952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0</a:t>
              </a:r>
            </a:p>
          </p:txBody>
        </p:sp>
        <p:sp>
          <p:nvSpPr>
            <p:cNvPr id="75805" name="Text Box 38"/>
            <p:cNvSpPr txBox="1">
              <a:spLocks noChangeArrowheads="1"/>
            </p:cNvSpPr>
            <p:nvPr/>
          </p:nvSpPr>
          <p:spPr bwMode="auto">
            <a:xfrm>
              <a:off x="4324" y="3514"/>
              <a:ext cx="3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8</a:t>
              </a:r>
            </a:p>
          </p:txBody>
        </p:sp>
        <p:sp>
          <p:nvSpPr>
            <p:cNvPr id="75806" name="Rectangle 40"/>
            <p:cNvSpPr>
              <a:spLocks noChangeArrowheads="1"/>
            </p:cNvSpPr>
            <p:nvPr/>
          </p:nvSpPr>
          <p:spPr bwMode="auto">
            <a:xfrm>
              <a:off x="4616" y="2314"/>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li</a:t>
              </a:r>
              <a:endParaRPr lang="en-US" altLang="zh-CN" sz="2800" baseline="-25000">
                <a:latin typeface="Times New Roman" pitchFamily="18" charset="0"/>
              </a:endParaRPr>
            </a:p>
          </p:txBody>
        </p:sp>
        <p:sp>
          <p:nvSpPr>
            <p:cNvPr id="75807" name="Text Box 41"/>
            <p:cNvSpPr txBox="1">
              <a:spLocks noChangeArrowheads="1"/>
            </p:cNvSpPr>
            <p:nvPr/>
          </p:nvSpPr>
          <p:spPr bwMode="auto">
            <a:xfrm>
              <a:off x="4324" y="2362"/>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4</a:t>
              </a:r>
            </a:p>
          </p:txBody>
        </p:sp>
        <p:sp>
          <p:nvSpPr>
            <p:cNvPr id="75808" name="Rectangle 42"/>
            <p:cNvSpPr>
              <a:spLocks noChangeArrowheads="1"/>
            </p:cNvSpPr>
            <p:nvPr/>
          </p:nvSpPr>
          <p:spPr bwMode="auto">
            <a:xfrm>
              <a:off x="5138" y="2314"/>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5</a:t>
              </a:r>
            </a:p>
          </p:txBody>
        </p:sp>
        <p:sp>
          <p:nvSpPr>
            <p:cNvPr id="75809" name="Rectangle 44"/>
            <p:cNvSpPr>
              <a:spLocks noChangeArrowheads="1"/>
            </p:cNvSpPr>
            <p:nvPr/>
          </p:nvSpPr>
          <p:spPr bwMode="auto">
            <a:xfrm>
              <a:off x="4616" y="2890"/>
              <a:ext cx="522"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a:latin typeface="Times New Roman" pitchFamily="18" charset="0"/>
                </a:rPr>
                <a:t>wu</a:t>
              </a:r>
              <a:endParaRPr lang="en-US" altLang="zh-CN" sz="2800" baseline="-25000">
                <a:latin typeface="Times New Roman" pitchFamily="18" charset="0"/>
              </a:endParaRPr>
            </a:p>
          </p:txBody>
        </p:sp>
        <p:sp>
          <p:nvSpPr>
            <p:cNvPr id="75810" name="Text Box 45"/>
            <p:cNvSpPr txBox="1">
              <a:spLocks noChangeArrowheads="1"/>
            </p:cNvSpPr>
            <p:nvPr/>
          </p:nvSpPr>
          <p:spPr bwMode="auto">
            <a:xfrm>
              <a:off x="4319" y="2938"/>
              <a:ext cx="3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6</a:t>
              </a:r>
            </a:p>
          </p:txBody>
        </p:sp>
        <p:sp>
          <p:nvSpPr>
            <p:cNvPr id="75811" name="Rectangle 46"/>
            <p:cNvSpPr>
              <a:spLocks noChangeArrowheads="1"/>
            </p:cNvSpPr>
            <p:nvPr/>
          </p:nvSpPr>
          <p:spPr bwMode="auto">
            <a:xfrm>
              <a:off x="5138" y="2890"/>
              <a:ext cx="373" cy="28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rgbClr val="FF0000"/>
                  </a:solidFill>
                  <a:latin typeface="Times New Roman" pitchFamily="18" charset="0"/>
                </a:rPr>
                <a:t>7</a:t>
              </a:r>
            </a:p>
          </p:txBody>
        </p:sp>
      </p:grpSp>
      <p:sp>
        <p:nvSpPr>
          <p:cNvPr id="2" name="标题 1"/>
          <p:cNvSpPr>
            <a:spLocks noGrp="1"/>
          </p:cNvSpPr>
          <p:nvPr>
            <p:ph type="title"/>
          </p:nvPr>
        </p:nvSpPr>
        <p:spPr/>
        <p:txBody>
          <a:bodyPr/>
          <a:lstStyle/>
          <a:p>
            <a:r>
              <a:rPr lang="zh-CN" altLang="en-US" dirty="0"/>
              <a:t>静态链表的数据类型</a:t>
            </a:r>
            <a:r>
              <a:rPr lang="zh-CN" altLang="en-US" dirty="0" smtClean="0"/>
              <a:t>描述</a:t>
            </a:r>
            <a:endParaRPr lang="zh-CN" altLang="en-US" dirty="0"/>
          </a:p>
        </p:txBody>
      </p:sp>
    </p:spTree>
    <p:extLst>
      <p:ext uri="{BB962C8B-B14F-4D97-AF65-F5344CB8AC3E}">
        <p14:creationId xmlns:p14="http://schemas.microsoft.com/office/powerpoint/2010/main" val="103252442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43169" y="2858622"/>
            <a:ext cx="7011617" cy="3232150"/>
          </a:xfrm>
          <a:prstGeom prst="rect">
            <a:avLst/>
          </a:prstGeom>
          <a:solidFill>
            <a:schemeClr val="accent1"/>
          </a:solidFill>
          <a:ln w="9525">
            <a:solidFill>
              <a:srgbClr val="1F1D2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400">
                <a:latin typeface="Times New Roman" pitchFamily="18" charset="0"/>
                <a:ea typeface="隶书" pitchFamily="49" charset="-122"/>
              </a:rPr>
              <a:t>void difference(SLinkList &amp;space, int &amp;S){</a:t>
            </a:r>
          </a:p>
          <a:p>
            <a:pPr eaLnBrk="1" hangingPunct="1">
              <a:spcBef>
                <a:spcPct val="50000"/>
              </a:spcBef>
              <a:buFontTx/>
              <a:buNone/>
            </a:pPr>
            <a:r>
              <a:rPr lang="en-US" altLang="zh-CN" sz="2400">
                <a:latin typeface="Times New Roman" pitchFamily="18" charset="0"/>
                <a:ea typeface="隶书" pitchFamily="49" charset="-122"/>
              </a:rPr>
              <a:t>          InitSpace_SL(space);	//</a:t>
            </a:r>
            <a:r>
              <a:rPr lang="zh-CN" altLang="en-US" sz="2400">
                <a:latin typeface="Times New Roman" pitchFamily="18" charset="0"/>
                <a:ea typeface="隶书" pitchFamily="49" charset="-122"/>
              </a:rPr>
              <a:t>初始化备用空间</a:t>
            </a:r>
          </a:p>
          <a:p>
            <a:pPr eaLnBrk="1" hangingPunct="1">
              <a:spcBef>
                <a:spcPct val="50000"/>
              </a:spcBef>
              <a:buFontTx/>
              <a:buNone/>
            </a:pPr>
            <a:r>
              <a:rPr lang="zh-CN" altLang="en-US" sz="2400">
                <a:latin typeface="Times New Roman" pitchFamily="18" charset="0"/>
                <a:ea typeface="隶书" pitchFamily="49" charset="-122"/>
              </a:rPr>
              <a:t>          </a:t>
            </a:r>
            <a:r>
              <a:rPr lang="en-US" altLang="zh-CN" sz="2400">
                <a:latin typeface="Times New Roman" pitchFamily="18" charset="0"/>
                <a:ea typeface="隶书" pitchFamily="49" charset="-122"/>
              </a:rPr>
              <a:t>S = Malloc_SL(space);	//</a:t>
            </a:r>
            <a:r>
              <a:rPr lang="zh-CN" altLang="en-US" sz="2400">
                <a:latin typeface="Times New Roman" pitchFamily="18" charset="0"/>
                <a:ea typeface="隶书" pitchFamily="49" charset="-122"/>
              </a:rPr>
              <a:t>生成</a:t>
            </a:r>
            <a:r>
              <a:rPr lang="en-US" altLang="zh-CN" sz="2400">
                <a:latin typeface="Times New Roman" pitchFamily="18" charset="0"/>
                <a:ea typeface="隶书" pitchFamily="49" charset="-122"/>
              </a:rPr>
              <a:t>S</a:t>
            </a:r>
            <a:r>
              <a:rPr lang="zh-CN" altLang="en-US" sz="2400">
                <a:latin typeface="Times New Roman" pitchFamily="18" charset="0"/>
                <a:ea typeface="隶书" pitchFamily="49" charset="-122"/>
              </a:rPr>
              <a:t>的头结点</a:t>
            </a:r>
          </a:p>
          <a:p>
            <a:pPr eaLnBrk="1" hangingPunct="1">
              <a:spcBef>
                <a:spcPct val="50000"/>
              </a:spcBef>
              <a:buFontTx/>
              <a:buNone/>
            </a:pPr>
            <a:r>
              <a:rPr lang="zh-CN" altLang="en-US" sz="2400">
                <a:latin typeface="Times New Roman" pitchFamily="18" charset="0"/>
                <a:ea typeface="隶书" pitchFamily="49" charset="-122"/>
              </a:rPr>
              <a:t>          </a:t>
            </a:r>
            <a:r>
              <a:rPr lang="en-US" altLang="zh-CN" sz="2400">
                <a:latin typeface="Times New Roman" pitchFamily="18" charset="0"/>
                <a:ea typeface="隶书" pitchFamily="49" charset="-122"/>
              </a:rPr>
              <a:t>r = S; 	//r</a:t>
            </a:r>
            <a:r>
              <a:rPr lang="zh-CN" altLang="en-US" sz="2400">
                <a:latin typeface="Times New Roman" pitchFamily="18" charset="0"/>
                <a:ea typeface="隶书" pitchFamily="49" charset="-122"/>
              </a:rPr>
              <a:t>指向</a:t>
            </a:r>
            <a:r>
              <a:rPr lang="en-US" altLang="zh-CN" sz="2400">
                <a:latin typeface="Times New Roman" pitchFamily="18" charset="0"/>
                <a:ea typeface="隶书" pitchFamily="49" charset="-122"/>
              </a:rPr>
              <a:t>S</a:t>
            </a:r>
            <a:r>
              <a:rPr lang="zh-CN" altLang="en-US" sz="2400">
                <a:latin typeface="Times New Roman" pitchFamily="18" charset="0"/>
                <a:ea typeface="隶书" pitchFamily="49" charset="-122"/>
              </a:rPr>
              <a:t>的当前最后结点</a:t>
            </a:r>
          </a:p>
          <a:p>
            <a:pPr eaLnBrk="1" hangingPunct="1">
              <a:spcBef>
                <a:spcPct val="50000"/>
              </a:spcBef>
              <a:buFontTx/>
              <a:buNone/>
            </a:pPr>
            <a:r>
              <a:rPr lang="zh-CN" altLang="en-US" sz="2400">
                <a:latin typeface="Times New Roman" pitchFamily="18" charset="0"/>
                <a:ea typeface="隶书" pitchFamily="49" charset="-122"/>
              </a:rPr>
              <a:t>          </a:t>
            </a:r>
            <a:r>
              <a:rPr lang="en-US" altLang="zh-CN" sz="2400">
                <a:latin typeface="Times New Roman" pitchFamily="18" charset="0"/>
                <a:ea typeface="隶书" pitchFamily="49" charset="-122"/>
              </a:rPr>
              <a:t>……</a:t>
            </a:r>
          </a:p>
          <a:p>
            <a:pPr eaLnBrk="1" hangingPunct="1">
              <a:spcBef>
                <a:spcPct val="50000"/>
              </a:spcBef>
              <a:buFontTx/>
              <a:buNone/>
            </a:pPr>
            <a:r>
              <a:rPr lang="en-US" altLang="zh-CN" sz="2400">
                <a:latin typeface="Times New Roman" pitchFamily="18" charset="0"/>
                <a:ea typeface="隶书" pitchFamily="49" charset="-122"/>
              </a:rPr>
              <a:t>}// difference</a:t>
            </a:r>
          </a:p>
        </p:txBody>
      </p:sp>
      <p:sp>
        <p:nvSpPr>
          <p:cNvPr id="76803" name="Rectangle 3"/>
          <p:cNvSpPr>
            <a:spLocks noChangeArrowheads="1"/>
          </p:cNvSpPr>
          <p:nvPr/>
        </p:nvSpPr>
        <p:spPr bwMode="auto">
          <a:xfrm>
            <a:off x="971719" y="1202859"/>
            <a:ext cx="7202151"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kumimoji="0" lang="zh-CN" altLang="en-US" sz="2400" b="1">
                <a:latin typeface="Times New Roman" pitchFamily="18" charset="0"/>
              </a:rPr>
              <a:t>假设由终端输入集合元素，先建立表示集合</a:t>
            </a:r>
            <a:r>
              <a:rPr kumimoji="0" lang="en-US" altLang="zh-CN" sz="2400" b="1">
                <a:latin typeface="Times New Roman" pitchFamily="18" charset="0"/>
              </a:rPr>
              <a:t>A</a:t>
            </a:r>
            <a:r>
              <a:rPr kumimoji="0" lang="zh-CN" altLang="en-US" sz="2400" b="1">
                <a:latin typeface="Times New Roman" pitchFamily="18" charset="0"/>
              </a:rPr>
              <a:t>的静态链表</a:t>
            </a:r>
            <a:r>
              <a:rPr kumimoji="0" lang="en-US" altLang="zh-CN" sz="2400" b="1">
                <a:latin typeface="Times New Roman" pitchFamily="18" charset="0"/>
              </a:rPr>
              <a:t>S</a:t>
            </a:r>
            <a:r>
              <a:rPr kumimoji="0" lang="zh-CN" altLang="en-US" sz="2400" b="1">
                <a:latin typeface="Times New Roman" pitchFamily="18" charset="0"/>
              </a:rPr>
              <a:t>，而后在输入集合</a:t>
            </a:r>
            <a:r>
              <a:rPr kumimoji="0" lang="en-US" altLang="zh-CN" sz="2400" b="1">
                <a:latin typeface="Times New Roman" pitchFamily="18" charset="0"/>
              </a:rPr>
              <a:t>B</a:t>
            </a:r>
            <a:r>
              <a:rPr kumimoji="0" lang="zh-CN" altLang="en-US" sz="2400" b="1">
                <a:latin typeface="Times New Roman" pitchFamily="18" charset="0"/>
              </a:rPr>
              <a:t>的元素的同时查找</a:t>
            </a:r>
            <a:r>
              <a:rPr kumimoji="0" lang="en-US" altLang="zh-CN" sz="2400" b="1">
                <a:latin typeface="Times New Roman" pitchFamily="18" charset="0"/>
              </a:rPr>
              <a:t>S</a:t>
            </a:r>
            <a:r>
              <a:rPr kumimoji="0" lang="zh-CN" altLang="en-US" sz="2400" b="1">
                <a:latin typeface="Times New Roman" pitchFamily="18" charset="0"/>
              </a:rPr>
              <a:t>表，若存在和</a:t>
            </a:r>
            <a:r>
              <a:rPr kumimoji="0" lang="en-US" altLang="zh-CN" sz="2400" b="1">
                <a:latin typeface="Times New Roman" pitchFamily="18" charset="0"/>
              </a:rPr>
              <a:t>B</a:t>
            </a:r>
            <a:r>
              <a:rPr kumimoji="0" lang="zh-CN" altLang="en-US" sz="2400" b="1">
                <a:latin typeface="Times New Roman" pitchFamily="18" charset="0"/>
              </a:rPr>
              <a:t>相同的元素，则从</a:t>
            </a:r>
            <a:r>
              <a:rPr kumimoji="0" lang="en-US" altLang="zh-CN" sz="2400" b="1">
                <a:latin typeface="Times New Roman" pitchFamily="18" charset="0"/>
              </a:rPr>
              <a:t>S</a:t>
            </a:r>
            <a:r>
              <a:rPr kumimoji="0" lang="zh-CN" altLang="en-US" sz="2400" b="1">
                <a:latin typeface="Times New Roman" pitchFamily="18" charset="0"/>
              </a:rPr>
              <a:t>表中删除之，否则将此元素插入</a:t>
            </a:r>
            <a:r>
              <a:rPr kumimoji="0" lang="en-US" altLang="zh-CN" sz="2400" b="1">
                <a:latin typeface="Times New Roman" pitchFamily="18" charset="0"/>
              </a:rPr>
              <a:t>S</a:t>
            </a:r>
            <a:r>
              <a:rPr kumimoji="0" lang="zh-CN" altLang="en-US" sz="2400" b="1">
                <a:latin typeface="Times New Roman" pitchFamily="18" charset="0"/>
              </a:rPr>
              <a:t>表。</a:t>
            </a:r>
          </a:p>
        </p:txBody>
      </p:sp>
      <p:sp>
        <p:nvSpPr>
          <p:cNvPr id="76804" name="Rectangle 4"/>
          <p:cNvSpPr>
            <a:spLocks noChangeArrowheads="1"/>
          </p:cNvSpPr>
          <p:nvPr/>
        </p:nvSpPr>
        <p:spPr bwMode="auto">
          <a:xfrm>
            <a:off x="782220" y="548653"/>
            <a:ext cx="84501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en-US" sz="2400" b="1" dirty="0">
                <a:solidFill>
                  <a:schemeClr val="accent2"/>
                </a:solidFill>
                <a:latin typeface="Times New Roman" pitchFamily="18" charset="0"/>
                <a:ea typeface="楷体_GB2312" pitchFamily="49" charset="-122"/>
              </a:rPr>
              <a:t>例：求（</a:t>
            </a:r>
            <a:r>
              <a:rPr lang="en-US" altLang="zh-CN" sz="2400" b="1" dirty="0">
                <a:solidFill>
                  <a:schemeClr val="accent2"/>
                </a:solidFill>
                <a:latin typeface="Times New Roman" pitchFamily="18" charset="0"/>
                <a:ea typeface="楷体_GB2312" pitchFamily="49" charset="-122"/>
              </a:rPr>
              <a:t>A-B)U(B-A)</a:t>
            </a:r>
            <a:r>
              <a:rPr lang="zh-CN" altLang="en-US" sz="2400" b="1" dirty="0">
                <a:solidFill>
                  <a:schemeClr val="accent2"/>
                </a:solidFill>
                <a:latin typeface="Times New Roman" pitchFamily="18" charset="0"/>
                <a:ea typeface="楷体_GB2312" pitchFamily="49" charset="-122"/>
              </a:rPr>
              <a:t>，用</a:t>
            </a:r>
            <a:r>
              <a:rPr lang="en-US" altLang="zh-CN" sz="2400" b="1" dirty="0">
                <a:solidFill>
                  <a:schemeClr val="accent2"/>
                </a:solidFill>
                <a:latin typeface="Times New Roman" pitchFamily="18" charset="0"/>
                <a:ea typeface="楷体_GB2312" pitchFamily="49" charset="-122"/>
              </a:rPr>
              <a:t>S</a:t>
            </a:r>
            <a:r>
              <a:rPr lang="zh-CN" altLang="en-US" sz="2400" b="1" dirty="0">
                <a:solidFill>
                  <a:schemeClr val="accent2"/>
                </a:solidFill>
                <a:latin typeface="Times New Roman" pitchFamily="18" charset="0"/>
                <a:ea typeface="楷体_GB2312" pitchFamily="49" charset="-122"/>
              </a:rPr>
              <a:t>静态链表存储集合</a:t>
            </a:r>
            <a:r>
              <a:rPr lang="en-US" altLang="zh-CN" sz="2400" b="1" dirty="0">
                <a:solidFill>
                  <a:schemeClr val="accent2"/>
                </a:solidFill>
                <a:latin typeface="Times New Roman" pitchFamily="18" charset="0"/>
                <a:ea typeface="楷体_GB2312" pitchFamily="49" charset="-122"/>
              </a:rPr>
              <a:t>A</a:t>
            </a:r>
            <a:r>
              <a:rPr lang="zh-CN" altLang="en-US" sz="2400" b="1" dirty="0">
                <a:solidFill>
                  <a:schemeClr val="accent2"/>
                </a:solidFill>
                <a:latin typeface="Times New Roman" pitchFamily="18" charset="0"/>
                <a:ea typeface="楷体_GB2312" pitchFamily="49" charset="-122"/>
              </a:rPr>
              <a:t>，结果也在</a:t>
            </a:r>
            <a:r>
              <a:rPr lang="en-US" altLang="zh-CN" sz="2400" b="1" dirty="0">
                <a:solidFill>
                  <a:schemeClr val="accent2"/>
                </a:solidFill>
                <a:latin typeface="Times New Roman" pitchFamily="18" charset="0"/>
                <a:ea typeface="楷体_GB2312" pitchFamily="49" charset="-122"/>
              </a:rPr>
              <a:t>S</a:t>
            </a:r>
            <a:r>
              <a:rPr lang="zh-CN" altLang="en-US" sz="2400" b="1" dirty="0">
                <a:solidFill>
                  <a:schemeClr val="accent2"/>
                </a:solidFill>
                <a:latin typeface="Times New Roman" pitchFamily="18" charset="0"/>
                <a:ea typeface="楷体_GB2312" pitchFamily="49" charset="-122"/>
              </a:rPr>
              <a:t>中</a:t>
            </a:r>
          </a:p>
        </p:txBody>
      </p:sp>
    </p:spTree>
    <p:extLst>
      <p:ext uri="{BB962C8B-B14F-4D97-AF65-F5344CB8AC3E}">
        <p14:creationId xmlns:p14="http://schemas.microsoft.com/office/powerpoint/2010/main" val="483141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2498"/>
                                        </p:tgtEl>
                                        <p:attrNameLst>
                                          <p:attrName>style.visibility</p:attrName>
                                        </p:attrNameLst>
                                      </p:cBhvr>
                                      <p:to>
                                        <p:strVal val="visible"/>
                                      </p:to>
                                    </p:set>
                                    <p:animEffect transition="in" filter="dissolve">
                                      <p:cBhvr>
                                        <p:cTn id="7" dur="500"/>
                                        <p:tgtEl>
                                          <p:spTgt spid="362498"/>
                                        </p:tgtEl>
                                      </p:cBhvr>
                                    </p:animEffect>
                                  </p:childTnLst>
                                  <p:subTnLst>
                                    <p:set>
                                      <p:cBhvr override="childStyle">
                                        <p:cTn dur="1" fill="hold" display="0" masterRel="nextClick" afterEffect="1"/>
                                        <p:tgtEl>
                                          <p:spTgt spid="36249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58"/>
          <p:cNvGrpSpPr>
            <a:grpSpLocks/>
          </p:cNvGrpSpPr>
          <p:nvPr/>
        </p:nvGrpSpPr>
        <p:grpSpPr bwMode="auto">
          <a:xfrm>
            <a:off x="61924" y="1154008"/>
            <a:ext cx="1355960" cy="3749675"/>
            <a:chOff x="202" y="1706"/>
            <a:chExt cx="854" cy="2362"/>
          </a:xfrm>
        </p:grpSpPr>
        <p:sp>
          <p:nvSpPr>
            <p:cNvPr id="77973" name="Rectangle 6"/>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74" name="Rectangle 7"/>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a:t>
              </a:r>
            </a:p>
          </p:txBody>
        </p:sp>
        <p:sp>
          <p:nvSpPr>
            <p:cNvPr id="77975" name="Text Box 8"/>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7976" name="Rectangle 10"/>
            <p:cNvSpPr>
              <a:spLocks noChangeArrowheads="1"/>
            </p:cNvSpPr>
            <p:nvPr/>
          </p:nvSpPr>
          <p:spPr bwMode="auto">
            <a:xfrm>
              <a:off x="480" y="1920"/>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77" name="Rectangle 11"/>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7978" name="Text Box 12"/>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7979" name="Rectangle 14"/>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80" name="Rectangle 15"/>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7981" name="Text Box 16"/>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7982" name="Rectangle 18"/>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baseline="-25000">
                <a:latin typeface="Times New Roman" pitchFamily="18" charset="0"/>
              </a:endParaRPr>
            </a:p>
          </p:txBody>
        </p:sp>
        <p:sp>
          <p:nvSpPr>
            <p:cNvPr id="77983" name="Rectangle 19"/>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3</a:t>
              </a:r>
            </a:p>
          </p:txBody>
        </p:sp>
        <p:sp>
          <p:nvSpPr>
            <p:cNvPr id="77984" name="Text Box 20"/>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7985" name="Rectangle 22"/>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86" name="Text Box 23"/>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7987" name="Rectangle 24"/>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9</a:t>
              </a:r>
            </a:p>
          </p:txBody>
        </p:sp>
        <p:sp>
          <p:nvSpPr>
            <p:cNvPr id="77988" name="Text Box 25"/>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7989" name="Rectangle 26"/>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90" name="Rectangle 27"/>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7991" name="Rectangle 29"/>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92" name="Rectangle 30"/>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7993" name="Text Box 31"/>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7994" name="Rectangle 33"/>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95" name="Text Box 34"/>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7996" name="Rectangle 35"/>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7997" name="Rectangle 37"/>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98" name="Rectangle 38"/>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7999" name="Text Box 39"/>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8000" name="Rectangle 41"/>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001" name="Rectangle 42"/>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8</a:t>
              </a:r>
            </a:p>
          </p:txBody>
        </p:sp>
        <p:sp>
          <p:nvSpPr>
            <p:cNvPr id="78002" name="Text Box 43"/>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8003" name="Rectangle 45"/>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004" name="Rectangle 46"/>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8005" name="Text Box 47"/>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8006" name="Rectangle 49"/>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007" name="Rectangle 50"/>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8008" name="Text Box 51"/>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grpSp>
        <p:nvGrpSpPr>
          <p:cNvPr id="364778" name="Group 234"/>
          <p:cNvGrpSpPr>
            <a:grpSpLocks/>
          </p:cNvGrpSpPr>
          <p:nvPr/>
        </p:nvGrpSpPr>
        <p:grpSpPr bwMode="auto">
          <a:xfrm>
            <a:off x="1417885" y="2522433"/>
            <a:ext cx="1800538" cy="854075"/>
            <a:chOff x="839" y="2251"/>
            <a:chExt cx="1134" cy="538"/>
          </a:xfrm>
        </p:grpSpPr>
        <p:sp>
          <p:nvSpPr>
            <p:cNvPr id="77971" name="Line 133"/>
            <p:cNvSpPr>
              <a:spLocks noChangeShapeType="1"/>
            </p:cNvSpPr>
            <p:nvPr/>
          </p:nvSpPr>
          <p:spPr bwMode="auto">
            <a:xfrm>
              <a:off x="884" y="2534"/>
              <a:ext cx="95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972" name="Text Box 134"/>
            <p:cNvSpPr txBox="1">
              <a:spLocks noChangeArrowheads="1"/>
            </p:cNvSpPr>
            <p:nvPr/>
          </p:nvSpPr>
          <p:spPr bwMode="auto">
            <a:xfrm>
              <a:off x="839" y="2251"/>
              <a:ext cx="113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00"/>
                  </a:solidFill>
                  <a:latin typeface="Times New Roman" pitchFamily="18" charset="0"/>
                </a:rPr>
                <a:t>创建静态链表</a:t>
              </a:r>
            </a:p>
            <a:p>
              <a:pPr eaLnBrk="1" hangingPunct="1">
                <a:spcBef>
                  <a:spcPct val="50000"/>
                </a:spcBef>
                <a:buFontTx/>
                <a:buNone/>
              </a:pPr>
              <a:r>
                <a:rPr lang="en-US" altLang="zh-CN" sz="2000" b="1">
                  <a:solidFill>
                    <a:srgbClr val="FF0000"/>
                  </a:solidFill>
                  <a:latin typeface="Times New Roman" pitchFamily="18" charset="0"/>
                </a:rPr>
                <a:t>A(c,b,e,g,f,d)</a:t>
              </a:r>
            </a:p>
          </p:txBody>
        </p:sp>
      </p:grpSp>
      <p:grpSp>
        <p:nvGrpSpPr>
          <p:cNvPr id="364779" name="Group 235"/>
          <p:cNvGrpSpPr>
            <a:grpSpLocks/>
          </p:cNvGrpSpPr>
          <p:nvPr/>
        </p:nvGrpSpPr>
        <p:grpSpPr bwMode="auto">
          <a:xfrm>
            <a:off x="2857997" y="1149246"/>
            <a:ext cx="1355960" cy="3749675"/>
            <a:chOff x="1746" y="1386"/>
            <a:chExt cx="854" cy="2362"/>
          </a:xfrm>
        </p:grpSpPr>
        <p:grpSp>
          <p:nvGrpSpPr>
            <p:cNvPr id="77928" name="Group 96"/>
            <p:cNvGrpSpPr>
              <a:grpSpLocks/>
            </p:cNvGrpSpPr>
            <p:nvPr/>
          </p:nvGrpSpPr>
          <p:grpSpPr bwMode="auto">
            <a:xfrm>
              <a:off x="1746" y="1386"/>
              <a:ext cx="854" cy="2362"/>
              <a:chOff x="202" y="1706"/>
              <a:chExt cx="854" cy="2362"/>
            </a:xfrm>
          </p:grpSpPr>
          <p:sp>
            <p:nvSpPr>
              <p:cNvPr id="77935" name="Rectangle 97"/>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36" name="Rectangle 98"/>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8</a:t>
                </a:r>
              </a:p>
            </p:txBody>
          </p:sp>
          <p:sp>
            <p:nvSpPr>
              <p:cNvPr id="77937" name="Text Box 99"/>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7938" name="Rectangle 100"/>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39" name="Rectangle 101"/>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7940" name="Text Box 102"/>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7941" name="Rectangle 103"/>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42" name="Rectangle 104"/>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7943" name="Text Box 105"/>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7944" name="Rectangle 106"/>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7945" name="Rectangle 107"/>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3</a:t>
                </a:r>
              </a:p>
            </p:txBody>
          </p:sp>
          <p:sp>
            <p:nvSpPr>
              <p:cNvPr id="77946" name="Text Box 108"/>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7947" name="Rectangle 109"/>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48" name="Text Box 110"/>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7949" name="Rectangle 111"/>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9</a:t>
                </a:r>
              </a:p>
            </p:txBody>
          </p:sp>
          <p:sp>
            <p:nvSpPr>
              <p:cNvPr id="77950" name="Text Box 112"/>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7951" name="Rectangle 113"/>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52" name="Rectangle 114"/>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7953" name="Rectangle 115"/>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54" name="Rectangle 116"/>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7955" name="Text Box 117"/>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7956" name="Rectangle 118"/>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57" name="Text Box 119"/>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7958" name="Rectangle 120"/>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7959" name="Rectangle 121"/>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60" name="Rectangle 122"/>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7961" name="Text Box 123"/>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7962" name="Rectangle 124"/>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63" name="Rectangle 125"/>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0</a:t>
                </a:r>
              </a:p>
            </p:txBody>
          </p:sp>
          <p:sp>
            <p:nvSpPr>
              <p:cNvPr id="77964" name="Text Box 126"/>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7965" name="Rectangle 127"/>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66" name="Rectangle 128"/>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7967" name="Text Box 129"/>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7968" name="Rectangle 130"/>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69" name="Rectangle 131"/>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7970" name="Text Box 132"/>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7929" name="Rectangle 135"/>
            <p:cNvSpPr>
              <a:spLocks noChangeArrowheads="1"/>
            </p:cNvSpPr>
            <p:nvPr/>
          </p:nvSpPr>
          <p:spPr bwMode="auto">
            <a:xfrm>
              <a:off x="2099" y="1739"/>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7930" name="Rectangle 136"/>
            <p:cNvSpPr>
              <a:spLocks noChangeArrowheads="1"/>
            </p:cNvSpPr>
            <p:nvPr/>
          </p:nvSpPr>
          <p:spPr bwMode="auto">
            <a:xfrm>
              <a:off x="2067" y="270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7931" name="Rectangle 137"/>
            <p:cNvSpPr>
              <a:spLocks noChangeArrowheads="1"/>
            </p:cNvSpPr>
            <p:nvPr/>
          </p:nvSpPr>
          <p:spPr bwMode="auto">
            <a:xfrm>
              <a:off x="2089" y="2106"/>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7932" name="Rectangle 138"/>
            <p:cNvSpPr>
              <a:spLocks noChangeArrowheads="1"/>
            </p:cNvSpPr>
            <p:nvPr/>
          </p:nvSpPr>
          <p:spPr bwMode="auto">
            <a:xfrm>
              <a:off x="2099" y="193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b</a:t>
              </a:r>
            </a:p>
          </p:txBody>
        </p:sp>
        <p:sp>
          <p:nvSpPr>
            <p:cNvPr id="77933" name="Rectangle 139"/>
            <p:cNvSpPr>
              <a:spLocks noChangeArrowheads="1"/>
            </p:cNvSpPr>
            <p:nvPr/>
          </p:nvSpPr>
          <p:spPr bwMode="auto">
            <a:xfrm>
              <a:off x="2084" y="22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7934" name="Rectangle 140"/>
            <p:cNvSpPr>
              <a:spLocks noChangeArrowheads="1"/>
            </p:cNvSpPr>
            <p:nvPr/>
          </p:nvSpPr>
          <p:spPr bwMode="auto">
            <a:xfrm>
              <a:off x="2089" y="2520"/>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grpSp>
      <p:grpSp>
        <p:nvGrpSpPr>
          <p:cNvPr id="364780" name="Group 236"/>
          <p:cNvGrpSpPr>
            <a:grpSpLocks/>
          </p:cNvGrpSpPr>
          <p:nvPr/>
        </p:nvGrpSpPr>
        <p:grpSpPr bwMode="auto">
          <a:xfrm>
            <a:off x="4298110" y="2449408"/>
            <a:ext cx="1079687" cy="449263"/>
            <a:chOff x="2653" y="2205"/>
            <a:chExt cx="680" cy="283"/>
          </a:xfrm>
        </p:grpSpPr>
        <p:sp>
          <p:nvSpPr>
            <p:cNvPr id="77926" name="Line 142"/>
            <p:cNvSpPr>
              <a:spLocks noChangeShapeType="1"/>
            </p:cNvSpPr>
            <p:nvPr/>
          </p:nvSpPr>
          <p:spPr bwMode="auto">
            <a:xfrm>
              <a:off x="2653" y="2488"/>
              <a:ext cx="68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927" name="Text Box 143"/>
            <p:cNvSpPr txBox="1">
              <a:spLocks noChangeArrowheads="1"/>
            </p:cNvSpPr>
            <p:nvPr/>
          </p:nvSpPr>
          <p:spPr bwMode="auto">
            <a:xfrm>
              <a:off x="2653" y="2205"/>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00"/>
                  </a:solidFill>
                  <a:latin typeface="Times New Roman" pitchFamily="18" charset="0"/>
                </a:rPr>
                <a:t>插入</a:t>
              </a:r>
              <a:r>
                <a:rPr lang="en-US" altLang="zh-CN" sz="2000" b="1">
                  <a:solidFill>
                    <a:srgbClr val="FF0000"/>
                  </a:solidFill>
                  <a:latin typeface="Times New Roman" pitchFamily="18" charset="0"/>
                </a:rPr>
                <a:t>a</a:t>
              </a:r>
            </a:p>
          </p:txBody>
        </p:sp>
      </p:grpSp>
      <p:grpSp>
        <p:nvGrpSpPr>
          <p:cNvPr id="364781" name="Group 237"/>
          <p:cNvGrpSpPr>
            <a:grpSpLocks/>
          </p:cNvGrpSpPr>
          <p:nvPr/>
        </p:nvGrpSpPr>
        <p:grpSpPr bwMode="auto">
          <a:xfrm>
            <a:off x="5174562" y="1082571"/>
            <a:ext cx="1355960" cy="3749675"/>
            <a:chOff x="3205" y="1344"/>
            <a:chExt cx="854" cy="2362"/>
          </a:xfrm>
        </p:grpSpPr>
        <p:grpSp>
          <p:nvGrpSpPr>
            <p:cNvPr id="77882" name="Group 144"/>
            <p:cNvGrpSpPr>
              <a:grpSpLocks/>
            </p:cNvGrpSpPr>
            <p:nvPr/>
          </p:nvGrpSpPr>
          <p:grpSpPr bwMode="auto">
            <a:xfrm>
              <a:off x="3205" y="1344"/>
              <a:ext cx="854" cy="2362"/>
              <a:chOff x="202" y="1706"/>
              <a:chExt cx="854" cy="2362"/>
            </a:xfrm>
          </p:grpSpPr>
          <p:sp>
            <p:nvSpPr>
              <p:cNvPr id="77890" name="Rectangle 145"/>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91" name="Rectangle 146"/>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9</a:t>
                </a:r>
              </a:p>
            </p:txBody>
          </p:sp>
          <p:sp>
            <p:nvSpPr>
              <p:cNvPr id="77892" name="Text Box 147"/>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7893" name="Rectangle 148"/>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94" name="Rectangle 149"/>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7895" name="Text Box 150"/>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7896" name="Rectangle 151"/>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97" name="Rectangle 152"/>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7898" name="Text Box 153"/>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7899" name="Rectangle 154"/>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7900" name="Rectangle 155"/>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3</a:t>
                </a:r>
              </a:p>
            </p:txBody>
          </p:sp>
          <p:sp>
            <p:nvSpPr>
              <p:cNvPr id="77901" name="Text Box 156"/>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7902" name="Rectangle 157"/>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03" name="Text Box 158"/>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7904" name="Rectangle 159"/>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0</a:t>
                </a:r>
              </a:p>
            </p:txBody>
          </p:sp>
          <p:sp>
            <p:nvSpPr>
              <p:cNvPr id="77905" name="Text Box 160"/>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7906" name="Rectangle 161"/>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07" name="Rectangle 162"/>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7908" name="Rectangle 163"/>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09" name="Rectangle 164"/>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7910" name="Text Box 165"/>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7911" name="Rectangle 166"/>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912" name="Text Box 167"/>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7913" name="Rectangle 168"/>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7914" name="Rectangle 169"/>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15" name="Rectangle 170"/>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7916" name="Text Box 171"/>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7917" name="Rectangle 172"/>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18" name="Rectangle 173"/>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8</a:t>
                </a:r>
              </a:p>
            </p:txBody>
          </p:sp>
          <p:sp>
            <p:nvSpPr>
              <p:cNvPr id="77919" name="Text Box 174"/>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7920" name="Rectangle 175"/>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21" name="Rectangle 176"/>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7922" name="Text Box 177"/>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7923" name="Rectangle 178"/>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924" name="Rectangle 179"/>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7925" name="Text Box 180"/>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7883" name="Rectangle 181"/>
            <p:cNvSpPr>
              <a:spLocks noChangeArrowheads="1"/>
            </p:cNvSpPr>
            <p:nvPr/>
          </p:nvSpPr>
          <p:spPr bwMode="auto">
            <a:xfrm>
              <a:off x="3558" y="1697"/>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7884" name="Rectangle 182"/>
            <p:cNvSpPr>
              <a:spLocks noChangeArrowheads="1"/>
            </p:cNvSpPr>
            <p:nvPr/>
          </p:nvSpPr>
          <p:spPr bwMode="auto">
            <a:xfrm>
              <a:off x="3526" y="26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7885" name="Rectangle 183"/>
            <p:cNvSpPr>
              <a:spLocks noChangeArrowheads="1"/>
            </p:cNvSpPr>
            <p:nvPr/>
          </p:nvSpPr>
          <p:spPr bwMode="auto">
            <a:xfrm>
              <a:off x="3548" y="2064"/>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7886" name="Rectangle 184"/>
            <p:cNvSpPr>
              <a:spLocks noChangeArrowheads="1"/>
            </p:cNvSpPr>
            <p:nvPr/>
          </p:nvSpPr>
          <p:spPr bwMode="auto">
            <a:xfrm>
              <a:off x="3558" y="189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b</a:t>
              </a:r>
            </a:p>
          </p:txBody>
        </p:sp>
        <p:sp>
          <p:nvSpPr>
            <p:cNvPr id="77887" name="Rectangle 185"/>
            <p:cNvSpPr>
              <a:spLocks noChangeArrowheads="1"/>
            </p:cNvSpPr>
            <p:nvPr/>
          </p:nvSpPr>
          <p:spPr bwMode="auto">
            <a:xfrm>
              <a:off x="3543" y="22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7888" name="Rectangle 186"/>
            <p:cNvSpPr>
              <a:spLocks noChangeArrowheads="1"/>
            </p:cNvSpPr>
            <p:nvPr/>
          </p:nvSpPr>
          <p:spPr bwMode="auto">
            <a:xfrm>
              <a:off x="3548" y="2478"/>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sp>
          <p:nvSpPr>
            <p:cNvPr id="77889" name="Rectangle 141"/>
            <p:cNvSpPr>
              <a:spLocks noChangeArrowheads="1"/>
            </p:cNvSpPr>
            <p:nvPr/>
          </p:nvSpPr>
          <p:spPr bwMode="auto">
            <a:xfrm>
              <a:off x="3540" y="283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latin typeface="Times New Roman" pitchFamily="18" charset="0"/>
                </a:rPr>
                <a:t>a</a:t>
              </a:r>
            </a:p>
          </p:txBody>
        </p:sp>
      </p:grpSp>
      <p:sp>
        <p:nvSpPr>
          <p:cNvPr id="77831" name="Rectangle 187"/>
          <p:cNvSpPr>
            <a:spLocks noGrp="1" noChangeArrowheads="1"/>
          </p:cNvSpPr>
          <p:nvPr>
            <p:ph type="title"/>
          </p:nvPr>
        </p:nvSpPr>
        <p:spPr/>
        <p:txBody>
          <a:bodyPr/>
          <a:lstStyle/>
          <a:p>
            <a:pPr eaLnBrk="1" hangingPunct="1"/>
            <a:r>
              <a:rPr lang="zh-CN" altLang="en-US" sz="4000" b="1" smtClean="0">
                <a:solidFill>
                  <a:schemeClr val="accent2"/>
                </a:solidFill>
              </a:rPr>
              <a:t>静态链表的插入和删除</a:t>
            </a:r>
          </a:p>
        </p:txBody>
      </p:sp>
      <p:grpSp>
        <p:nvGrpSpPr>
          <p:cNvPr id="364782" name="Group 238"/>
          <p:cNvGrpSpPr>
            <a:grpSpLocks/>
          </p:cNvGrpSpPr>
          <p:nvPr/>
        </p:nvGrpSpPr>
        <p:grpSpPr bwMode="auto">
          <a:xfrm>
            <a:off x="6603560" y="2433533"/>
            <a:ext cx="1079687" cy="449263"/>
            <a:chOff x="4105" y="2195"/>
            <a:chExt cx="680" cy="283"/>
          </a:xfrm>
        </p:grpSpPr>
        <p:sp>
          <p:nvSpPr>
            <p:cNvPr id="77880" name="Line 188"/>
            <p:cNvSpPr>
              <a:spLocks noChangeShapeType="1"/>
            </p:cNvSpPr>
            <p:nvPr/>
          </p:nvSpPr>
          <p:spPr bwMode="auto">
            <a:xfrm>
              <a:off x="4105" y="2478"/>
              <a:ext cx="68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81" name="Text Box 189"/>
            <p:cNvSpPr txBox="1">
              <a:spLocks noChangeArrowheads="1"/>
            </p:cNvSpPr>
            <p:nvPr/>
          </p:nvSpPr>
          <p:spPr bwMode="auto">
            <a:xfrm>
              <a:off x="4150" y="2195"/>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00"/>
                  </a:solidFill>
                  <a:latin typeface="Times New Roman" pitchFamily="18" charset="0"/>
                </a:rPr>
                <a:t>删除</a:t>
              </a:r>
              <a:r>
                <a:rPr lang="en-US" altLang="zh-CN" sz="2000" b="1">
                  <a:solidFill>
                    <a:srgbClr val="FF0000"/>
                  </a:solidFill>
                  <a:latin typeface="Times New Roman" pitchFamily="18" charset="0"/>
                </a:rPr>
                <a:t>b</a:t>
              </a:r>
            </a:p>
          </p:txBody>
        </p:sp>
      </p:grpSp>
      <p:grpSp>
        <p:nvGrpSpPr>
          <p:cNvPr id="364783" name="Group 239"/>
          <p:cNvGrpSpPr>
            <a:grpSpLocks/>
          </p:cNvGrpSpPr>
          <p:nvPr/>
        </p:nvGrpSpPr>
        <p:grpSpPr bwMode="auto">
          <a:xfrm>
            <a:off x="7465722" y="1154008"/>
            <a:ext cx="1355960" cy="3749675"/>
            <a:chOff x="4648" y="1389"/>
            <a:chExt cx="854" cy="2362"/>
          </a:xfrm>
        </p:grpSpPr>
        <p:grpSp>
          <p:nvGrpSpPr>
            <p:cNvPr id="77836" name="Group 190"/>
            <p:cNvGrpSpPr>
              <a:grpSpLocks/>
            </p:cNvGrpSpPr>
            <p:nvPr/>
          </p:nvGrpSpPr>
          <p:grpSpPr bwMode="auto">
            <a:xfrm>
              <a:off x="4648" y="1389"/>
              <a:ext cx="854" cy="2362"/>
              <a:chOff x="202" y="1706"/>
              <a:chExt cx="854" cy="2362"/>
            </a:xfrm>
          </p:grpSpPr>
          <p:sp>
            <p:nvSpPr>
              <p:cNvPr id="77844" name="Rectangle 191"/>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45" name="Rectangle 192"/>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3</a:t>
                </a:r>
              </a:p>
            </p:txBody>
          </p:sp>
          <p:sp>
            <p:nvSpPr>
              <p:cNvPr id="77846" name="Text Box 193"/>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7847" name="Rectangle 194"/>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48" name="Rectangle 195"/>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7849" name="Text Box 196"/>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7850" name="Rectangle 197"/>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51" name="Rectangle 198"/>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7852" name="Text Box 199"/>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7853" name="Rectangle 200"/>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7854" name="Rectangle 201"/>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4</a:t>
                </a:r>
              </a:p>
            </p:txBody>
          </p:sp>
          <p:sp>
            <p:nvSpPr>
              <p:cNvPr id="77855" name="Text Box 202"/>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7856" name="Rectangle 203"/>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57" name="Text Box 204"/>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7858" name="Rectangle 205"/>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7859" name="Text Box 206"/>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7860" name="Rectangle 207"/>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61" name="Rectangle 208"/>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7862" name="Rectangle 209"/>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63" name="Rectangle 210"/>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7864" name="Text Box 211"/>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7865" name="Rectangle 212"/>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7866" name="Text Box 213"/>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7867" name="Rectangle 214"/>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7868" name="Rectangle 215"/>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69" name="Rectangle 216"/>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9</a:t>
                </a:r>
              </a:p>
            </p:txBody>
          </p:sp>
          <p:sp>
            <p:nvSpPr>
              <p:cNvPr id="77870" name="Text Box 217"/>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7871" name="Rectangle 218"/>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72" name="Rectangle 219"/>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8</a:t>
                </a:r>
              </a:p>
            </p:txBody>
          </p:sp>
          <p:sp>
            <p:nvSpPr>
              <p:cNvPr id="77873" name="Text Box 220"/>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7874" name="Rectangle 221"/>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75" name="Rectangle 222"/>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7876" name="Text Box 223"/>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7877" name="Rectangle 224"/>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7878" name="Rectangle 225"/>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7879" name="Text Box 226"/>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7837" name="Rectangle 227"/>
            <p:cNvSpPr>
              <a:spLocks noChangeArrowheads="1"/>
            </p:cNvSpPr>
            <p:nvPr/>
          </p:nvSpPr>
          <p:spPr bwMode="auto">
            <a:xfrm>
              <a:off x="5001" y="1742"/>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7838" name="Rectangle 228"/>
            <p:cNvSpPr>
              <a:spLocks noChangeArrowheads="1"/>
            </p:cNvSpPr>
            <p:nvPr/>
          </p:nvSpPr>
          <p:spPr bwMode="auto">
            <a:xfrm>
              <a:off x="4969" y="270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7839" name="Rectangle 229"/>
            <p:cNvSpPr>
              <a:spLocks noChangeArrowheads="1"/>
            </p:cNvSpPr>
            <p:nvPr/>
          </p:nvSpPr>
          <p:spPr bwMode="auto">
            <a:xfrm>
              <a:off x="4991" y="2109"/>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7840" name="Rectangle 230"/>
            <p:cNvSpPr>
              <a:spLocks noChangeArrowheads="1"/>
            </p:cNvSpPr>
            <p:nvPr/>
          </p:nvSpPr>
          <p:spPr bwMode="auto">
            <a:xfrm>
              <a:off x="5001" y="193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b</a:t>
              </a:r>
            </a:p>
          </p:txBody>
        </p:sp>
        <p:sp>
          <p:nvSpPr>
            <p:cNvPr id="77841" name="Rectangle 231"/>
            <p:cNvSpPr>
              <a:spLocks noChangeArrowheads="1"/>
            </p:cNvSpPr>
            <p:nvPr/>
          </p:nvSpPr>
          <p:spPr bwMode="auto">
            <a:xfrm>
              <a:off x="4986" y="229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7842" name="Rectangle 232"/>
            <p:cNvSpPr>
              <a:spLocks noChangeArrowheads="1"/>
            </p:cNvSpPr>
            <p:nvPr/>
          </p:nvSpPr>
          <p:spPr bwMode="auto">
            <a:xfrm>
              <a:off x="4991" y="2523"/>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sp>
          <p:nvSpPr>
            <p:cNvPr id="77843" name="Rectangle 233"/>
            <p:cNvSpPr>
              <a:spLocks noChangeArrowheads="1"/>
            </p:cNvSpPr>
            <p:nvPr/>
          </p:nvSpPr>
          <p:spPr bwMode="auto">
            <a:xfrm>
              <a:off x="4983" y="28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a</a:t>
              </a:r>
            </a:p>
          </p:txBody>
        </p:sp>
      </p:grpSp>
      <p:sp>
        <p:nvSpPr>
          <p:cNvPr id="77834" name="Text Box 240"/>
          <p:cNvSpPr txBox="1">
            <a:spLocks noChangeArrowheads="1"/>
          </p:cNvSpPr>
          <p:nvPr/>
        </p:nvSpPr>
        <p:spPr bwMode="auto">
          <a:xfrm>
            <a:off x="519203" y="4898921"/>
            <a:ext cx="8210388"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400" b="1" dirty="0">
                <a:latin typeface="Tahoma" pitchFamily="34" charset="0"/>
                <a:ea typeface="楷体_GB2312" pitchFamily="49" charset="-122"/>
              </a:rPr>
              <a:t>1.</a:t>
            </a:r>
            <a:r>
              <a:rPr lang="zh-CN" altLang="en-US" sz="2400" b="1" dirty="0">
                <a:latin typeface="Tahoma" pitchFamily="34" charset="0"/>
                <a:ea typeface="楷体_GB2312" pitchFamily="49" charset="-122"/>
              </a:rPr>
              <a:t>所有未被使用及删除的结点链在一个备用链表上</a:t>
            </a:r>
            <a:r>
              <a:rPr lang="en-US" altLang="zh-CN" sz="2400" b="1" dirty="0">
                <a:latin typeface="Tahoma" pitchFamily="34" charset="0"/>
                <a:ea typeface="楷体_GB2312" pitchFamily="49" charset="-122"/>
              </a:rPr>
              <a:t>;</a:t>
            </a:r>
          </a:p>
          <a:p>
            <a:pPr eaLnBrk="1" hangingPunct="1">
              <a:spcBef>
                <a:spcPct val="50000"/>
              </a:spcBef>
              <a:buFontTx/>
              <a:buNone/>
            </a:pPr>
            <a:r>
              <a:rPr lang="en-US" altLang="zh-CN" sz="2400" b="1" dirty="0">
                <a:latin typeface="Tahoma" pitchFamily="34" charset="0"/>
                <a:ea typeface="楷体_GB2312" pitchFamily="49" charset="-122"/>
              </a:rPr>
              <a:t>2.</a:t>
            </a:r>
            <a:r>
              <a:rPr lang="zh-CN" altLang="en-US" sz="2400" b="1" dirty="0">
                <a:latin typeface="Tahoma" pitchFamily="34" charset="0"/>
                <a:ea typeface="楷体_GB2312" pitchFamily="49" charset="-122"/>
              </a:rPr>
              <a:t>从备用空间取出第一个结点作为插入结点</a:t>
            </a:r>
            <a:r>
              <a:rPr lang="en-US" altLang="zh-CN" sz="2400" b="1" dirty="0">
                <a:latin typeface="Tahoma" pitchFamily="34" charset="0"/>
                <a:ea typeface="楷体_GB2312" pitchFamily="49" charset="-122"/>
              </a:rPr>
              <a:t>;</a:t>
            </a:r>
          </a:p>
          <a:p>
            <a:pPr eaLnBrk="1" hangingPunct="1">
              <a:spcBef>
                <a:spcPct val="50000"/>
              </a:spcBef>
              <a:buFontTx/>
              <a:buNone/>
            </a:pPr>
            <a:r>
              <a:rPr lang="en-US" altLang="zh-CN" sz="2400" b="1" dirty="0">
                <a:latin typeface="Tahoma" pitchFamily="34" charset="0"/>
                <a:ea typeface="楷体_GB2312" pitchFamily="49" charset="-122"/>
              </a:rPr>
              <a:t>3.</a:t>
            </a:r>
            <a:r>
              <a:rPr lang="zh-CN" altLang="en-US" sz="2400" b="1" dirty="0">
                <a:latin typeface="Tahoma" pitchFamily="34" charset="0"/>
                <a:ea typeface="楷体_GB2312" pitchFamily="49" charset="-122"/>
              </a:rPr>
              <a:t>删除时回收结点作为备用链表第一个结点．</a:t>
            </a:r>
          </a:p>
        </p:txBody>
      </p:sp>
    </p:spTree>
    <p:extLst>
      <p:ext uri="{BB962C8B-B14F-4D97-AF65-F5344CB8AC3E}">
        <p14:creationId xmlns:p14="http://schemas.microsoft.com/office/powerpoint/2010/main" val="1249995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47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47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47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47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478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4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线性表的抽象数据类型定义</a:t>
            </a:r>
          </a:p>
        </p:txBody>
      </p:sp>
      <p:sp>
        <p:nvSpPr>
          <p:cNvPr id="14339" name="Rectangle 3"/>
          <p:cNvSpPr>
            <a:spLocks noGrp="1" noChangeArrowheads="1"/>
          </p:cNvSpPr>
          <p:nvPr>
            <p:ph type="body" idx="1"/>
          </p:nvPr>
        </p:nvSpPr>
        <p:spPr>
          <a:xfrm>
            <a:off x="338733" y="1006108"/>
            <a:ext cx="8426325" cy="5412276"/>
          </a:xfrm>
        </p:spPr>
        <p:txBody>
          <a:bodyPr/>
          <a:lstStyle/>
          <a:p>
            <a:pPr eaLnBrk="1" hangingPunct="1">
              <a:buFont typeface="Wingdings" pitchFamily="2" charset="2"/>
              <a:buNone/>
            </a:pPr>
            <a:r>
              <a:rPr lang="en-US" altLang="zh-CN" sz="2400" b="1" dirty="0" smtClean="0">
                <a:solidFill>
                  <a:srgbClr val="008000"/>
                </a:solidFill>
              </a:rPr>
              <a:t>ADT List</a:t>
            </a:r>
            <a:r>
              <a:rPr lang="en-US" altLang="zh-CN" sz="2400" b="1" dirty="0" smtClean="0"/>
              <a:t>{</a:t>
            </a:r>
          </a:p>
          <a:p>
            <a:pPr eaLnBrk="1" hangingPunct="1">
              <a:buFont typeface="Wingdings" pitchFamily="2" charset="2"/>
              <a:buNone/>
            </a:pPr>
            <a:r>
              <a:rPr lang="en-US" altLang="zh-CN" sz="2400" b="1" dirty="0" smtClean="0">
                <a:solidFill>
                  <a:schemeClr val="tx2"/>
                </a:solidFill>
              </a:rPr>
              <a:t>  </a:t>
            </a:r>
            <a:r>
              <a:rPr lang="zh-CN" altLang="en-US" sz="2400" b="1" dirty="0" smtClean="0">
                <a:solidFill>
                  <a:schemeClr val="tx2"/>
                </a:solidFill>
              </a:rPr>
              <a:t>数据对象</a:t>
            </a:r>
            <a:r>
              <a:rPr lang="zh-CN" altLang="en-US" sz="2400" b="1" dirty="0" smtClean="0"/>
              <a:t>：</a:t>
            </a:r>
            <a:r>
              <a:rPr lang="en-US" altLang="zh-CN" sz="2400" b="1" dirty="0" smtClean="0"/>
              <a:t>D={</a:t>
            </a:r>
            <a:r>
              <a:rPr lang="en-US" altLang="zh-CN" sz="2400" b="1" dirty="0" err="1" smtClean="0"/>
              <a:t>a</a:t>
            </a:r>
            <a:r>
              <a:rPr lang="en-US" altLang="zh-CN" sz="2400" b="1" baseline="-25000" dirty="0" err="1" smtClean="0"/>
              <a:t>i</a:t>
            </a:r>
            <a:r>
              <a:rPr lang="en-US" altLang="zh-CN" sz="2400" b="1" dirty="0" err="1" smtClean="0"/>
              <a:t>|a</a:t>
            </a:r>
            <a:r>
              <a:rPr lang="en-US" altLang="zh-CN" sz="2400" b="1" baseline="-25000" dirty="0" err="1" smtClean="0"/>
              <a:t>i</a:t>
            </a:r>
            <a:r>
              <a:rPr lang="en-US" altLang="zh-CN" sz="2400" b="1" dirty="0" err="1" smtClean="0"/>
              <a:t>∈ElemSet,i</a:t>
            </a:r>
            <a:r>
              <a:rPr lang="en-US" altLang="zh-CN" sz="2400" b="1" dirty="0" smtClean="0"/>
              <a:t>=1,2,</a:t>
            </a:r>
            <a:r>
              <a:rPr lang="en-US" altLang="zh-CN" sz="2400" b="1" dirty="0" smtClean="0">
                <a:latin typeface="Times New Roman" pitchFamily="18" charset="0"/>
              </a:rPr>
              <a:t>…</a:t>
            </a:r>
            <a:r>
              <a:rPr lang="en-US" altLang="zh-CN" sz="2400" b="1" dirty="0" smtClean="0"/>
              <a:t>,n,n≥0}</a:t>
            </a:r>
          </a:p>
          <a:p>
            <a:pPr eaLnBrk="1" hangingPunct="1">
              <a:buFont typeface="Wingdings" pitchFamily="2" charset="2"/>
              <a:buNone/>
            </a:pPr>
            <a:r>
              <a:rPr lang="en-US" altLang="zh-CN" sz="2400" b="1" dirty="0" smtClean="0">
                <a:solidFill>
                  <a:schemeClr val="tx2"/>
                </a:solidFill>
              </a:rPr>
              <a:t>  </a:t>
            </a:r>
            <a:r>
              <a:rPr lang="zh-CN" altLang="en-US" sz="2400" b="1" dirty="0" smtClean="0">
                <a:solidFill>
                  <a:schemeClr val="tx2"/>
                </a:solidFill>
              </a:rPr>
              <a:t>数据关系</a:t>
            </a:r>
            <a:r>
              <a:rPr lang="zh-CN" altLang="en-US" sz="2400" b="1" dirty="0" smtClean="0"/>
              <a:t>：</a:t>
            </a:r>
            <a:r>
              <a:rPr lang="en-US" altLang="zh-CN" sz="2400" b="1" dirty="0" smtClean="0"/>
              <a:t>R1={&lt;a</a:t>
            </a:r>
            <a:r>
              <a:rPr lang="en-US" altLang="zh-CN" sz="2400" b="1" baseline="-25000" dirty="0" smtClean="0"/>
              <a:t>i-1</a:t>
            </a:r>
            <a:r>
              <a:rPr lang="en-US" altLang="zh-CN" sz="2400" b="1" dirty="0" smtClean="0"/>
              <a:t>,a</a:t>
            </a:r>
            <a:r>
              <a:rPr lang="en-US" altLang="zh-CN" sz="2400" b="1" baseline="-25000" dirty="0" smtClean="0"/>
              <a:t>i</a:t>
            </a:r>
            <a:r>
              <a:rPr lang="en-US" altLang="zh-CN" sz="2400" b="1" dirty="0" smtClean="0"/>
              <a:t>&gt;|a</a:t>
            </a:r>
            <a:r>
              <a:rPr lang="en-US" altLang="zh-CN" sz="2400" b="1" baseline="-25000" dirty="0" smtClean="0"/>
              <a:t>i-1</a:t>
            </a:r>
            <a:r>
              <a:rPr lang="en-US" altLang="zh-CN" sz="2400" b="1" dirty="0" smtClean="0"/>
              <a:t>,a</a:t>
            </a:r>
            <a:r>
              <a:rPr lang="en-US" altLang="zh-CN" sz="2400" b="1" baseline="-25000" dirty="0" smtClean="0"/>
              <a:t>i</a:t>
            </a:r>
            <a:r>
              <a:rPr lang="en-US" altLang="zh-CN" sz="2400" b="1" dirty="0" smtClean="0"/>
              <a:t> ∈</a:t>
            </a:r>
            <a:r>
              <a:rPr lang="en-US" altLang="zh-CN" sz="2400" b="1" dirty="0" err="1" smtClean="0"/>
              <a:t>D,i</a:t>
            </a:r>
            <a:r>
              <a:rPr lang="en-US" altLang="zh-CN" sz="2400" b="1" dirty="0" smtClean="0"/>
              <a:t>=2,</a:t>
            </a:r>
            <a:r>
              <a:rPr lang="en-US" altLang="zh-CN" sz="2400" b="1" dirty="0" smtClean="0">
                <a:latin typeface="Times New Roman" pitchFamily="18" charset="0"/>
              </a:rPr>
              <a:t>…</a:t>
            </a:r>
            <a:r>
              <a:rPr lang="en-US" altLang="zh-CN" sz="2400" b="1" dirty="0" smtClean="0"/>
              <a:t>,n}</a:t>
            </a:r>
          </a:p>
          <a:p>
            <a:pPr eaLnBrk="1" hangingPunct="1">
              <a:buFont typeface="Wingdings" pitchFamily="2" charset="2"/>
              <a:buNone/>
            </a:pPr>
            <a:r>
              <a:rPr lang="en-US" altLang="zh-CN" sz="2400" b="1" dirty="0" smtClean="0">
                <a:solidFill>
                  <a:schemeClr val="tx2"/>
                </a:solidFill>
              </a:rPr>
              <a:t>  </a:t>
            </a:r>
            <a:r>
              <a:rPr lang="zh-CN" altLang="en-US" sz="2400" b="1" dirty="0" smtClean="0">
                <a:solidFill>
                  <a:schemeClr val="tx2"/>
                </a:solidFill>
              </a:rPr>
              <a:t>基本操作</a:t>
            </a:r>
            <a:r>
              <a:rPr lang="zh-CN" altLang="en-US" sz="2400" b="1" dirty="0" smtClean="0"/>
              <a:t>：</a:t>
            </a:r>
          </a:p>
          <a:p>
            <a:pPr eaLnBrk="1" hangingPunct="1">
              <a:buFont typeface="Wingdings" pitchFamily="2" charset="2"/>
              <a:buNone/>
            </a:pPr>
            <a:endParaRPr lang="zh-CN" altLang="en-US" sz="2000" b="1" dirty="0" smtClean="0"/>
          </a:p>
          <a:p>
            <a:pPr eaLnBrk="1" hangingPunct="1">
              <a:buFont typeface="Wingdings" pitchFamily="2" charset="2"/>
              <a:buNone/>
            </a:pPr>
            <a:endParaRPr lang="zh-CN" altLang="en-US" sz="2400" b="1" dirty="0" smtClean="0"/>
          </a:p>
          <a:p>
            <a:pPr eaLnBrk="1" hangingPunct="1">
              <a:buFont typeface="Wingdings" pitchFamily="2" charset="2"/>
              <a:buNone/>
            </a:pPr>
            <a:endParaRPr lang="zh-CN" altLang="en-US" sz="2400" b="1" dirty="0" smtClean="0"/>
          </a:p>
          <a:p>
            <a:pPr eaLnBrk="1" hangingPunct="1">
              <a:buFont typeface="Wingdings" pitchFamily="2" charset="2"/>
              <a:buNone/>
            </a:pPr>
            <a:endParaRPr lang="zh-CN" altLang="en-US" sz="2400" b="1" dirty="0" smtClean="0"/>
          </a:p>
          <a:p>
            <a:pPr eaLnBrk="1" hangingPunct="1">
              <a:buFont typeface="Wingdings" pitchFamily="2" charset="2"/>
              <a:buNone/>
            </a:pPr>
            <a:endParaRPr lang="zh-CN" altLang="en-US" sz="2400" b="1" dirty="0" smtClean="0"/>
          </a:p>
          <a:p>
            <a:pPr eaLnBrk="1" hangingPunct="1">
              <a:buFont typeface="Wingdings" pitchFamily="2" charset="2"/>
              <a:buNone/>
            </a:pPr>
            <a:endParaRPr lang="zh-CN" altLang="en-US" sz="2000" b="1" dirty="0" smtClean="0"/>
          </a:p>
          <a:p>
            <a:pPr eaLnBrk="1" hangingPunct="1">
              <a:buFont typeface="Wingdings" pitchFamily="2" charset="2"/>
              <a:buNone/>
            </a:pPr>
            <a:r>
              <a:rPr lang="en-US" altLang="zh-CN" sz="2400" b="1" dirty="0" smtClean="0"/>
              <a:t>}</a:t>
            </a:r>
            <a:r>
              <a:rPr lang="en-US" altLang="zh-CN" sz="2400" b="1" dirty="0" smtClean="0">
                <a:solidFill>
                  <a:srgbClr val="008000"/>
                </a:solidFill>
              </a:rPr>
              <a:t>ADT List</a:t>
            </a:r>
          </a:p>
        </p:txBody>
      </p:sp>
      <p:sp>
        <p:nvSpPr>
          <p:cNvPr id="433156" name="Rectangle 4"/>
          <p:cNvSpPr>
            <a:spLocks noChangeArrowheads="1"/>
          </p:cNvSpPr>
          <p:nvPr/>
        </p:nvSpPr>
        <p:spPr bwMode="auto">
          <a:xfrm>
            <a:off x="755781" y="2911264"/>
            <a:ext cx="4758564"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80000"/>
              </a:lnSpc>
              <a:buFont typeface="Wingdings" pitchFamily="2" charset="2"/>
              <a:buNone/>
            </a:pPr>
            <a:r>
              <a:rPr lang="en-US" altLang="zh-CN" sz="2400" b="1" dirty="0">
                <a:latin typeface="Times New Roman" pitchFamily="18" charset="0"/>
              </a:rPr>
              <a:t>1 </a:t>
            </a:r>
            <a:r>
              <a:rPr lang="zh-CN" altLang="en-US" sz="2400" b="1" dirty="0">
                <a:solidFill>
                  <a:srgbClr val="FF0000"/>
                </a:solidFill>
                <a:latin typeface="Times New Roman" pitchFamily="18" charset="0"/>
              </a:rPr>
              <a:t>初始化操作</a:t>
            </a:r>
            <a:r>
              <a:rPr lang="zh-CN" altLang="en-US" sz="2400" b="1" dirty="0">
                <a:latin typeface="Times New Roman" pitchFamily="18" charset="0"/>
              </a:rPr>
              <a:t>：   </a:t>
            </a:r>
            <a:r>
              <a:rPr lang="en-US" altLang="zh-CN" sz="2400" b="1" dirty="0" err="1">
                <a:latin typeface="Times New Roman" pitchFamily="18" charset="0"/>
              </a:rPr>
              <a:t>InitList</a:t>
            </a:r>
            <a:r>
              <a:rPr lang="en-US" altLang="zh-CN" sz="2400" b="1" dirty="0">
                <a:latin typeface="Times New Roman" pitchFamily="18" charset="0"/>
              </a:rPr>
              <a:t>(&amp;L)</a:t>
            </a:r>
          </a:p>
        </p:txBody>
      </p:sp>
      <p:sp>
        <p:nvSpPr>
          <p:cNvPr id="433157" name="Rectangle 5"/>
          <p:cNvSpPr>
            <a:spLocks noChangeArrowheads="1"/>
          </p:cNvSpPr>
          <p:nvPr/>
        </p:nvSpPr>
        <p:spPr bwMode="auto">
          <a:xfrm>
            <a:off x="755781" y="3314489"/>
            <a:ext cx="43584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latin typeface="Times New Roman" pitchFamily="18" charset="0"/>
              </a:rPr>
              <a:t>2 </a:t>
            </a:r>
            <a:r>
              <a:rPr lang="zh-CN" altLang="en-US" sz="2400" b="1" dirty="0">
                <a:solidFill>
                  <a:srgbClr val="FF0000"/>
                </a:solidFill>
                <a:latin typeface="Times New Roman" pitchFamily="18" charset="0"/>
              </a:rPr>
              <a:t>销毁操作</a:t>
            </a:r>
            <a:r>
              <a:rPr lang="zh-CN" altLang="en-US" sz="2400" b="1" dirty="0">
                <a:latin typeface="Times New Roman" pitchFamily="18" charset="0"/>
              </a:rPr>
              <a:t>：</a:t>
            </a:r>
            <a:r>
              <a:rPr lang="en-US" altLang="zh-CN" sz="2400" b="1" dirty="0" err="1">
                <a:latin typeface="Times New Roman" pitchFamily="18" charset="0"/>
              </a:rPr>
              <a:t>DestoryList</a:t>
            </a:r>
            <a:r>
              <a:rPr lang="en-US" altLang="zh-CN" sz="2400" b="1" dirty="0">
                <a:latin typeface="Times New Roman" pitchFamily="18" charset="0"/>
              </a:rPr>
              <a:t>(&amp;L)</a:t>
            </a:r>
          </a:p>
        </p:txBody>
      </p:sp>
      <p:sp>
        <p:nvSpPr>
          <p:cNvPr id="433158" name="Rectangle 6"/>
          <p:cNvSpPr>
            <a:spLocks noChangeArrowheads="1"/>
          </p:cNvSpPr>
          <p:nvPr/>
        </p:nvSpPr>
        <p:spPr bwMode="auto">
          <a:xfrm>
            <a:off x="5077707" y="2855702"/>
            <a:ext cx="4067881"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latin typeface="Times New Roman" pitchFamily="18" charset="0"/>
              </a:rPr>
              <a:t>4 </a:t>
            </a:r>
            <a:r>
              <a:rPr lang="zh-CN" altLang="en-US" sz="2400" b="1" dirty="0">
                <a:solidFill>
                  <a:srgbClr val="FF0000"/>
                </a:solidFill>
                <a:latin typeface="Times New Roman" pitchFamily="18" charset="0"/>
              </a:rPr>
              <a:t>引用型操作</a:t>
            </a:r>
            <a:r>
              <a:rPr lang="en-US" altLang="zh-CN" sz="2400" b="1" dirty="0">
                <a:latin typeface="Times New Roman" pitchFamily="18" charset="0"/>
              </a:rPr>
              <a:t>:</a:t>
            </a:r>
            <a:r>
              <a:rPr lang="en-US" altLang="zh-CN" sz="2400" b="1" dirty="0" err="1">
                <a:latin typeface="Times New Roman" pitchFamily="18" charset="0"/>
              </a:rPr>
              <a:t>ListEmpty</a:t>
            </a:r>
            <a:r>
              <a:rPr lang="en-US" altLang="zh-CN" sz="2400" b="1" dirty="0">
                <a:latin typeface="Times New Roman" pitchFamily="18" charset="0"/>
              </a:rPr>
              <a:t>(L)</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ListLength</a:t>
            </a:r>
            <a:r>
              <a:rPr lang="en-US" altLang="zh-CN" sz="2400" b="1" dirty="0">
                <a:latin typeface="Times New Roman" pitchFamily="18" charset="0"/>
              </a:rPr>
              <a:t>(L)</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GetElem</a:t>
            </a:r>
            <a:r>
              <a:rPr lang="en-US" altLang="zh-CN" sz="2400" b="1" dirty="0">
                <a:latin typeface="Times New Roman" pitchFamily="18" charset="0"/>
              </a:rPr>
              <a:t>(L,</a:t>
            </a:r>
            <a:r>
              <a:rPr lang="en-US" altLang="zh-CN" sz="2400" b="1" dirty="0" err="1">
                <a:latin typeface="Times New Roman" pitchFamily="18" charset="0"/>
              </a:rPr>
              <a:t>i</a:t>
            </a:r>
            <a:r>
              <a:rPr lang="en-US" altLang="zh-CN" sz="2400" b="1" dirty="0">
                <a:latin typeface="Times New Roman" pitchFamily="18" charset="0"/>
              </a:rPr>
              <a:t>,&amp;e)</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LocateElem</a:t>
            </a:r>
            <a:r>
              <a:rPr lang="en-US" altLang="zh-CN" sz="2400" b="1" dirty="0">
                <a:latin typeface="Times New Roman" pitchFamily="18" charset="0"/>
              </a:rPr>
              <a:t>(</a:t>
            </a:r>
            <a:r>
              <a:rPr lang="en-US" altLang="zh-CN" sz="2400" b="1" dirty="0" err="1">
                <a:latin typeface="Times New Roman" pitchFamily="18" charset="0"/>
              </a:rPr>
              <a:t>L,e,compare</a:t>
            </a:r>
            <a:r>
              <a:rPr lang="en-US" altLang="zh-CN" sz="2400" b="1" dirty="0">
                <a:latin typeface="Times New Roman" pitchFamily="18" charset="0"/>
              </a:rPr>
              <a:t>())</a:t>
            </a:r>
          </a:p>
          <a:p>
            <a:pPr eaLnBrk="1" hangingPunct="1">
              <a:spcBef>
                <a:spcPct val="0"/>
              </a:spcBef>
              <a:buClrTx/>
              <a:buSzTx/>
              <a:buFontTx/>
              <a:buNone/>
            </a:pPr>
            <a:r>
              <a:rPr lang="en-US" altLang="zh-CN" sz="2400" b="1" dirty="0" err="1">
                <a:latin typeface="Times New Roman" pitchFamily="18" charset="0"/>
              </a:rPr>
              <a:t>PriorElem</a:t>
            </a:r>
            <a:r>
              <a:rPr lang="en-US" altLang="zh-CN" sz="2400" b="1" dirty="0">
                <a:latin typeface="Times New Roman" pitchFamily="18" charset="0"/>
              </a:rPr>
              <a:t>(L,cur_e,&amp;</a:t>
            </a:r>
            <a:r>
              <a:rPr lang="en-US" altLang="zh-CN" sz="2400" b="1" dirty="0" err="1">
                <a:latin typeface="Times New Roman" pitchFamily="18" charset="0"/>
              </a:rPr>
              <a:t>pre_e</a:t>
            </a:r>
            <a:r>
              <a:rPr lang="en-US" altLang="zh-CN" sz="2400" b="1" dirty="0">
                <a:latin typeface="Times New Roman" pitchFamily="18" charset="0"/>
              </a:rPr>
              <a:t>)</a:t>
            </a:r>
          </a:p>
          <a:p>
            <a:pPr eaLnBrk="1" hangingPunct="1">
              <a:spcBef>
                <a:spcPct val="0"/>
              </a:spcBef>
              <a:buClrTx/>
              <a:buSzTx/>
              <a:buFontTx/>
              <a:buNone/>
            </a:pPr>
            <a:r>
              <a:rPr lang="en-US" altLang="zh-CN" sz="2400" b="1" dirty="0" err="1">
                <a:latin typeface="Times New Roman" pitchFamily="18" charset="0"/>
              </a:rPr>
              <a:t>NextElem</a:t>
            </a:r>
            <a:r>
              <a:rPr lang="en-US" altLang="zh-CN" sz="2400" b="1" dirty="0">
                <a:latin typeface="Times New Roman" pitchFamily="18" charset="0"/>
              </a:rPr>
              <a:t>(L,cur_e,&amp;</a:t>
            </a:r>
            <a:r>
              <a:rPr lang="en-US" altLang="zh-CN" sz="2400" b="1" dirty="0" err="1">
                <a:latin typeface="Times New Roman" pitchFamily="18" charset="0"/>
              </a:rPr>
              <a:t>next_e</a:t>
            </a:r>
            <a:r>
              <a:rPr lang="en-US" altLang="zh-CN" sz="2400" b="1" dirty="0">
                <a:latin typeface="Times New Roman" pitchFamily="18" charset="0"/>
              </a:rPr>
              <a:t>)</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ListTraverse</a:t>
            </a:r>
            <a:r>
              <a:rPr lang="en-US" altLang="zh-CN" sz="2400" b="1" dirty="0">
                <a:latin typeface="Times New Roman" pitchFamily="18" charset="0"/>
              </a:rPr>
              <a:t>(</a:t>
            </a:r>
            <a:r>
              <a:rPr lang="en-US" altLang="zh-CN" sz="2400" b="1" dirty="0" err="1">
                <a:latin typeface="Times New Roman" pitchFamily="18" charset="0"/>
              </a:rPr>
              <a:t>L,visit</a:t>
            </a:r>
            <a:r>
              <a:rPr lang="en-US" altLang="zh-CN" sz="2400" b="1" dirty="0">
                <a:latin typeface="Times New Roman" pitchFamily="18" charset="0"/>
              </a:rPr>
              <a:t>())</a:t>
            </a:r>
          </a:p>
        </p:txBody>
      </p:sp>
      <p:sp>
        <p:nvSpPr>
          <p:cNvPr id="433159" name="Rectangle 7"/>
          <p:cNvSpPr>
            <a:spLocks noChangeArrowheads="1"/>
          </p:cNvSpPr>
          <p:nvPr/>
        </p:nvSpPr>
        <p:spPr bwMode="auto">
          <a:xfrm>
            <a:off x="755781" y="3819314"/>
            <a:ext cx="4682351"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latin typeface="Times New Roman" pitchFamily="18" charset="0"/>
              </a:rPr>
              <a:t>3 </a:t>
            </a:r>
            <a:r>
              <a:rPr lang="zh-CN" altLang="en-US" sz="2400" b="1" dirty="0">
                <a:solidFill>
                  <a:srgbClr val="FF0000"/>
                </a:solidFill>
                <a:latin typeface="Times New Roman" pitchFamily="18" charset="0"/>
              </a:rPr>
              <a:t>加工型操作：</a:t>
            </a:r>
            <a:r>
              <a:rPr lang="en-US" altLang="zh-CN" sz="2400" b="1" dirty="0" err="1">
                <a:latin typeface="Times New Roman" pitchFamily="18" charset="0"/>
              </a:rPr>
              <a:t>ClearList</a:t>
            </a:r>
            <a:r>
              <a:rPr lang="en-US" altLang="zh-CN" sz="2400" b="1" dirty="0">
                <a:latin typeface="Times New Roman" pitchFamily="18" charset="0"/>
              </a:rPr>
              <a:t>(&amp;L)</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ListInsert</a:t>
            </a:r>
            <a:r>
              <a:rPr lang="en-US" altLang="zh-CN" sz="2400" b="1" dirty="0">
                <a:latin typeface="Times New Roman" pitchFamily="18" charset="0"/>
              </a:rPr>
              <a:t>(&amp;</a:t>
            </a:r>
            <a:r>
              <a:rPr lang="en-US" altLang="zh-CN" sz="2400" b="1" dirty="0" err="1">
                <a:latin typeface="Times New Roman" pitchFamily="18" charset="0"/>
              </a:rPr>
              <a:t>L,i,e</a:t>
            </a:r>
            <a:r>
              <a:rPr lang="en-US" altLang="zh-CN" sz="2400" b="1" dirty="0">
                <a:latin typeface="Times New Roman" pitchFamily="18" charset="0"/>
              </a:rPr>
              <a:t>)</a:t>
            </a:r>
          </a:p>
          <a:p>
            <a:pPr eaLnBrk="1" hangingPunct="1">
              <a:spcBef>
                <a:spcPct val="0"/>
              </a:spcBef>
              <a:buClrTx/>
              <a:buSzTx/>
              <a:buFontTx/>
              <a:buNone/>
            </a:pPr>
            <a:r>
              <a:rPr lang="en-US" altLang="zh-CN" sz="2400" b="1" dirty="0">
                <a:latin typeface="Times New Roman" pitchFamily="18" charset="0"/>
              </a:rPr>
              <a:t>                  </a:t>
            </a:r>
            <a:r>
              <a:rPr lang="en-US" altLang="zh-CN" sz="2400" b="1" dirty="0" err="1">
                <a:latin typeface="Times New Roman" pitchFamily="18" charset="0"/>
              </a:rPr>
              <a:t>ListDelete</a:t>
            </a:r>
            <a:r>
              <a:rPr lang="en-US" altLang="zh-CN" sz="2400" b="1" dirty="0">
                <a:latin typeface="Times New Roman" pitchFamily="18" charset="0"/>
              </a:rPr>
              <a:t> (&amp;L,</a:t>
            </a:r>
            <a:r>
              <a:rPr lang="en-US" altLang="zh-CN" sz="2400" b="1" dirty="0" err="1">
                <a:latin typeface="Times New Roman" pitchFamily="18" charset="0"/>
              </a:rPr>
              <a:t>i</a:t>
            </a:r>
            <a:r>
              <a:rPr lang="en-US" altLang="zh-CN" sz="2400" b="1" dirty="0">
                <a:latin typeface="Times New Roman" pitchFamily="18" charset="0"/>
              </a:rPr>
              <a:t>,&amp;e)</a:t>
            </a:r>
          </a:p>
        </p:txBody>
      </p:sp>
    </p:spTree>
    <p:extLst>
      <p:ext uri="{BB962C8B-B14F-4D97-AF65-F5344CB8AC3E}">
        <p14:creationId xmlns:p14="http://schemas.microsoft.com/office/powerpoint/2010/main" val="6572446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31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3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31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3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6" grpId="0" build="p"/>
      <p:bldP spid="433157" grpId="0"/>
      <p:bldP spid="433158" grpId="0"/>
      <p:bldP spid="4331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z="4000" b="1" smtClean="0">
                <a:solidFill>
                  <a:schemeClr val="accent2"/>
                </a:solidFill>
              </a:rPr>
              <a:t>静态链表的插入和删除</a:t>
            </a:r>
          </a:p>
        </p:txBody>
      </p:sp>
      <p:grpSp>
        <p:nvGrpSpPr>
          <p:cNvPr id="366778" name="Group 186"/>
          <p:cNvGrpSpPr>
            <a:grpSpLocks/>
          </p:cNvGrpSpPr>
          <p:nvPr/>
        </p:nvGrpSpPr>
        <p:grpSpPr bwMode="auto">
          <a:xfrm>
            <a:off x="5222195" y="3124201"/>
            <a:ext cx="1152725" cy="449263"/>
            <a:chOff x="3243" y="2105"/>
            <a:chExt cx="726" cy="283"/>
          </a:xfrm>
        </p:grpSpPr>
        <p:sp>
          <p:nvSpPr>
            <p:cNvPr id="78990" name="Line 48"/>
            <p:cNvSpPr>
              <a:spLocks noChangeShapeType="1"/>
            </p:cNvSpPr>
            <p:nvPr/>
          </p:nvSpPr>
          <p:spPr bwMode="auto">
            <a:xfrm>
              <a:off x="3243" y="2388"/>
              <a:ext cx="68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991" name="Text Box 49"/>
            <p:cNvSpPr txBox="1">
              <a:spLocks noChangeArrowheads="1"/>
            </p:cNvSpPr>
            <p:nvPr/>
          </p:nvSpPr>
          <p:spPr bwMode="auto">
            <a:xfrm>
              <a:off x="3334" y="2105"/>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00"/>
                  </a:solidFill>
                  <a:latin typeface="Times New Roman" pitchFamily="18" charset="0"/>
                </a:rPr>
                <a:t>删除</a:t>
              </a:r>
              <a:r>
                <a:rPr lang="en-US" altLang="zh-CN" sz="2000" b="1">
                  <a:solidFill>
                    <a:srgbClr val="FF0000"/>
                  </a:solidFill>
                  <a:latin typeface="Times New Roman" pitchFamily="18" charset="0"/>
                </a:rPr>
                <a:t>f</a:t>
              </a:r>
            </a:p>
          </p:txBody>
        </p:sp>
      </p:grpSp>
      <p:grpSp>
        <p:nvGrpSpPr>
          <p:cNvPr id="78852" name="Group 50"/>
          <p:cNvGrpSpPr>
            <a:grpSpLocks/>
          </p:cNvGrpSpPr>
          <p:nvPr/>
        </p:nvGrpSpPr>
        <p:grpSpPr bwMode="auto">
          <a:xfrm>
            <a:off x="685920" y="1916114"/>
            <a:ext cx="1355960" cy="3749675"/>
            <a:chOff x="202" y="1706"/>
            <a:chExt cx="854" cy="2362"/>
          </a:xfrm>
        </p:grpSpPr>
        <p:sp>
          <p:nvSpPr>
            <p:cNvPr id="78954" name="Rectangle 51"/>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55" name="Rectangle 52"/>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3</a:t>
              </a:r>
            </a:p>
          </p:txBody>
        </p:sp>
        <p:sp>
          <p:nvSpPr>
            <p:cNvPr id="78956" name="Text Box 53"/>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8957" name="Rectangle 54"/>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58" name="Rectangle 55"/>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8959" name="Text Box 56"/>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8960" name="Rectangle 57"/>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61" name="Rectangle 58"/>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8962" name="Text Box 59"/>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8963" name="Rectangle 60"/>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8964" name="Rectangle 61"/>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8965" name="Text Box 62"/>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8966" name="Rectangle 63"/>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67" name="Text Box 64"/>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8968" name="Rectangle 65"/>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969" name="Text Box 66"/>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8970" name="Rectangle 67"/>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71" name="Rectangle 68"/>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972" name="Rectangle 69"/>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73" name="Rectangle 70"/>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8974" name="Text Box 71"/>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8975" name="Rectangle 72"/>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76" name="Text Box 73"/>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8977" name="Rectangle 74"/>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8978" name="Rectangle 75"/>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79" name="Rectangle 76"/>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9</a:t>
              </a:r>
            </a:p>
          </p:txBody>
        </p:sp>
        <p:sp>
          <p:nvSpPr>
            <p:cNvPr id="78980" name="Text Box 77"/>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8981" name="Rectangle 78"/>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82" name="Rectangle 79"/>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8</a:t>
              </a:r>
            </a:p>
          </p:txBody>
        </p:sp>
        <p:sp>
          <p:nvSpPr>
            <p:cNvPr id="78983" name="Text Box 80"/>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8984" name="Rectangle 81"/>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85" name="Rectangle 82"/>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8986" name="Text Box 83"/>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8987" name="Rectangle 84"/>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88" name="Rectangle 85"/>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8989" name="Text Box 86"/>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8853" name="Rectangle 87"/>
          <p:cNvSpPr>
            <a:spLocks noChangeArrowheads="1"/>
          </p:cNvSpPr>
          <p:nvPr/>
        </p:nvSpPr>
        <p:spPr bwMode="auto">
          <a:xfrm>
            <a:off x="1246405" y="2476500"/>
            <a:ext cx="3191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8854" name="Rectangle 88"/>
          <p:cNvSpPr>
            <a:spLocks noChangeArrowheads="1"/>
          </p:cNvSpPr>
          <p:nvPr/>
        </p:nvSpPr>
        <p:spPr bwMode="auto">
          <a:xfrm>
            <a:off x="1195596" y="4005263"/>
            <a:ext cx="35407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8855" name="Rectangle 89"/>
          <p:cNvSpPr>
            <a:spLocks noChangeArrowheads="1"/>
          </p:cNvSpPr>
          <p:nvPr/>
        </p:nvSpPr>
        <p:spPr bwMode="auto">
          <a:xfrm>
            <a:off x="1230527" y="3059113"/>
            <a:ext cx="3191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8856" name="Rectangle 90"/>
          <p:cNvSpPr>
            <a:spLocks noChangeArrowheads="1"/>
          </p:cNvSpPr>
          <p:nvPr/>
        </p:nvSpPr>
        <p:spPr bwMode="auto">
          <a:xfrm>
            <a:off x="1246405" y="2789238"/>
            <a:ext cx="35407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b</a:t>
            </a:r>
          </a:p>
        </p:txBody>
      </p:sp>
      <p:sp>
        <p:nvSpPr>
          <p:cNvPr id="78857" name="Rectangle 91"/>
          <p:cNvSpPr>
            <a:spLocks noChangeArrowheads="1"/>
          </p:cNvSpPr>
          <p:nvPr/>
        </p:nvSpPr>
        <p:spPr bwMode="auto">
          <a:xfrm>
            <a:off x="1222588" y="3357563"/>
            <a:ext cx="336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8858" name="Rectangle 92"/>
          <p:cNvSpPr>
            <a:spLocks noChangeArrowheads="1"/>
          </p:cNvSpPr>
          <p:nvPr/>
        </p:nvSpPr>
        <p:spPr bwMode="auto">
          <a:xfrm>
            <a:off x="1230526" y="3716338"/>
            <a:ext cx="2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sp>
        <p:nvSpPr>
          <p:cNvPr id="78859" name="Rectangle 93"/>
          <p:cNvSpPr>
            <a:spLocks noChangeArrowheads="1"/>
          </p:cNvSpPr>
          <p:nvPr/>
        </p:nvSpPr>
        <p:spPr bwMode="auto">
          <a:xfrm>
            <a:off x="1217825" y="4276725"/>
            <a:ext cx="336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a</a:t>
            </a:r>
          </a:p>
        </p:txBody>
      </p:sp>
      <p:grpSp>
        <p:nvGrpSpPr>
          <p:cNvPr id="366776" name="Group 184"/>
          <p:cNvGrpSpPr>
            <a:grpSpLocks/>
          </p:cNvGrpSpPr>
          <p:nvPr/>
        </p:nvGrpSpPr>
        <p:grpSpPr bwMode="auto">
          <a:xfrm>
            <a:off x="2413419" y="3141663"/>
            <a:ext cx="1009825" cy="449262"/>
            <a:chOff x="1474" y="2116"/>
            <a:chExt cx="636" cy="283"/>
          </a:xfrm>
        </p:grpSpPr>
        <p:sp>
          <p:nvSpPr>
            <p:cNvPr id="78952" name="Line 94"/>
            <p:cNvSpPr>
              <a:spLocks noChangeShapeType="1"/>
            </p:cNvSpPr>
            <p:nvPr/>
          </p:nvSpPr>
          <p:spPr bwMode="auto">
            <a:xfrm>
              <a:off x="1474" y="2399"/>
              <a:ext cx="63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953" name="Text Box 95"/>
            <p:cNvSpPr txBox="1">
              <a:spLocks noChangeArrowheads="1"/>
            </p:cNvSpPr>
            <p:nvPr/>
          </p:nvSpPr>
          <p:spPr bwMode="auto">
            <a:xfrm>
              <a:off x="1475" y="2116"/>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00"/>
                  </a:solidFill>
                  <a:latin typeface="Times New Roman" pitchFamily="18" charset="0"/>
                </a:rPr>
                <a:t>插入</a:t>
              </a:r>
              <a:r>
                <a:rPr lang="en-US" altLang="zh-CN" sz="2000" b="1">
                  <a:solidFill>
                    <a:srgbClr val="FF0000"/>
                  </a:solidFill>
                  <a:latin typeface="Times New Roman" pitchFamily="18" charset="0"/>
                </a:rPr>
                <a:t>n</a:t>
              </a:r>
            </a:p>
          </p:txBody>
        </p:sp>
      </p:grpSp>
      <p:grpSp>
        <p:nvGrpSpPr>
          <p:cNvPr id="366777" name="Group 185"/>
          <p:cNvGrpSpPr>
            <a:grpSpLocks/>
          </p:cNvGrpSpPr>
          <p:nvPr/>
        </p:nvGrpSpPr>
        <p:grpSpPr bwMode="auto">
          <a:xfrm>
            <a:off x="3594725" y="1916114"/>
            <a:ext cx="1355960" cy="3749675"/>
            <a:chOff x="2218" y="1344"/>
            <a:chExt cx="854" cy="2362"/>
          </a:xfrm>
        </p:grpSpPr>
        <p:grpSp>
          <p:nvGrpSpPr>
            <p:cNvPr id="78908" name="Group 96"/>
            <p:cNvGrpSpPr>
              <a:grpSpLocks/>
            </p:cNvGrpSpPr>
            <p:nvPr/>
          </p:nvGrpSpPr>
          <p:grpSpPr bwMode="auto">
            <a:xfrm>
              <a:off x="2218" y="1344"/>
              <a:ext cx="854" cy="2362"/>
              <a:chOff x="202" y="1706"/>
              <a:chExt cx="854" cy="2362"/>
            </a:xfrm>
          </p:grpSpPr>
          <p:sp>
            <p:nvSpPr>
              <p:cNvPr id="78916" name="Rectangle 97"/>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17" name="Rectangle 98"/>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9</a:t>
                </a:r>
              </a:p>
            </p:txBody>
          </p:sp>
          <p:sp>
            <p:nvSpPr>
              <p:cNvPr id="78918" name="Text Box 99"/>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8919" name="Rectangle 100"/>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20" name="Rectangle 101"/>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8921" name="Text Box 102"/>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8922" name="Rectangle 103"/>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23" name="Rectangle 104"/>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7</a:t>
                </a:r>
              </a:p>
            </p:txBody>
          </p:sp>
          <p:sp>
            <p:nvSpPr>
              <p:cNvPr id="78924" name="Text Box 105"/>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8925" name="Rectangle 106"/>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8926" name="Rectangle 107"/>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8927" name="Text Box 108"/>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8928" name="Rectangle 109"/>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29" name="Text Box 110"/>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8930" name="Rectangle 111"/>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931" name="Text Box 112"/>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8932" name="Rectangle 113"/>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33" name="Rectangle 114"/>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934" name="Rectangle 115"/>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35" name="Rectangle 116"/>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8936" name="Text Box 117"/>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8937" name="Rectangle 118"/>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938" name="Text Box 119"/>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8939" name="Rectangle 120"/>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8940" name="Rectangle 121"/>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41" name="Rectangle 122"/>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8</a:t>
                </a:r>
              </a:p>
            </p:txBody>
          </p:sp>
          <p:sp>
            <p:nvSpPr>
              <p:cNvPr id="78942" name="Text Box 123"/>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8943" name="Rectangle 124"/>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44" name="Rectangle 125"/>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3</a:t>
                </a:r>
              </a:p>
            </p:txBody>
          </p:sp>
          <p:sp>
            <p:nvSpPr>
              <p:cNvPr id="78945" name="Text Box 126"/>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8946" name="Rectangle 127"/>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47" name="Rectangle 128"/>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8948" name="Text Box 129"/>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8949" name="Rectangle 130"/>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50" name="Rectangle 131"/>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6</a:t>
                </a:r>
              </a:p>
            </p:txBody>
          </p:sp>
          <p:sp>
            <p:nvSpPr>
              <p:cNvPr id="78951" name="Text Box 132"/>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8909" name="Rectangle 133"/>
            <p:cNvSpPr>
              <a:spLocks noChangeArrowheads="1"/>
            </p:cNvSpPr>
            <p:nvPr/>
          </p:nvSpPr>
          <p:spPr bwMode="auto">
            <a:xfrm>
              <a:off x="2571" y="1697"/>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8910" name="Rectangle 134"/>
            <p:cNvSpPr>
              <a:spLocks noChangeArrowheads="1"/>
            </p:cNvSpPr>
            <p:nvPr/>
          </p:nvSpPr>
          <p:spPr bwMode="auto">
            <a:xfrm>
              <a:off x="2539" y="26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8911" name="Rectangle 135"/>
            <p:cNvSpPr>
              <a:spLocks noChangeArrowheads="1"/>
            </p:cNvSpPr>
            <p:nvPr/>
          </p:nvSpPr>
          <p:spPr bwMode="auto">
            <a:xfrm>
              <a:off x="2561" y="2064"/>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8912" name="Rectangle 136"/>
            <p:cNvSpPr>
              <a:spLocks noChangeArrowheads="1"/>
            </p:cNvSpPr>
            <p:nvPr/>
          </p:nvSpPr>
          <p:spPr bwMode="auto">
            <a:xfrm>
              <a:off x="2571" y="189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latin typeface="Times New Roman" pitchFamily="18" charset="0"/>
                </a:rPr>
                <a:t>n</a:t>
              </a:r>
            </a:p>
          </p:txBody>
        </p:sp>
        <p:sp>
          <p:nvSpPr>
            <p:cNvPr id="78913" name="Rectangle 137"/>
            <p:cNvSpPr>
              <a:spLocks noChangeArrowheads="1"/>
            </p:cNvSpPr>
            <p:nvPr/>
          </p:nvSpPr>
          <p:spPr bwMode="auto">
            <a:xfrm>
              <a:off x="2556" y="22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8914" name="Rectangle 138"/>
            <p:cNvSpPr>
              <a:spLocks noChangeArrowheads="1"/>
            </p:cNvSpPr>
            <p:nvPr/>
          </p:nvSpPr>
          <p:spPr bwMode="auto">
            <a:xfrm>
              <a:off x="2561" y="2478"/>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sp>
          <p:nvSpPr>
            <p:cNvPr id="78915" name="Rectangle 139"/>
            <p:cNvSpPr>
              <a:spLocks noChangeArrowheads="1"/>
            </p:cNvSpPr>
            <p:nvPr/>
          </p:nvSpPr>
          <p:spPr bwMode="auto">
            <a:xfrm>
              <a:off x="2553" y="283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a</a:t>
              </a:r>
            </a:p>
          </p:txBody>
        </p:sp>
      </p:grpSp>
      <p:grpSp>
        <p:nvGrpSpPr>
          <p:cNvPr id="366779" name="Group 187"/>
          <p:cNvGrpSpPr>
            <a:grpSpLocks/>
          </p:cNvGrpSpPr>
          <p:nvPr/>
        </p:nvGrpSpPr>
        <p:grpSpPr bwMode="auto">
          <a:xfrm>
            <a:off x="6530523" y="1916114"/>
            <a:ext cx="1355960" cy="3749675"/>
            <a:chOff x="4067" y="1344"/>
            <a:chExt cx="854" cy="2362"/>
          </a:xfrm>
        </p:grpSpPr>
        <p:grpSp>
          <p:nvGrpSpPr>
            <p:cNvPr id="78864" name="Group 140"/>
            <p:cNvGrpSpPr>
              <a:grpSpLocks/>
            </p:cNvGrpSpPr>
            <p:nvPr/>
          </p:nvGrpSpPr>
          <p:grpSpPr bwMode="auto">
            <a:xfrm>
              <a:off x="4067" y="1344"/>
              <a:ext cx="854" cy="2362"/>
              <a:chOff x="202" y="1706"/>
              <a:chExt cx="854" cy="2362"/>
            </a:xfrm>
          </p:grpSpPr>
          <p:sp>
            <p:nvSpPr>
              <p:cNvPr id="78872" name="Rectangle 141"/>
              <p:cNvSpPr>
                <a:spLocks noChangeArrowheads="1"/>
              </p:cNvSpPr>
              <p:nvPr/>
            </p:nvSpPr>
            <p:spPr bwMode="auto">
              <a:xfrm>
                <a:off x="480" y="1728"/>
                <a:ext cx="336" cy="197"/>
              </a:xfrm>
              <a:prstGeom prst="rect">
                <a:avLst/>
              </a:prstGeom>
              <a:solidFill>
                <a:srgbClr val="969696"/>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73" name="Rectangle 142"/>
              <p:cNvSpPr>
                <a:spLocks noChangeArrowheads="1"/>
              </p:cNvSpPr>
              <p:nvPr/>
            </p:nvSpPr>
            <p:spPr bwMode="auto">
              <a:xfrm>
                <a:off x="816" y="172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6</a:t>
                </a:r>
              </a:p>
            </p:txBody>
          </p:sp>
          <p:sp>
            <p:nvSpPr>
              <p:cNvPr id="78874" name="Text Box 143"/>
              <p:cNvSpPr txBox="1">
                <a:spLocks noChangeArrowheads="1"/>
              </p:cNvSpPr>
              <p:nvPr/>
            </p:nvSpPr>
            <p:spPr bwMode="auto">
              <a:xfrm>
                <a:off x="288" y="170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0</a:t>
                </a:r>
              </a:p>
            </p:txBody>
          </p:sp>
          <p:sp>
            <p:nvSpPr>
              <p:cNvPr id="78875" name="Rectangle 144"/>
              <p:cNvSpPr>
                <a:spLocks noChangeArrowheads="1"/>
              </p:cNvSpPr>
              <p:nvPr/>
            </p:nvSpPr>
            <p:spPr bwMode="auto">
              <a:xfrm>
                <a:off x="480" y="1920"/>
                <a:ext cx="336" cy="198"/>
              </a:xfrm>
              <a:prstGeom prst="rect">
                <a:avLst/>
              </a:prstGeom>
              <a:solidFill>
                <a:srgbClr val="00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76" name="Rectangle 145"/>
              <p:cNvSpPr>
                <a:spLocks noChangeArrowheads="1"/>
              </p:cNvSpPr>
              <p:nvPr/>
            </p:nvSpPr>
            <p:spPr bwMode="auto">
              <a:xfrm>
                <a:off x="816" y="1920"/>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2</a:t>
                </a:r>
              </a:p>
            </p:txBody>
          </p:sp>
          <p:sp>
            <p:nvSpPr>
              <p:cNvPr id="78877" name="Text Box 146"/>
              <p:cNvSpPr txBox="1">
                <a:spLocks noChangeArrowheads="1"/>
              </p:cNvSpPr>
              <p:nvPr/>
            </p:nvSpPr>
            <p:spPr bwMode="auto">
              <a:xfrm>
                <a:off x="288" y="189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a:t>
                </a:r>
              </a:p>
            </p:txBody>
          </p:sp>
          <p:sp>
            <p:nvSpPr>
              <p:cNvPr id="78878" name="Rectangle 147"/>
              <p:cNvSpPr>
                <a:spLocks noChangeArrowheads="1"/>
              </p:cNvSpPr>
              <p:nvPr/>
            </p:nvSpPr>
            <p:spPr bwMode="auto">
              <a:xfrm>
                <a:off x="480" y="288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879" name="Rectangle 148"/>
              <p:cNvSpPr>
                <a:spLocks noChangeArrowheads="1"/>
              </p:cNvSpPr>
              <p:nvPr/>
            </p:nvSpPr>
            <p:spPr bwMode="auto">
              <a:xfrm>
                <a:off x="816" y="288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9</a:t>
                </a:r>
              </a:p>
            </p:txBody>
          </p:sp>
          <p:sp>
            <p:nvSpPr>
              <p:cNvPr id="78880" name="Text Box 149"/>
              <p:cNvSpPr txBox="1">
                <a:spLocks noChangeArrowheads="1"/>
              </p:cNvSpPr>
              <p:nvPr/>
            </p:nvSpPr>
            <p:spPr bwMode="auto">
              <a:xfrm>
                <a:off x="288" y="2858"/>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6</a:t>
                </a:r>
              </a:p>
            </p:txBody>
          </p:sp>
          <p:sp>
            <p:nvSpPr>
              <p:cNvPr id="78881" name="Rectangle 150"/>
              <p:cNvSpPr>
                <a:spLocks noChangeArrowheads="1"/>
              </p:cNvSpPr>
              <p:nvPr/>
            </p:nvSpPr>
            <p:spPr bwMode="auto">
              <a:xfrm>
                <a:off x="480" y="211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3600" b="1" baseline="-25000">
                  <a:latin typeface="Times New Roman" pitchFamily="18" charset="0"/>
                </a:endParaRPr>
              </a:p>
            </p:txBody>
          </p:sp>
          <p:sp>
            <p:nvSpPr>
              <p:cNvPr id="78882" name="Rectangle 151"/>
              <p:cNvSpPr>
                <a:spLocks noChangeArrowheads="1"/>
              </p:cNvSpPr>
              <p:nvPr/>
            </p:nvSpPr>
            <p:spPr bwMode="auto">
              <a:xfrm>
                <a:off x="816" y="211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4</a:t>
                </a:r>
              </a:p>
            </p:txBody>
          </p:sp>
          <p:sp>
            <p:nvSpPr>
              <p:cNvPr id="78883" name="Text Box 152"/>
              <p:cNvSpPr txBox="1">
                <a:spLocks noChangeArrowheads="1"/>
              </p:cNvSpPr>
              <p:nvPr/>
            </p:nvSpPr>
            <p:spPr bwMode="auto">
              <a:xfrm>
                <a:off x="202" y="209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2</a:t>
                </a:r>
              </a:p>
            </p:txBody>
          </p:sp>
          <p:sp>
            <p:nvSpPr>
              <p:cNvPr id="78884" name="Rectangle 153"/>
              <p:cNvSpPr>
                <a:spLocks noChangeArrowheads="1"/>
              </p:cNvSpPr>
              <p:nvPr/>
            </p:nvSpPr>
            <p:spPr bwMode="auto">
              <a:xfrm>
                <a:off x="480" y="324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85" name="Text Box 154"/>
              <p:cNvSpPr txBox="1">
                <a:spLocks noChangeArrowheads="1"/>
              </p:cNvSpPr>
              <p:nvPr/>
            </p:nvSpPr>
            <p:spPr bwMode="auto">
              <a:xfrm>
                <a:off x="212" y="3227"/>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  8</a:t>
                </a:r>
              </a:p>
            </p:txBody>
          </p:sp>
          <p:sp>
            <p:nvSpPr>
              <p:cNvPr id="78886" name="Rectangle 155"/>
              <p:cNvSpPr>
                <a:spLocks noChangeArrowheads="1"/>
              </p:cNvSpPr>
              <p:nvPr/>
            </p:nvSpPr>
            <p:spPr bwMode="auto">
              <a:xfrm>
                <a:off x="816" y="324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887" name="Text Box 156"/>
              <p:cNvSpPr txBox="1">
                <a:spLocks noChangeArrowheads="1"/>
              </p:cNvSpPr>
              <p:nvPr/>
            </p:nvSpPr>
            <p:spPr bwMode="auto">
              <a:xfrm>
                <a:off x="222" y="381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11</a:t>
                </a:r>
              </a:p>
            </p:txBody>
          </p:sp>
          <p:sp>
            <p:nvSpPr>
              <p:cNvPr id="78888" name="Rectangle 157"/>
              <p:cNvSpPr>
                <a:spLocks noChangeArrowheads="1"/>
              </p:cNvSpPr>
              <p:nvPr/>
            </p:nvSpPr>
            <p:spPr bwMode="auto">
              <a:xfrm>
                <a:off x="480" y="3840"/>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89" name="Rectangle 158"/>
              <p:cNvSpPr>
                <a:spLocks noChangeArrowheads="1"/>
              </p:cNvSpPr>
              <p:nvPr/>
            </p:nvSpPr>
            <p:spPr bwMode="auto">
              <a:xfrm>
                <a:off x="816" y="3840"/>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0</a:t>
                </a:r>
              </a:p>
            </p:txBody>
          </p:sp>
          <p:sp>
            <p:nvSpPr>
              <p:cNvPr id="78890" name="Rectangle 159"/>
              <p:cNvSpPr>
                <a:spLocks noChangeArrowheads="1"/>
              </p:cNvSpPr>
              <p:nvPr/>
            </p:nvSpPr>
            <p:spPr bwMode="auto">
              <a:xfrm>
                <a:off x="480" y="3445"/>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91" name="Rectangle 160"/>
              <p:cNvSpPr>
                <a:spLocks noChangeArrowheads="1"/>
              </p:cNvSpPr>
              <p:nvPr/>
            </p:nvSpPr>
            <p:spPr bwMode="auto">
              <a:xfrm>
                <a:off x="816" y="3445"/>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10</a:t>
                </a:r>
              </a:p>
            </p:txBody>
          </p:sp>
          <p:sp>
            <p:nvSpPr>
              <p:cNvPr id="78892" name="Text Box 161"/>
              <p:cNvSpPr txBox="1">
                <a:spLocks noChangeArrowheads="1"/>
              </p:cNvSpPr>
              <p:nvPr/>
            </p:nvSpPr>
            <p:spPr bwMode="auto">
              <a:xfrm>
                <a:off x="288" y="3423"/>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9</a:t>
                </a:r>
              </a:p>
            </p:txBody>
          </p:sp>
          <p:sp>
            <p:nvSpPr>
              <p:cNvPr id="78893" name="Rectangle 162"/>
              <p:cNvSpPr>
                <a:spLocks noChangeArrowheads="1"/>
              </p:cNvSpPr>
              <p:nvPr/>
            </p:nvSpPr>
            <p:spPr bwMode="auto">
              <a:xfrm>
                <a:off x="480" y="3642"/>
                <a:ext cx="336"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800" b="1" baseline="-25000">
                  <a:solidFill>
                    <a:schemeClr val="bg2"/>
                  </a:solidFill>
                  <a:latin typeface="Times New Roman" pitchFamily="18" charset="0"/>
                </a:endParaRPr>
              </a:p>
            </p:txBody>
          </p:sp>
          <p:sp>
            <p:nvSpPr>
              <p:cNvPr id="78894" name="Text Box 163"/>
              <p:cNvSpPr txBox="1">
                <a:spLocks noChangeArrowheads="1"/>
              </p:cNvSpPr>
              <p:nvPr/>
            </p:nvSpPr>
            <p:spPr bwMode="auto">
              <a:xfrm>
                <a:off x="222" y="36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10</a:t>
                </a:r>
              </a:p>
            </p:txBody>
          </p:sp>
          <p:sp>
            <p:nvSpPr>
              <p:cNvPr id="78895" name="Rectangle 164"/>
              <p:cNvSpPr>
                <a:spLocks noChangeArrowheads="1"/>
              </p:cNvSpPr>
              <p:nvPr/>
            </p:nvSpPr>
            <p:spPr bwMode="auto">
              <a:xfrm>
                <a:off x="816" y="3642"/>
                <a:ext cx="240" cy="198"/>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11</a:t>
                </a:r>
              </a:p>
            </p:txBody>
          </p:sp>
          <p:sp>
            <p:nvSpPr>
              <p:cNvPr id="78896" name="Rectangle 165"/>
              <p:cNvSpPr>
                <a:spLocks noChangeArrowheads="1"/>
              </p:cNvSpPr>
              <p:nvPr/>
            </p:nvSpPr>
            <p:spPr bwMode="auto">
              <a:xfrm>
                <a:off x="480" y="2304"/>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897" name="Rectangle 166"/>
              <p:cNvSpPr>
                <a:spLocks noChangeArrowheads="1"/>
              </p:cNvSpPr>
              <p:nvPr/>
            </p:nvSpPr>
            <p:spPr bwMode="auto">
              <a:xfrm>
                <a:off x="816" y="2304"/>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8</a:t>
                </a:r>
              </a:p>
            </p:txBody>
          </p:sp>
          <p:sp>
            <p:nvSpPr>
              <p:cNvPr id="78898" name="Text Box 167"/>
              <p:cNvSpPr txBox="1">
                <a:spLocks noChangeArrowheads="1"/>
              </p:cNvSpPr>
              <p:nvPr/>
            </p:nvSpPr>
            <p:spPr bwMode="auto">
              <a:xfrm>
                <a:off x="288" y="2282"/>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3</a:t>
                </a:r>
              </a:p>
            </p:txBody>
          </p:sp>
          <p:sp>
            <p:nvSpPr>
              <p:cNvPr id="78899" name="Rectangle 168"/>
              <p:cNvSpPr>
                <a:spLocks noChangeArrowheads="1"/>
              </p:cNvSpPr>
              <p:nvPr/>
            </p:nvSpPr>
            <p:spPr bwMode="auto">
              <a:xfrm>
                <a:off x="480" y="3072"/>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00" name="Rectangle 169"/>
              <p:cNvSpPr>
                <a:spLocks noChangeArrowheads="1"/>
              </p:cNvSpPr>
              <p:nvPr/>
            </p:nvSpPr>
            <p:spPr bwMode="auto">
              <a:xfrm>
                <a:off x="816" y="3072"/>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3</a:t>
                </a:r>
              </a:p>
            </p:txBody>
          </p:sp>
          <p:sp>
            <p:nvSpPr>
              <p:cNvPr id="78901" name="Text Box 170"/>
              <p:cNvSpPr txBox="1">
                <a:spLocks noChangeArrowheads="1"/>
              </p:cNvSpPr>
              <p:nvPr/>
            </p:nvSpPr>
            <p:spPr bwMode="auto">
              <a:xfrm>
                <a:off x="288" y="3050"/>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7</a:t>
                </a:r>
              </a:p>
            </p:txBody>
          </p:sp>
          <p:sp>
            <p:nvSpPr>
              <p:cNvPr id="78902" name="Rectangle 171"/>
              <p:cNvSpPr>
                <a:spLocks noChangeArrowheads="1"/>
              </p:cNvSpPr>
              <p:nvPr/>
            </p:nvSpPr>
            <p:spPr bwMode="auto">
              <a:xfrm>
                <a:off x="480" y="2496"/>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03" name="Rectangle 172"/>
              <p:cNvSpPr>
                <a:spLocks noChangeArrowheads="1"/>
              </p:cNvSpPr>
              <p:nvPr/>
            </p:nvSpPr>
            <p:spPr bwMode="auto">
              <a:xfrm>
                <a:off x="816" y="2496"/>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chemeClr val="accent2"/>
                    </a:solidFill>
                    <a:latin typeface="Times New Roman" pitchFamily="18" charset="0"/>
                  </a:rPr>
                  <a:t>5</a:t>
                </a:r>
              </a:p>
            </p:txBody>
          </p:sp>
          <p:sp>
            <p:nvSpPr>
              <p:cNvPr id="78904" name="Text Box 173"/>
              <p:cNvSpPr txBox="1">
                <a:spLocks noChangeArrowheads="1"/>
              </p:cNvSpPr>
              <p:nvPr/>
            </p:nvSpPr>
            <p:spPr bwMode="auto">
              <a:xfrm>
                <a:off x="288" y="24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4</a:t>
                </a:r>
              </a:p>
            </p:txBody>
          </p:sp>
          <p:sp>
            <p:nvSpPr>
              <p:cNvPr id="78905" name="Rectangle 174"/>
              <p:cNvSpPr>
                <a:spLocks noChangeArrowheads="1"/>
              </p:cNvSpPr>
              <p:nvPr/>
            </p:nvSpPr>
            <p:spPr bwMode="auto">
              <a:xfrm>
                <a:off x="480" y="2688"/>
                <a:ext cx="336"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lang="zh-CN" altLang="zh-CN" sz="2000" b="1">
                  <a:latin typeface="Times New Roman" pitchFamily="18" charset="0"/>
                </a:endParaRPr>
              </a:p>
            </p:txBody>
          </p:sp>
          <p:sp>
            <p:nvSpPr>
              <p:cNvPr id="78906" name="Rectangle 175"/>
              <p:cNvSpPr>
                <a:spLocks noChangeArrowheads="1"/>
              </p:cNvSpPr>
              <p:nvPr/>
            </p:nvSpPr>
            <p:spPr bwMode="auto">
              <a:xfrm>
                <a:off x="816" y="2688"/>
                <a:ext cx="240" cy="197"/>
              </a:xfrm>
              <a:prstGeom prst="rect">
                <a:avLst/>
              </a:prstGeom>
              <a:solidFill>
                <a:srgbClr val="CCFFFF"/>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en-US" altLang="zh-CN" sz="2400" b="1">
                    <a:solidFill>
                      <a:srgbClr val="FF0000"/>
                    </a:solidFill>
                    <a:latin typeface="Times New Roman" pitchFamily="18" charset="0"/>
                  </a:rPr>
                  <a:t>7</a:t>
                </a:r>
              </a:p>
            </p:txBody>
          </p:sp>
          <p:sp>
            <p:nvSpPr>
              <p:cNvPr id="78907" name="Text Box 176"/>
              <p:cNvSpPr txBox="1">
                <a:spLocks noChangeArrowheads="1"/>
              </p:cNvSpPr>
              <p:nvPr/>
            </p:nvSpPr>
            <p:spPr bwMode="auto">
              <a:xfrm>
                <a:off x="288" y="2666"/>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000" b="1">
                    <a:latin typeface="Times New Roman" pitchFamily="18" charset="0"/>
                  </a:rPr>
                  <a:t>5</a:t>
                </a:r>
              </a:p>
            </p:txBody>
          </p:sp>
        </p:grpSp>
        <p:sp>
          <p:nvSpPr>
            <p:cNvPr id="78865" name="Rectangle 177"/>
            <p:cNvSpPr>
              <a:spLocks noChangeArrowheads="1"/>
            </p:cNvSpPr>
            <p:nvPr/>
          </p:nvSpPr>
          <p:spPr bwMode="auto">
            <a:xfrm>
              <a:off x="4420" y="1697"/>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c</a:t>
              </a:r>
            </a:p>
          </p:txBody>
        </p:sp>
        <p:sp>
          <p:nvSpPr>
            <p:cNvPr id="78866" name="Rectangle 178"/>
            <p:cNvSpPr>
              <a:spLocks noChangeArrowheads="1"/>
            </p:cNvSpPr>
            <p:nvPr/>
          </p:nvSpPr>
          <p:spPr bwMode="auto">
            <a:xfrm>
              <a:off x="4388" y="26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d</a:t>
              </a:r>
            </a:p>
          </p:txBody>
        </p:sp>
        <p:sp>
          <p:nvSpPr>
            <p:cNvPr id="78867" name="Rectangle 179"/>
            <p:cNvSpPr>
              <a:spLocks noChangeArrowheads="1"/>
            </p:cNvSpPr>
            <p:nvPr/>
          </p:nvSpPr>
          <p:spPr bwMode="auto">
            <a:xfrm>
              <a:off x="4410" y="2064"/>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e</a:t>
              </a:r>
            </a:p>
          </p:txBody>
        </p:sp>
        <p:sp>
          <p:nvSpPr>
            <p:cNvPr id="78868" name="Rectangle 180"/>
            <p:cNvSpPr>
              <a:spLocks noChangeArrowheads="1"/>
            </p:cNvSpPr>
            <p:nvPr/>
          </p:nvSpPr>
          <p:spPr bwMode="auto">
            <a:xfrm>
              <a:off x="4420" y="189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n</a:t>
              </a:r>
            </a:p>
          </p:txBody>
        </p:sp>
        <p:sp>
          <p:nvSpPr>
            <p:cNvPr id="78869" name="Rectangle 181"/>
            <p:cNvSpPr>
              <a:spLocks noChangeArrowheads="1"/>
            </p:cNvSpPr>
            <p:nvPr/>
          </p:nvSpPr>
          <p:spPr bwMode="auto">
            <a:xfrm>
              <a:off x="4405" y="22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g</a:t>
              </a:r>
            </a:p>
          </p:txBody>
        </p:sp>
        <p:sp>
          <p:nvSpPr>
            <p:cNvPr id="78870" name="Rectangle 182"/>
            <p:cNvSpPr>
              <a:spLocks noChangeArrowheads="1"/>
            </p:cNvSpPr>
            <p:nvPr/>
          </p:nvSpPr>
          <p:spPr bwMode="auto">
            <a:xfrm>
              <a:off x="4410" y="2478"/>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f</a:t>
              </a:r>
            </a:p>
          </p:txBody>
        </p:sp>
        <p:sp>
          <p:nvSpPr>
            <p:cNvPr id="78871" name="Rectangle 183"/>
            <p:cNvSpPr>
              <a:spLocks noChangeArrowheads="1"/>
            </p:cNvSpPr>
            <p:nvPr/>
          </p:nvSpPr>
          <p:spPr bwMode="auto">
            <a:xfrm>
              <a:off x="4402" y="283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latin typeface="Times New Roman" pitchFamily="18" charset="0"/>
                </a:rPr>
                <a:t>a</a:t>
              </a:r>
            </a:p>
          </p:txBody>
        </p:sp>
      </p:grpSp>
    </p:spTree>
    <p:extLst>
      <p:ext uri="{BB962C8B-B14F-4D97-AF65-F5344CB8AC3E}">
        <p14:creationId xmlns:p14="http://schemas.microsoft.com/office/powerpoint/2010/main" val="4372366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6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67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67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6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20"/>
          <p:cNvSpPr>
            <a:spLocks noGrp="1" noChangeArrowheads="1"/>
          </p:cNvSpPr>
          <p:nvPr>
            <p:ph idx="1"/>
          </p:nvPr>
        </p:nvSpPr>
        <p:spPr/>
        <p:txBody>
          <a:bodyPr/>
          <a:lstStyle/>
          <a:p>
            <a:pPr eaLnBrk="1" hangingPunct="1"/>
            <a:r>
              <a:rPr lang="zh-CN" altLang="en-US" sz="2400" b="1" smtClean="0">
                <a:solidFill>
                  <a:srgbClr val="FF0000"/>
                </a:solidFill>
                <a:latin typeface="楷体_GB2312" pitchFamily="49" charset="-122"/>
                <a:ea typeface="楷体_GB2312" pitchFamily="49" charset="-122"/>
              </a:rPr>
              <a:t>特点</a:t>
            </a:r>
            <a:r>
              <a:rPr lang="zh-CN" altLang="en-US" sz="2400" b="1" smtClean="0">
                <a:latin typeface="楷体_GB2312" pitchFamily="49" charset="-122"/>
                <a:ea typeface="楷体_GB2312" pitchFamily="49" charset="-122"/>
              </a:rPr>
              <a:t>：将单链表的最后一个结点指针指向链表的表头结点，整个链表形成一个环。</a:t>
            </a:r>
          </a:p>
          <a:p>
            <a:pPr eaLnBrk="1" hangingPunct="1"/>
            <a:r>
              <a:rPr lang="zh-CN" altLang="en-US" sz="2400" b="1" smtClean="0">
                <a:solidFill>
                  <a:srgbClr val="FF0000"/>
                </a:solidFill>
                <a:latin typeface="楷体_GB2312" pitchFamily="49" charset="-122"/>
                <a:ea typeface="楷体_GB2312" pitchFamily="49" charset="-122"/>
              </a:rPr>
              <a:t>优点</a:t>
            </a:r>
            <a:r>
              <a:rPr lang="zh-CN" altLang="en-US" sz="2400" b="1" smtClean="0">
                <a:latin typeface="楷体_GB2312" pitchFamily="49" charset="-122"/>
                <a:ea typeface="楷体_GB2312" pitchFamily="49" charset="-122"/>
              </a:rPr>
              <a:t>：从表中任一结点出发都可找到表中其他结点。</a:t>
            </a:r>
          </a:p>
          <a:p>
            <a:pPr eaLnBrk="1" hangingPunct="1"/>
            <a:r>
              <a:rPr lang="zh-CN" altLang="en-US" sz="2400" b="1" smtClean="0">
                <a:solidFill>
                  <a:srgbClr val="FF0000"/>
                </a:solidFill>
                <a:latin typeface="楷体_GB2312" pitchFamily="49" charset="-122"/>
                <a:ea typeface="楷体_GB2312" pitchFamily="49" charset="-122"/>
              </a:rPr>
              <a:t>操作</a:t>
            </a:r>
            <a:r>
              <a:rPr lang="zh-CN" altLang="en-US" sz="2400" b="1" smtClean="0">
                <a:latin typeface="楷体_GB2312" pitchFamily="49" charset="-122"/>
                <a:ea typeface="楷体_GB2312" pitchFamily="49" charset="-122"/>
              </a:rPr>
              <a:t>：和线性链表基本一致，差别仅在于判空条件</a:t>
            </a:r>
          </a:p>
          <a:p>
            <a:pPr eaLnBrk="1" hangingPunct="1"/>
            <a:endParaRPr kumimoji="0" lang="en-US" altLang="zh-CN" sz="2000" smtClean="0">
              <a:latin typeface="Times New Roman" pitchFamily="18" charset="0"/>
            </a:endParaRPr>
          </a:p>
        </p:txBody>
      </p:sp>
      <p:sp>
        <p:nvSpPr>
          <p:cNvPr id="2" name="Rectangle 119"/>
          <p:cNvSpPr>
            <a:spLocks noGrp="1" noChangeArrowheads="1"/>
          </p:cNvSpPr>
          <p:nvPr>
            <p:ph type="title"/>
          </p:nvPr>
        </p:nvSpPr>
        <p:spPr>
          <a:xfrm>
            <a:off x="929109" y="365126"/>
            <a:ext cx="8135760" cy="596760"/>
          </a:xfrm>
        </p:spPr>
        <p:txBody>
          <a:bodyPr/>
          <a:lstStyle/>
          <a:p>
            <a:pPr eaLnBrk="1" hangingPunct="1">
              <a:defRPr/>
            </a:pPr>
            <a:r>
              <a:rPr lang="en-US" altLang="zh-CN" sz="3600" dirty="0">
                <a:latin typeface="+mn-lt"/>
              </a:rPr>
              <a:t>2.3.2 </a:t>
            </a:r>
            <a:r>
              <a:rPr lang="zh-CN" altLang="en-US" sz="3600" dirty="0">
                <a:latin typeface="+mn-lt"/>
              </a:rPr>
              <a:t>循环链表</a:t>
            </a:r>
            <a:r>
              <a:rPr lang="en-US" altLang="zh-CN" sz="3600" dirty="0">
                <a:latin typeface="+mn-lt"/>
              </a:rPr>
              <a:t>(Circular Linked List)</a:t>
            </a:r>
          </a:p>
        </p:txBody>
      </p:sp>
      <p:grpSp>
        <p:nvGrpSpPr>
          <p:cNvPr id="79876" name="Group 209"/>
          <p:cNvGrpSpPr>
            <a:grpSpLocks/>
          </p:cNvGrpSpPr>
          <p:nvPr/>
        </p:nvGrpSpPr>
        <p:grpSpPr bwMode="auto">
          <a:xfrm>
            <a:off x="1017765" y="3649574"/>
            <a:ext cx="1821179" cy="1770063"/>
            <a:chOff x="791" y="2886"/>
            <a:chExt cx="1147" cy="1115"/>
          </a:xfrm>
        </p:grpSpPr>
        <p:sp>
          <p:nvSpPr>
            <p:cNvPr id="79898" name="Rectangle 129"/>
            <p:cNvSpPr>
              <a:spLocks noChangeArrowheads="1"/>
            </p:cNvSpPr>
            <p:nvPr/>
          </p:nvSpPr>
          <p:spPr bwMode="auto">
            <a:xfrm>
              <a:off x="791" y="3521"/>
              <a:ext cx="114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kumimoji="0" lang="en-US" altLang="zh-CN" sz="2000" b="1">
                  <a:latin typeface="Times New Roman" pitchFamily="18" charset="0"/>
                </a:rPr>
                <a:t>(a) </a:t>
              </a:r>
              <a:r>
                <a:rPr kumimoji="0" lang="zh-CN" altLang="en-US" sz="2000" b="1">
                  <a:latin typeface="Times New Roman" pitchFamily="18" charset="0"/>
                  <a:ea typeface="楷体_GB2312" pitchFamily="49" charset="-122"/>
                </a:rPr>
                <a:t>空循环链表</a:t>
              </a:r>
            </a:p>
            <a:p>
              <a:pPr algn="ctr" eaLnBrk="1" hangingPunct="1">
                <a:spcBef>
                  <a:spcPct val="0"/>
                </a:spcBef>
                <a:buClrTx/>
                <a:buSzTx/>
                <a:buFontTx/>
                <a:buNone/>
              </a:pPr>
              <a:r>
                <a:rPr lang="en-US" altLang="zh-CN" sz="2400" b="1">
                  <a:latin typeface="Times New Roman" pitchFamily="18" charset="0"/>
                  <a:ea typeface="楷体_GB2312" pitchFamily="49" charset="-122"/>
                </a:rPr>
                <a:t>L-&gt;next==L</a:t>
              </a:r>
            </a:p>
          </p:txBody>
        </p:sp>
        <p:sp>
          <p:nvSpPr>
            <p:cNvPr id="79899" name="Rectangle 177"/>
            <p:cNvSpPr>
              <a:spLocks noChangeArrowheads="1"/>
            </p:cNvSpPr>
            <p:nvPr/>
          </p:nvSpPr>
          <p:spPr bwMode="auto">
            <a:xfrm>
              <a:off x="1069" y="3068"/>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79900" name="Rectangle 178"/>
            <p:cNvSpPr>
              <a:spLocks noChangeArrowheads="1"/>
            </p:cNvSpPr>
            <p:nvPr/>
          </p:nvSpPr>
          <p:spPr bwMode="auto">
            <a:xfrm>
              <a:off x="1474" y="3068"/>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79901" name="Line 179"/>
            <p:cNvSpPr>
              <a:spLocks noChangeShapeType="1"/>
            </p:cNvSpPr>
            <p:nvPr/>
          </p:nvSpPr>
          <p:spPr bwMode="auto">
            <a:xfrm>
              <a:off x="1564" y="3215"/>
              <a:ext cx="22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902" name="Line 180"/>
            <p:cNvSpPr>
              <a:spLocks noChangeShapeType="1"/>
            </p:cNvSpPr>
            <p:nvPr/>
          </p:nvSpPr>
          <p:spPr bwMode="auto">
            <a:xfrm>
              <a:off x="822" y="3210"/>
              <a:ext cx="24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903" name="Rectangle 181"/>
            <p:cNvSpPr>
              <a:spLocks noChangeArrowheads="1"/>
            </p:cNvSpPr>
            <p:nvPr/>
          </p:nvSpPr>
          <p:spPr bwMode="auto">
            <a:xfrm>
              <a:off x="822" y="2984"/>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sp>
          <p:nvSpPr>
            <p:cNvPr id="79904" name="Line 182"/>
            <p:cNvSpPr>
              <a:spLocks noChangeShapeType="1"/>
            </p:cNvSpPr>
            <p:nvPr/>
          </p:nvSpPr>
          <p:spPr bwMode="auto">
            <a:xfrm flipV="1">
              <a:off x="1791" y="2896"/>
              <a:ext cx="0" cy="317"/>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905" name="Line 183"/>
            <p:cNvSpPr>
              <a:spLocks noChangeShapeType="1"/>
            </p:cNvSpPr>
            <p:nvPr/>
          </p:nvSpPr>
          <p:spPr bwMode="auto">
            <a:xfrm flipH="1">
              <a:off x="1292" y="2896"/>
              <a:ext cx="499"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906" name="Line 184"/>
            <p:cNvSpPr>
              <a:spLocks noChangeShapeType="1"/>
            </p:cNvSpPr>
            <p:nvPr/>
          </p:nvSpPr>
          <p:spPr bwMode="auto">
            <a:xfrm>
              <a:off x="1292" y="2886"/>
              <a:ext cx="0" cy="181"/>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9877" name="Group 211"/>
          <p:cNvGrpSpPr>
            <a:grpSpLocks/>
          </p:cNvGrpSpPr>
          <p:nvPr/>
        </p:nvGrpSpPr>
        <p:grpSpPr bwMode="auto">
          <a:xfrm>
            <a:off x="3410542" y="3649574"/>
            <a:ext cx="5195202" cy="1387475"/>
            <a:chOff x="2024" y="2886"/>
            <a:chExt cx="3272" cy="874"/>
          </a:xfrm>
        </p:grpSpPr>
        <p:sp>
          <p:nvSpPr>
            <p:cNvPr id="79879" name="Rectangle 123"/>
            <p:cNvSpPr>
              <a:spLocks noChangeArrowheads="1"/>
            </p:cNvSpPr>
            <p:nvPr/>
          </p:nvSpPr>
          <p:spPr bwMode="auto">
            <a:xfrm>
              <a:off x="2840" y="3510"/>
              <a:ext cx="18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kumimoji="0" lang="en-US" altLang="zh-CN" sz="2000" b="1">
                  <a:latin typeface="楷体_GB2312" pitchFamily="49" charset="-122"/>
                  <a:ea typeface="楷体_GB2312" pitchFamily="49" charset="-122"/>
                </a:rPr>
                <a:t>(b) </a:t>
              </a:r>
              <a:r>
                <a:rPr kumimoji="0" lang="zh-CN" altLang="en-US" sz="2000" b="1">
                  <a:latin typeface="楷体_GB2312" pitchFamily="49" charset="-122"/>
                  <a:ea typeface="楷体_GB2312" pitchFamily="49" charset="-122"/>
                </a:rPr>
                <a:t>循环链表的一般形式</a:t>
              </a:r>
            </a:p>
          </p:txBody>
        </p:sp>
        <p:sp>
          <p:nvSpPr>
            <p:cNvPr id="79880" name="Rectangle 186"/>
            <p:cNvSpPr>
              <a:spLocks noChangeArrowheads="1"/>
            </p:cNvSpPr>
            <p:nvPr/>
          </p:nvSpPr>
          <p:spPr bwMode="auto">
            <a:xfrm>
              <a:off x="3071" y="3057"/>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1</a:t>
              </a:r>
            </a:p>
          </p:txBody>
        </p:sp>
        <p:sp>
          <p:nvSpPr>
            <p:cNvPr id="79881" name="Rectangle 187"/>
            <p:cNvSpPr>
              <a:spLocks noChangeArrowheads="1"/>
            </p:cNvSpPr>
            <p:nvPr/>
          </p:nvSpPr>
          <p:spPr bwMode="auto">
            <a:xfrm>
              <a:off x="3476" y="3057"/>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79882" name="Line 188"/>
            <p:cNvSpPr>
              <a:spLocks noChangeShapeType="1"/>
            </p:cNvSpPr>
            <p:nvPr/>
          </p:nvSpPr>
          <p:spPr bwMode="auto">
            <a:xfrm>
              <a:off x="3566" y="3201"/>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83" name="Rectangle 191"/>
            <p:cNvSpPr>
              <a:spLocks noChangeArrowheads="1"/>
            </p:cNvSpPr>
            <p:nvPr/>
          </p:nvSpPr>
          <p:spPr bwMode="auto">
            <a:xfrm>
              <a:off x="3805" y="3058"/>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2</a:t>
              </a:r>
            </a:p>
          </p:txBody>
        </p:sp>
        <p:sp>
          <p:nvSpPr>
            <p:cNvPr id="79884" name="Rectangle 192"/>
            <p:cNvSpPr>
              <a:spLocks noChangeArrowheads="1"/>
            </p:cNvSpPr>
            <p:nvPr/>
          </p:nvSpPr>
          <p:spPr bwMode="auto">
            <a:xfrm>
              <a:off x="4210" y="3058"/>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79885" name="Line 193"/>
            <p:cNvSpPr>
              <a:spLocks noChangeShapeType="1"/>
            </p:cNvSpPr>
            <p:nvPr/>
          </p:nvSpPr>
          <p:spPr bwMode="auto">
            <a:xfrm>
              <a:off x="4285" y="3202"/>
              <a:ext cx="227" cy="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86" name="Rectangle 194"/>
            <p:cNvSpPr>
              <a:spLocks noChangeArrowheads="1"/>
            </p:cNvSpPr>
            <p:nvPr/>
          </p:nvSpPr>
          <p:spPr bwMode="auto">
            <a:xfrm>
              <a:off x="4540" y="3057"/>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800" b="1">
                  <a:latin typeface="Times New Roman" pitchFamily="18" charset="0"/>
                </a:rPr>
                <a:t>a</a:t>
              </a:r>
              <a:r>
                <a:rPr lang="en-US" altLang="zh-CN" sz="2800" b="1" baseline="-25000">
                  <a:latin typeface="Times New Roman" pitchFamily="18" charset="0"/>
                </a:rPr>
                <a:t>3</a:t>
              </a:r>
            </a:p>
          </p:txBody>
        </p:sp>
        <p:sp>
          <p:nvSpPr>
            <p:cNvPr id="79887" name="Rectangle 195"/>
            <p:cNvSpPr>
              <a:spLocks noChangeArrowheads="1"/>
            </p:cNvSpPr>
            <p:nvPr/>
          </p:nvSpPr>
          <p:spPr bwMode="auto">
            <a:xfrm>
              <a:off x="4954" y="3057"/>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79888" name="Line 198"/>
            <p:cNvSpPr>
              <a:spLocks noChangeShapeType="1"/>
            </p:cNvSpPr>
            <p:nvPr/>
          </p:nvSpPr>
          <p:spPr bwMode="auto">
            <a:xfrm>
              <a:off x="2055" y="3189"/>
              <a:ext cx="272"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89" name="Rectangle 199"/>
            <p:cNvSpPr>
              <a:spLocks noChangeArrowheads="1"/>
            </p:cNvSpPr>
            <p:nvPr/>
          </p:nvSpPr>
          <p:spPr bwMode="auto">
            <a:xfrm>
              <a:off x="2024" y="2971"/>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L</a:t>
              </a:r>
            </a:p>
          </p:txBody>
        </p:sp>
        <p:grpSp>
          <p:nvGrpSpPr>
            <p:cNvPr id="79890" name="Group 200"/>
            <p:cNvGrpSpPr>
              <a:grpSpLocks/>
            </p:cNvGrpSpPr>
            <p:nvPr/>
          </p:nvGrpSpPr>
          <p:grpSpPr bwMode="auto">
            <a:xfrm>
              <a:off x="2337" y="3051"/>
              <a:ext cx="722" cy="272"/>
              <a:chOff x="1559" y="2090"/>
              <a:chExt cx="722" cy="272"/>
            </a:xfrm>
          </p:grpSpPr>
          <p:sp>
            <p:nvSpPr>
              <p:cNvPr id="79895" name="Rectangle 201"/>
              <p:cNvSpPr>
                <a:spLocks noChangeArrowheads="1"/>
              </p:cNvSpPr>
              <p:nvPr/>
            </p:nvSpPr>
            <p:spPr bwMode="auto">
              <a:xfrm>
                <a:off x="1559" y="2090"/>
                <a:ext cx="408"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endParaRPr lang="zh-CN" altLang="zh-CN" sz="2400"/>
              </a:p>
            </p:txBody>
          </p:sp>
          <p:sp>
            <p:nvSpPr>
              <p:cNvPr id="79896" name="Rectangle 202"/>
              <p:cNvSpPr>
                <a:spLocks noChangeArrowheads="1"/>
              </p:cNvSpPr>
              <p:nvPr/>
            </p:nvSpPr>
            <p:spPr bwMode="auto">
              <a:xfrm>
                <a:off x="1975" y="2090"/>
                <a:ext cx="159"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79897" name="Line 203"/>
              <p:cNvSpPr>
                <a:spLocks noChangeShapeType="1"/>
              </p:cNvSpPr>
              <p:nvPr/>
            </p:nvSpPr>
            <p:spPr bwMode="auto">
              <a:xfrm>
                <a:off x="2054" y="222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9891" name="Line 205"/>
            <p:cNvSpPr>
              <a:spLocks noChangeShapeType="1"/>
            </p:cNvSpPr>
            <p:nvPr/>
          </p:nvSpPr>
          <p:spPr bwMode="auto">
            <a:xfrm>
              <a:off x="5057" y="3215"/>
              <a:ext cx="22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92" name="Line 206"/>
            <p:cNvSpPr>
              <a:spLocks noChangeShapeType="1"/>
            </p:cNvSpPr>
            <p:nvPr/>
          </p:nvSpPr>
          <p:spPr bwMode="auto">
            <a:xfrm flipV="1">
              <a:off x="5284" y="2896"/>
              <a:ext cx="0" cy="317"/>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93" name="Line 207"/>
            <p:cNvSpPr>
              <a:spLocks noChangeShapeType="1"/>
            </p:cNvSpPr>
            <p:nvPr/>
          </p:nvSpPr>
          <p:spPr bwMode="auto">
            <a:xfrm flipH="1">
              <a:off x="2598" y="2896"/>
              <a:ext cx="2698"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894" name="Line 208"/>
            <p:cNvSpPr>
              <a:spLocks noChangeShapeType="1"/>
            </p:cNvSpPr>
            <p:nvPr/>
          </p:nvSpPr>
          <p:spPr bwMode="auto">
            <a:xfrm>
              <a:off x="2601" y="2886"/>
              <a:ext cx="0" cy="159"/>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655322654"/>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9"/>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zh-CN" smtClean="0"/>
              <a:t>2.3.2 </a:t>
            </a:r>
            <a:r>
              <a:rPr lang="zh-CN" altLang="en-US" smtClean="0"/>
              <a:t>循环链表</a:t>
            </a:r>
          </a:p>
        </p:txBody>
      </p:sp>
      <p:sp>
        <p:nvSpPr>
          <p:cNvPr id="81923" name="Rectangle 10"/>
          <p:cNvSpPr>
            <a:spLocks noGrp="1" noChangeArrowheads="1"/>
          </p:cNvSpPr>
          <p:nvPr>
            <p:ph type="body" idx="1"/>
          </p:nvPr>
        </p:nvSpPr>
        <p:spPr>
          <a:xfrm>
            <a:off x="611294" y="1400928"/>
            <a:ext cx="8381867" cy="4114800"/>
          </a:xfrm>
        </p:spPr>
        <p:txBody>
          <a:bodyPr/>
          <a:lstStyle/>
          <a:p>
            <a:pPr eaLnBrk="1" hangingPunct="1"/>
            <a:r>
              <a:rPr lang="zh-CN" altLang="en-US" sz="2400" b="1" dirty="0" smtClean="0">
                <a:solidFill>
                  <a:schemeClr val="tx2"/>
                </a:solidFill>
                <a:latin typeface="楷体_GB2312" pitchFamily="49" charset="-122"/>
                <a:ea typeface="楷体_GB2312" pitchFamily="49" charset="-122"/>
              </a:rPr>
              <a:t>在带头结点的循环链表中设置头指针</a:t>
            </a:r>
          </a:p>
          <a:p>
            <a:pPr lvl="1" eaLnBrk="1" hangingPunct="1"/>
            <a:endParaRPr lang="zh-CN" altLang="en-US" sz="2400" b="1" dirty="0" smtClean="0">
              <a:latin typeface="楷体_GB2312" pitchFamily="49" charset="-122"/>
              <a:ea typeface="楷体_GB2312" pitchFamily="49" charset="-122"/>
            </a:endParaRPr>
          </a:p>
          <a:p>
            <a:pPr lvl="1" eaLnBrk="1" hangingPunct="1"/>
            <a:endParaRPr lang="zh-CN" altLang="en-US" sz="2400" b="1" dirty="0" smtClean="0">
              <a:latin typeface="楷体_GB2312" pitchFamily="49" charset="-122"/>
              <a:ea typeface="楷体_GB2312" pitchFamily="49" charset="-122"/>
            </a:endParaRPr>
          </a:p>
          <a:p>
            <a:pPr lvl="1" eaLnBrk="1" hangingPunct="1"/>
            <a:r>
              <a:rPr lang="zh-CN" altLang="en-US" sz="2400" b="1" dirty="0" smtClean="0">
                <a:latin typeface="楷体_GB2312" pitchFamily="49" charset="-122"/>
                <a:ea typeface="楷体_GB2312" pitchFamily="49" charset="-122"/>
              </a:rPr>
              <a:t>查找首元结点的时间复杂度是       ，</a:t>
            </a:r>
          </a:p>
          <a:p>
            <a:pPr lvl="1" eaLnBrk="1" hangingPunct="1"/>
            <a:r>
              <a:rPr lang="zh-CN" altLang="en-US" sz="2400" b="1" dirty="0" smtClean="0">
                <a:latin typeface="楷体_GB2312" pitchFamily="49" charset="-122"/>
                <a:ea typeface="楷体_GB2312" pitchFamily="49" charset="-122"/>
              </a:rPr>
              <a:t>查找尾元结点的时间复杂度是       ，</a:t>
            </a:r>
          </a:p>
          <a:p>
            <a:pPr eaLnBrk="1" hangingPunct="1"/>
            <a:r>
              <a:rPr lang="zh-CN" altLang="en-US" sz="2400" b="1" dirty="0" smtClean="0">
                <a:solidFill>
                  <a:schemeClr val="tx2"/>
                </a:solidFill>
                <a:latin typeface="楷体_GB2312" pitchFamily="49" charset="-122"/>
                <a:ea typeface="楷体_GB2312" pitchFamily="49" charset="-122"/>
              </a:rPr>
              <a:t>在带头结点的循环链表中设置尾指针</a:t>
            </a:r>
          </a:p>
          <a:p>
            <a:pPr lvl="1" eaLnBrk="1" hangingPunct="1"/>
            <a:endParaRPr lang="zh-CN" altLang="en-US" sz="2400" b="1" dirty="0" smtClean="0">
              <a:latin typeface="楷体_GB2312" pitchFamily="49" charset="-122"/>
              <a:ea typeface="楷体_GB2312" pitchFamily="49" charset="-122"/>
            </a:endParaRPr>
          </a:p>
          <a:p>
            <a:pPr lvl="1" eaLnBrk="1" hangingPunct="1"/>
            <a:endParaRPr lang="zh-CN" altLang="en-US" sz="2400" b="1" dirty="0" smtClean="0">
              <a:latin typeface="楷体_GB2312" pitchFamily="49" charset="-122"/>
              <a:ea typeface="楷体_GB2312" pitchFamily="49" charset="-122"/>
            </a:endParaRPr>
          </a:p>
          <a:p>
            <a:pPr lvl="1" eaLnBrk="1" hangingPunct="1"/>
            <a:r>
              <a:rPr lang="zh-CN" altLang="en-US" sz="2400" b="1" dirty="0" smtClean="0">
                <a:latin typeface="楷体_GB2312" pitchFamily="49" charset="-122"/>
                <a:ea typeface="楷体_GB2312" pitchFamily="49" charset="-122"/>
              </a:rPr>
              <a:t>查找首元结点的时间复杂度是        ，</a:t>
            </a:r>
          </a:p>
          <a:p>
            <a:pPr lvl="1" eaLnBrk="1" hangingPunct="1"/>
            <a:r>
              <a:rPr lang="zh-CN" altLang="en-US" sz="2400" b="1" dirty="0" smtClean="0">
                <a:latin typeface="楷体_GB2312" pitchFamily="49" charset="-122"/>
                <a:ea typeface="楷体_GB2312" pitchFamily="49" charset="-122"/>
              </a:rPr>
              <a:t>查找尾元结点的时间复杂度是        ，</a:t>
            </a:r>
          </a:p>
          <a:p>
            <a:pPr eaLnBrk="1" hangingPunct="1"/>
            <a:r>
              <a:rPr lang="zh-CN" altLang="en-US" sz="2400" b="1" dirty="0" smtClean="0">
                <a:latin typeface="楷体_GB2312" pitchFamily="49" charset="-122"/>
                <a:ea typeface="楷体_GB2312" pitchFamily="49" charset="-122"/>
              </a:rPr>
              <a:t>应用：两个循环链表合并</a:t>
            </a:r>
          </a:p>
        </p:txBody>
      </p:sp>
      <p:sp>
        <p:nvSpPr>
          <p:cNvPr id="101388" name="Rectangle 12"/>
          <p:cNvSpPr>
            <a:spLocks noChangeArrowheads="1"/>
          </p:cNvSpPr>
          <p:nvPr/>
        </p:nvSpPr>
        <p:spPr bwMode="auto">
          <a:xfrm>
            <a:off x="6231226" y="4587318"/>
            <a:ext cx="273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a:ea typeface="楷体_GB2312" pitchFamily="49" charset="-122"/>
              </a:rPr>
              <a:t>rear-&gt;next-&gt;next</a:t>
            </a:r>
          </a:p>
        </p:txBody>
      </p:sp>
      <p:sp>
        <p:nvSpPr>
          <p:cNvPr id="101389" name="Rectangle 13"/>
          <p:cNvSpPr>
            <a:spLocks noChangeArrowheads="1"/>
          </p:cNvSpPr>
          <p:nvPr/>
        </p:nvSpPr>
        <p:spPr bwMode="auto">
          <a:xfrm>
            <a:off x="6347928" y="5044518"/>
            <a:ext cx="21990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a:ea typeface="楷体_GB2312" pitchFamily="49" charset="-122"/>
              </a:rPr>
              <a:t>rear</a:t>
            </a:r>
          </a:p>
        </p:txBody>
      </p:sp>
      <p:grpSp>
        <p:nvGrpSpPr>
          <p:cNvPr id="81926" name="Group 15"/>
          <p:cNvGrpSpPr>
            <a:grpSpLocks/>
          </p:cNvGrpSpPr>
          <p:nvPr/>
        </p:nvGrpSpPr>
        <p:grpSpPr bwMode="auto">
          <a:xfrm>
            <a:off x="1725913" y="1975604"/>
            <a:ext cx="4649007" cy="657225"/>
            <a:chOff x="960" y="1513"/>
            <a:chExt cx="2928" cy="414"/>
          </a:xfrm>
        </p:grpSpPr>
        <p:sp>
          <p:nvSpPr>
            <p:cNvPr id="81958" name="Text Box 16"/>
            <p:cNvSpPr txBox="1">
              <a:spLocks noChangeArrowheads="1"/>
            </p:cNvSpPr>
            <p:nvPr/>
          </p:nvSpPr>
          <p:spPr bwMode="auto">
            <a:xfrm>
              <a:off x="2992" y="1577"/>
              <a:ext cx="2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sp>
          <p:nvSpPr>
            <p:cNvPr id="81959" name="Line 17"/>
            <p:cNvSpPr>
              <a:spLocks noChangeShapeType="1"/>
            </p:cNvSpPr>
            <p:nvPr/>
          </p:nvSpPr>
          <p:spPr bwMode="auto">
            <a:xfrm>
              <a:off x="1235" y="1738"/>
              <a:ext cx="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0" name="Rectangle 18"/>
            <p:cNvSpPr>
              <a:spLocks noChangeArrowheads="1"/>
            </p:cNvSpPr>
            <p:nvPr/>
          </p:nvSpPr>
          <p:spPr bwMode="auto">
            <a:xfrm>
              <a:off x="1433" y="1603"/>
              <a:ext cx="391"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1961" name="Line 19"/>
            <p:cNvSpPr>
              <a:spLocks noChangeShapeType="1"/>
            </p:cNvSpPr>
            <p:nvPr/>
          </p:nvSpPr>
          <p:spPr bwMode="auto">
            <a:xfrm flipH="1">
              <a:off x="1433" y="1603"/>
              <a:ext cx="238"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2" name="Line 20"/>
            <p:cNvSpPr>
              <a:spLocks noChangeShapeType="1"/>
            </p:cNvSpPr>
            <p:nvPr/>
          </p:nvSpPr>
          <p:spPr bwMode="auto">
            <a:xfrm flipH="1">
              <a:off x="1433" y="1603"/>
              <a:ext cx="79" cy="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3" name="Line 21"/>
            <p:cNvSpPr>
              <a:spLocks noChangeShapeType="1"/>
            </p:cNvSpPr>
            <p:nvPr/>
          </p:nvSpPr>
          <p:spPr bwMode="auto">
            <a:xfrm flipH="1">
              <a:off x="1433" y="1603"/>
              <a:ext cx="159" cy="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4" name="Line 22"/>
            <p:cNvSpPr>
              <a:spLocks noChangeShapeType="1"/>
            </p:cNvSpPr>
            <p:nvPr/>
          </p:nvSpPr>
          <p:spPr bwMode="auto">
            <a:xfrm flipH="1">
              <a:off x="1512" y="1667"/>
              <a:ext cx="159"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5" name="Line 23"/>
            <p:cNvSpPr>
              <a:spLocks noChangeShapeType="1"/>
            </p:cNvSpPr>
            <p:nvPr/>
          </p:nvSpPr>
          <p:spPr bwMode="auto">
            <a:xfrm flipH="1">
              <a:off x="1592" y="1794"/>
              <a:ext cx="79" cy="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6" name="Line 24"/>
            <p:cNvSpPr>
              <a:spLocks noChangeShapeType="1"/>
            </p:cNvSpPr>
            <p:nvPr/>
          </p:nvSpPr>
          <p:spPr bwMode="auto">
            <a:xfrm>
              <a:off x="1671" y="160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7" name="Line 25"/>
            <p:cNvSpPr>
              <a:spLocks noChangeShapeType="1"/>
            </p:cNvSpPr>
            <p:nvPr/>
          </p:nvSpPr>
          <p:spPr bwMode="auto">
            <a:xfrm>
              <a:off x="3512" y="1731"/>
              <a:ext cx="3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68" name="Line 26"/>
            <p:cNvSpPr>
              <a:spLocks noChangeShapeType="1"/>
            </p:cNvSpPr>
            <p:nvPr/>
          </p:nvSpPr>
          <p:spPr bwMode="auto">
            <a:xfrm flipV="1">
              <a:off x="3887" y="1513"/>
              <a:ext cx="0" cy="21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69" name="Line 27"/>
            <p:cNvSpPr>
              <a:spLocks noChangeShapeType="1"/>
            </p:cNvSpPr>
            <p:nvPr/>
          </p:nvSpPr>
          <p:spPr bwMode="auto">
            <a:xfrm flipH="1">
              <a:off x="1212" y="1521"/>
              <a:ext cx="267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70" name="Line 28"/>
            <p:cNvSpPr>
              <a:spLocks noChangeShapeType="1"/>
            </p:cNvSpPr>
            <p:nvPr/>
          </p:nvSpPr>
          <p:spPr bwMode="auto">
            <a:xfrm>
              <a:off x="1218" y="1521"/>
              <a:ext cx="0" cy="13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71" name="Line 29"/>
            <p:cNvSpPr>
              <a:spLocks noChangeShapeType="1"/>
            </p:cNvSpPr>
            <p:nvPr/>
          </p:nvSpPr>
          <p:spPr bwMode="auto">
            <a:xfrm>
              <a:off x="1218" y="1646"/>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72" name="Text Box 30"/>
            <p:cNvSpPr txBox="1">
              <a:spLocks noChangeArrowheads="1"/>
            </p:cNvSpPr>
            <p:nvPr/>
          </p:nvSpPr>
          <p:spPr bwMode="auto">
            <a:xfrm>
              <a:off x="960" y="1696"/>
              <a:ext cx="4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solidFill>
                    <a:schemeClr val="tx2"/>
                  </a:solidFill>
                </a:rPr>
                <a:t>head</a:t>
              </a:r>
            </a:p>
          </p:txBody>
        </p:sp>
        <p:sp>
          <p:nvSpPr>
            <p:cNvPr id="81973" name="Line 31"/>
            <p:cNvSpPr>
              <a:spLocks noChangeShapeType="1"/>
            </p:cNvSpPr>
            <p:nvPr/>
          </p:nvSpPr>
          <p:spPr bwMode="auto">
            <a:xfrm>
              <a:off x="1776" y="1729"/>
              <a:ext cx="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4" name="Rectangle 32"/>
            <p:cNvSpPr>
              <a:spLocks noChangeArrowheads="1"/>
            </p:cNvSpPr>
            <p:nvPr/>
          </p:nvSpPr>
          <p:spPr bwMode="auto">
            <a:xfrm>
              <a:off x="1974" y="1603"/>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0</a:t>
              </a:r>
            </a:p>
          </p:txBody>
        </p:sp>
        <p:sp>
          <p:nvSpPr>
            <p:cNvPr id="81975" name="Line 33"/>
            <p:cNvSpPr>
              <a:spLocks noChangeShapeType="1"/>
            </p:cNvSpPr>
            <p:nvPr/>
          </p:nvSpPr>
          <p:spPr bwMode="auto">
            <a:xfrm>
              <a:off x="2244" y="160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6" name="Line 34"/>
            <p:cNvSpPr>
              <a:spLocks noChangeShapeType="1"/>
            </p:cNvSpPr>
            <p:nvPr/>
          </p:nvSpPr>
          <p:spPr bwMode="auto">
            <a:xfrm>
              <a:off x="2296" y="1729"/>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77" name="Rectangle 35"/>
            <p:cNvSpPr>
              <a:spLocks noChangeArrowheads="1"/>
            </p:cNvSpPr>
            <p:nvPr/>
          </p:nvSpPr>
          <p:spPr bwMode="auto">
            <a:xfrm>
              <a:off x="2496" y="1603"/>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1</a:t>
              </a:r>
            </a:p>
          </p:txBody>
        </p:sp>
        <p:sp>
          <p:nvSpPr>
            <p:cNvPr id="81978" name="Line 36"/>
            <p:cNvSpPr>
              <a:spLocks noChangeShapeType="1"/>
            </p:cNvSpPr>
            <p:nvPr/>
          </p:nvSpPr>
          <p:spPr bwMode="auto">
            <a:xfrm>
              <a:off x="2766" y="160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9" name="Line 37"/>
            <p:cNvSpPr>
              <a:spLocks noChangeShapeType="1"/>
            </p:cNvSpPr>
            <p:nvPr/>
          </p:nvSpPr>
          <p:spPr bwMode="auto">
            <a:xfrm>
              <a:off x="2818" y="1729"/>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80" name="Rectangle 38"/>
            <p:cNvSpPr>
              <a:spLocks noChangeArrowheads="1"/>
            </p:cNvSpPr>
            <p:nvPr/>
          </p:nvSpPr>
          <p:spPr bwMode="auto">
            <a:xfrm>
              <a:off x="3192" y="1595"/>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n </a:t>
              </a:r>
            </a:p>
          </p:txBody>
        </p:sp>
        <p:sp>
          <p:nvSpPr>
            <p:cNvPr id="81981" name="Line 39"/>
            <p:cNvSpPr>
              <a:spLocks noChangeShapeType="1"/>
            </p:cNvSpPr>
            <p:nvPr/>
          </p:nvSpPr>
          <p:spPr bwMode="auto">
            <a:xfrm>
              <a:off x="3462" y="1595"/>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927" name="Group 40"/>
          <p:cNvGrpSpPr>
            <a:grpSpLocks/>
          </p:cNvGrpSpPr>
          <p:nvPr/>
        </p:nvGrpSpPr>
        <p:grpSpPr bwMode="auto">
          <a:xfrm>
            <a:off x="2124444" y="3904793"/>
            <a:ext cx="4696641" cy="669925"/>
            <a:chOff x="1218" y="2161"/>
            <a:chExt cx="2958" cy="422"/>
          </a:xfrm>
        </p:grpSpPr>
        <p:sp>
          <p:nvSpPr>
            <p:cNvPr id="81934" name="Text Box 41"/>
            <p:cNvSpPr txBox="1">
              <a:spLocks noChangeArrowheads="1"/>
            </p:cNvSpPr>
            <p:nvPr/>
          </p:nvSpPr>
          <p:spPr bwMode="auto">
            <a:xfrm>
              <a:off x="2992" y="2217"/>
              <a:ext cx="2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sp>
          <p:nvSpPr>
            <p:cNvPr id="81935" name="Line 42"/>
            <p:cNvSpPr>
              <a:spLocks noChangeShapeType="1"/>
            </p:cNvSpPr>
            <p:nvPr/>
          </p:nvSpPr>
          <p:spPr bwMode="auto">
            <a:xfrm>
              <a:off x="3560" y="2384"/>
              <a:ext cx="204"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1936" name="Rectangle 43"/>
            <p:cNvSpPr>
              <a:spLocks noChangeArrowheads="1"/>
            </p:cNvSpPr>
            <p:nvPr/>
          </p:nvSpPr>
          <p:spPr bwMode="auto">
            <a:xfrm>
              <a:off x="1433" y="2243"/>
              <a:ext cx="391"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1937" name="Line 44"/>
            <p:cNvSpPr>
              <a:spLocks noChangeShapeType="1"/>
            </p:cNvSpPr>
            <p:nvPr/>
          </p:nvSpPr>
          <p:spPr bwMode="auto">
            <a:xfrm flipH="1">
              <a:off x="1433" y="2243"/>
              <a:ext cx="238"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8" name="Line 45"/>
            <p:cNvSpPr>
              <a:spLocks noChangeShapeType="1"/>
            </p:cNvSpPr>
            <p:nvPr/>
          </p:nvSpPr>
          <p:spPr bwMode="auto">
            <a:xfrm flipH="1">
              <a:off x="1433" y="2243"/>
              <a:ext cx="79" cy="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9" name="Line 46"/>
            <p:cNvSpPr>
              <a:spLocks noChangeShapeType="1"/>
            </p:cNvSpPr>
            <p:nvPr/>
          </p:nvSpPr>
          <p:spPr bwMode="auto">
            <a:xfrm flipH="1">
              <a:off x="1433" y="2243"/>
              <a:ext cx="159" cy="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0" name="Line 47"/>
            <p:cNvSpPr>
              <a:spLocks noChangeShapeType="1"/>
            </p:cNvSpPr>
            <p:nvPr/>
          </p:nvSpPr>
          <p:spPr bwMode="auto">
            <a:xfrm flipH="1">
              <a:off x="1512" y="2307"/>
              <a:ext cx="159"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1" name="Line 48"/>
            <p:cNvSpPr>
              <a:spLocks noChangeShapeType="1"/>
            </p:cNvSpPr>
            <p:nvPr/>
          </p:nvSpPr>
          <p:spPr bwMode="auto">
            <a:xfrm flipH="1">
              <a:off x="1592" y="2434"/>
              <a:ext cx="79" cy="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2" name="Line 49"/>
            <p:cNvSpPr>
              <a:spLocks noChangeShapeType="1"/>
            </p:cNvSpPr>
            <p:nvPr/>
          </p:nvSpPr>
          <p:spPr bwMode="auto">
            <a:xfrm>
              <a:off x="1671" y="224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3" name="Line 50"/>
            <p:cNvSpPr>
              <a:spLocks noChangeShapeType="1"/>
            </p:cNvSpPr>
            <p:nvPr/>
          </p:nvSpPr>
          <p:spPr bwMode="auto">
            <a:xfrm>
              <a:off x="3512" y="2307"/>
              <a:ext cx="3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44" name="Line 51"/>
            <p:cNvSpPr>
              <a:spLocks noChangeShapeType="1"/>
            </p:cNvSpPr>
            <p:nvPr/>
          </p:nvSpPr>
          <p:spPr bwMode="auto">
            <a:xfrm flipV="1">
              <a:off x="3879" y="2169"/>
              <a:ext cx="0" cy="12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45" name="Line 52"/>
            <p:cNvSpPr>
              <a:spLocks noChangeShapeType="1"/>
            </p:cNvSpPr>
            <p:nvPr/>
          </p:nvSpPr>
          <p:spPr bwMode="auto">
            <a:xfrm flipH="1">
              <a:off x="1226" y="2161"/>
              <a:ext cx="26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46" name="Line 53"/>
            <p:cNvSpPr>
              <a:spLocks noChangeShapeType="1"/>
            </p:cNvSpPr>
            <p:nvPr/>
          </p:nvSpPr>
          <p:spPr bwMode="auto">
            <a:xfrm>
              <a:off x="1218" y="2161"/>
              <a:ext cx="0" cy="22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47" name="Line 54"/>
            <p:cNvSpPr>
              <a:spLocks noChangeShapeType="1"/>
            </p:cNvSpPr>
            <p:nvPr/>
          </p:nvSpPr>
          <p:spPr bwMode="auto">
            <a:xfrm>
              <a:off x="1218" y="2374"/>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48" name="Text Box 55"/>
            <p:cNvSpPr txBox="1">
              <a:spLocks noChangeArrowheads="1"/>
            </p:cNvSpPr>
            <p:nvPr/>
          </p:nvSpPr>
          <p:spPr bwMode="auto">
            <a:xfrm>
              <a:off x="3792" y="235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solidFill>
                    <a:schemeClr val="tx2"/>
                  </a:solidFill>
                </a:rPr>
                <a:t>rear</a:t>
              </a:r>
            </a:p>
          </p:txBody>
        </p:sp>
        <p:sp>
          <p:nvSpPr>
            <p:cNvPr id="81949" name="Line 56"/>
            <p:cNvSpPr>
              <a:spLocks noChangeShapeType="1"/>
            </p:cNvSpPr>
            <p:nvPr/>
          </p:nvSpPr>
          <p:spPr bwMode="auto">
            <a:xfrm>
              <a:off x="1776" y="2369"/>
              <a:ext cx="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50" name="Rectangle 57"/>
            <p:cNvSpPr>
              <a:spLocks noChangeArrowheads="1"/>
            </p:cNvSpPr>
            <p:nvPr/>
          </p:nvSpPr>
          <p:spPr bwMode="auto">
            <a:xfrm>
              <a:off x="1974" y="2243"/>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0</a:t>
              </a:r>
            </a:p>
          </p:txBody>
        </p:sp>
        <p:sp>
          <p:nvSpPr>
            <p:cNvPr id="81951" name="Line 58"/>
            <p:cNvSpPr>
              <a:spLocks noChangeShapeType="1"/>
            </p:cNvSpPr>
            <p:nvPr/>
          </p:nvSpPr>
          <p:spPr bwMode="auto">
            <a:xfrm>
              <a:off x="2244" y="224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2" name="Line 59"/>
            <p:cNvSpPr>
              <a:spLocks noChangeShapeType="1"/>
            </p:cNvSpPr>
            <p:nvPr/>
          </p:nvSpPr>
          <p:spPr bwMode="auto">
            <a:xfrm>
              <a:off x="2296" y="2369"/>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3" name="Rectangle 60"/>
            <p:cNvSpPr>
              <a:spLocks noChangeArrowheads="1"/>
            </p:cNvSpPr>
            <p:nvPr/>
          </p:nvSpPr>
          <p:spPr bwMode="auto">
            <a:xfrm>
              <a:off x="2496" y="2243"/>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1</a:t>
              </a:r>
            </a:p>
          </p:txBody>
        </p:sp>
        <p:sp>
          <p:nvSpPr>
            <p:cNvPr id="81954" name="Line 61"/>
            <p:cNvSpPr>
              <a:spLocks noChangeShapeType="1"/>
            </p:cNvSpPr>
            <p:nvPr/>
          </p:nvSpPr>
          <p:spPr bwMode="auto">
            <a:xfrm>
              <a:off x="2766" y="224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5" name="Line 62"/>
            <p:cNvSpPr>
              <a:spLocks noChangeShapeType="1"/>
            </p:cNvSpPr>
            <p:nvPr/>
          </p:nvSpPr>
          <p:spPr bwMode="auto">
            <a:xfrm>
              <a:off x="2818" y="2369"/>
              <a:ext cx="2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6" name="Rectangle 63"/>
            <p:cNvSpPr>
              <a:spLocks noChangeArrowheads="1"/>
            </p:cNvSpPr>
            <p:nvPr/>
          </p:nvSpPr>
          <p:spPr bwMode="auto">
            <a:xfrm>
              <a:off x="3192" y="2235"/>
              <a:ext cx="370"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n </a:t>
              </a:r>
            </a:p>
          </p:txBody>
        </p:sp>
        <p:sp>
          <p:nvSpPr>
            <p:cNvPr id="81957" name="Line 64"/>
            <p:cNvSpPr>
              <a:spLocks noChangeShapeType="1"/>
            </p:cNvSpPr>
            <p:nvPr/>
          </p:nvSpPr>
          <p:spPr bwMode="auto">
            <a:xfrm>
              <a:off x="3462" y="2235"/>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1441" name="Rectangle 65"/>
          <p:cNvSpPr>
            <a:spLocks noChangeArrowheads="1"/>
          </p:cNvSpPr>
          <p:nvPr/>
        </p:nvSpPr>
        <p:spPr bwMode="auto">
          <a:xfrm>
            <a:off x="5383234" y="2614533"/>
            <a:ext cx="7764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chemeClr val="hlink"/>
                </a:solidFill>
                <a:latin typeface="Times New Roman" pitchFamily="18" charset="0"/>
              </a:rPr>
              <a:t>O(1)</a:t>
            </a:r>
          </a:p>
        </p:txBody>
      </p:sp>
      <p:sp>
        <p:nvSpPr>
          <p:cNvPr id="101442" name="Rectangle 66"/>
          <p:cNvSpPr>
            <a:spLocks noChangeArrowheads="1"/>
          </p:cNvSpPr>
          <p:nvPr/>
        </p:nvSpPr>
        <p:spPr bwMode="auto">
          <a:xfrm>
            <a:off x="5357155" y="2940579"/>
            <a:ext cx="79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chemeClr val="hlink"/>
                </a:solidFill>
                <a:latin typeface="Times New Roman" pitchFamily="18" charset="0"/>
              </a:rPr>
              <a:t>O(n)</a:t>
            </a:r>
          </a:p>
        </p:txBody>
      </p:sp>
      <p:sp>
        <p:nvSpPr>
          <p:cNvPr id="101443" name="Rectangle 67"/>
          <p:cNvSpPr>
            <a:spLocks noChangeArrowheads="1"/>
          </p:cNvSpPr>
          <p:nvPr/>
        </p:nvSpPr>
        <p:spPr bwMode="auto">
          <a:xfrm>
            <a:off x="5454803" y="5031919"/>
            <a:ext cx="7764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chemeClr val="hlink"/>
                </a:solidFill>
                <a:latin typeface="Times New Roman" pitchFamily="18" charset="0"/>
              </a:rPr>
              <a:t>O(1)</a:t>
            </a:r>
          </a:p>
        </p:txBody>
      </p:sp>
      <p:sp>
        <p:nvSpPr>
          <p:cNvPr id="101444" name="Rectangle 68"/>
          <p:cNvSpPr>
            <a:spLocks noChangeArrowheads="1"/>
          </p:cNvSpPr>
          <p:nvPr/>
        </p:nvSpPr>
        <p:spPr bwMode="auto">
          <a:xfrm>
            <a:off x="5436544" y="4574719"/>
            <a:ext cx="7764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chemeClr val="hlink"/>
                </a:solidFill>
                <a:latin typeface="Times New Roman" pitchFamily="18" charset="0"/>
              </a:rPr>
              <a:t>O(1)</a:t>
            </a:r>
          </a:p>
        </p:txBody>
      </p:sp>
      <p:sp>
        <p:nvSpPr>
          <p:cNvPr id="57356" name="Rectangle 69"/>
          <p:cNvSpPr>
            <a:spLocks noChangeArrowheads="1"/>
          </p:cNvSpPr>
          <p:nvPr/>
        </p:nvSpPr>
        <p:spPr bwMode="auto">
          <a:xfrm>
            <a:off x="6821085" y="2632830"/>
            <a:ext cx="175925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a:t>head-&gt;next</a:t>
            </a:r>
          </a:p>
        </p:txBody>
      </p:sp>
    </p:spTree>
    <p:extLst>
      <p:ext uri="{BB962C8B-B14F-4D97-AF65-F5344CB8AC3E}">
        <p14:creationId xmlns:p14="http://schemas.microsoft.com/office/powerpoint/2010/main" val="66074723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441"/>
                                        </p:tgtEl>
                                        <p:attrNameLst>
                                          <p:attrName>style.visibility</p:attrName>
                                        </p:attrNameLst>
                                      </p:cBhvr>
                                      <p:to>
                                        <p:strVal val="visible"/>
                                      </p:to>
                                    </p:set>
                                    <p:animEffect transition="in" filter="blinds(horizontal)">
                                      <p:cBhvr>
                                        <p:cTn id="7" dur="500"/>
                                        <p:tgtEl>
                                          <p:spTgt spid="1014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73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101442"/>
                                        </p:tgtEl>
                                        <p:attrNameLst>
                                          <p:attrName>style.visibility</p:attrName>
                                        </p:attrNameLst>
                                      </p:cBhvr>
                                      <p:to>
                                        <p:strVal val="visible"/>
                                      </p:to>
                                    </p:set>
                                    <p:animEffect transition="in" filter="box(in)">
                                      <p:cBhvr>
                                        <p:cTn id="16" dur="500"/>
                                        <p:tgtEl>
                                          <p:spTgt spid="101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101444"/>
                                        </p:tgtEl>
                                        <p:attrNameLst>
                                          <p:attrName>style.visibility</p:attrName>
                                        </p:attrNameLst>
                                      </p:cBhvr>
                                      <p:to>
                                        <p:strVal val="visible"/>
                                      </p:to>
                                    </p:set>
                                    <p:animEffect transition="in" filter="diamond(in)">
                                      <p:cBhvr>
                                        <p:cTn id="21" dur="2000"/>
                                        <p:tgtEl>
                                          <p:spTgt spid="1014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138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101443"/>
                                        </p:tgtEl>
                                        <p:attrNameLst>
                                          <p:attrName>style.visibility</p:attrName>
                                        </p:attrNameLst>
                                      </p:cBhvr>
                                      <p:to>
                                        <p:strVal val="visible"/>
                                      </p:to>
                                    </p:set>
                                    <p:animEffect transition="in" filter="checkerboard(across)">
                                      <p:cBhvr>
                                        <p:cTn id="30" dur="500"/>
                                        <p:tgtEl>
                                          <p:spTgt spid="10144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1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8" grpId="0"/>
      <p:bldP spid="101389" grpId="0" build="p" autoUpdateAnimBg="0"/>
      <p:bldP spid="101389" grpId="1"/>
      <p:bldP spid="101441" grpId="0"/>
      <p:bldP spid="101442" grpId="0"/>
      <p:bldP spid="101443" grpId="0"/>
      <p:bldP spid="101444" grpId="0"/>
      <p:bldP spid="573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1321030" y="6021389"/>
            <a:ext cx="304852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000" b="1">
                <a:latin typeface="Times New Roman" pitchFamily="18" charset="0"/>
                <a:ea typeface="楷体_GB2312" pitchFamily="49" charset="-122"/>
              </a:rPr>
              <a:t>合并循环链表</a:t>
            </a:r>
          </a:p>
        </p:txBody>
      </p:sp>
      <p:sp>
        <p:nvSpPr>
          <p:cNvPr id="83971" name="Text Box 63"/>
          <p:cNvSpPr txBox="1">
            <a:spLocks noChangeArrowheads="1"/>
          </p:cNvSpPr>
          <p:nvPr/>
        </p:nvSpPr>
        <p:spPr bwMode="auto">
          <a:xfrm>
            <a:off x="1259107" y="3608389"/>
            <a:ext cx="274367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000" b="1">
                <a:ea typeface="楷体_GB2312" pitchFamily="49" charset="-122"/>
              </a:rPr>
              <a:t>仅设尾指针的循环链表</a:t>
            </a:r>
          </a:p>
        </p:txBody>
      </p:sp>
      <p:sp>
        <p:nvSpPr>
          <p:cNvPr id="83972" name="Text Box 65"/>
          <p:cNvSpPr txBox="1">
            <a:spLocks noChangeArrowheads="1"/>
          </p:cNvSpPr>
          <p:nvPr/>
        </p:nvSpPr>
        <p:spPr bwMode="auto">
          <a:xfrm>
            <a:off x="3140620" y="2293938"/>
            <a:ext cx="33025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sp>
        <p:nvSpPr>
          <p:cNvPr id="83973" name="Line 66"/>
          <p:cNvSpPr>
            <a:spLocks noChangeShapeType="1"/>
          </p:cNvSpPr>
          <p:nvPr/>
        </p:nvSpPr>
        <p:spPr bwMode="auto">
          <a:xfrm>
            <a:off x="4112339" y="4508500"/>
            <a:ext cx="32390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Rectangle 67"/>
          <p:cNvSpPr>
            <a:spLocks noChangeArrowheads="1"/>
          </p:cNvSpPr>
          <p:nvPr/>
        </p:nvSpPr>
        <p:spPr bwMode="auto">
          <a:xfrm>
            <a:off x="665278" y="2335214"/>
            <a:ext cx="620820"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3975" name="Line 68"/>
          <p:cNvSpPr>
            <a:spLocks noChangeShapeType="1"/>
          </p:cNvSpPr>
          <p:nvPr/>
        </p:nvSpPr>
        <p:spPr bwMode="auto">
          <a:xfrm flipH="1">
            <a:off x="665279" y="2335214"/>
            <a:ext cx="377891"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6" name="Line 69"/>
          <p:cNvSpPr>
            <a:spLocks noChangeShapeType="1"/>
          </p:cNvSpPr>
          <p:nvPr/>
        </p:nvSpPr>
        <p:spPr bwMode="auto">
          <a:xfrm flipH="1">
            <a:off x="665278" y="2335213"/>
            <a:ext cx="125434" cy="201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7" name="Line 70"/>
          <p:cNvSpPr>
            <a:spLocks noChangeShapeType="1"/>
          </p:cNvSpPr>
          <p:nvPr/>
        </p:nvSpPr>
        <p:spPr bwMode="auto">
          <a:xfrm flipH="1">
            <a:off x="665278" y="2335213"/>
            <a:ext cx="252456" cy="3032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71"/>
          <p:cNvSpPr>
            <a:spLocks noChangeShapeType="1"/>
          </p:cNvSpPr>
          <p:nvPr/>
        </p:nvSpPr>
        <p:spPr bwMode="auto">
          <a:xfrm flipH="1">
            <a:off x="790713" y="2436814"/>
            <a:ext cx="252457" cy="301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72"/>
          <p:cNvSpPr>
            <a:spLocks noChangeShapeType="1"/>
          </p:cNvSpPr>
          <p:nvPr/>
        </p:nvSpPr>
        <p:spPr bwMode="auto">
          <a:xfrm flipH="1">
            <a:off x="917735" y="2638426"/>
            <a:ext cx="125435" cy="1000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73"/>
          <p:cNvSpPr>
            <a:spLocks noChangeShapeType="1"/>
          </p:cNvSpPr>
          <p:nvPr/>
        </p:nvSpPr>
        <p:spPr bwMode="auto">
          <a:xfrm>
            <a:off x="1043169" y="2335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8381" name="Group 195"/>
          <p:cNvGrpSpPr>
            <a:grpSpLocks/>
          </p:cNvGrpSpPr>
          <p:nvPr/>
        </p:nvGrpSpPr>
        <p:grpSpPr bwMode="auto">
          <a:xfrm>
            <a:off x="398533" y="4351339"/>
            <a:ext cx="4237773" cy="352425"/>
            <a:chOff x="528" y="1389"/>
            <a:chExt cx="2669" cy="222"/>
          </a:xfrm>
        </p:grpSpPr>
        <p:sp>
          <p:nvSpPr>
            <p:cNvPr id="2" name="Line 74"/>
            <p:cNvSpPr>
              <a:spLocks noChangeShapeType="1"/>
            </p:cNvSpPr>
            <p:nvPr/>
          </p:nvSpPr>
          <p:spPr bwMode="auto">
            <a:xfrm>
              <a:off x="2822" y="1535"/>
              <a:ext cx="37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3" name="Line 75"/>
            <p:cNvSpPr>
              <a:spLocks noChangeShapeType="1"/>
            </p:cNvSpPr>
            <p:nvPr/>
          </p:nvSpPr>
          <p:spPr bwMode="auto">
            <a:xfrm flipV="1">
              <a:off x="3189" y="1397"/>
              <a:ext cx="0" cy="127"/>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4" name="Line 76"/>
            <p:cNvSpPr>
              <a:spLocks noChangeShapeType="1"/>
            </p:cNvSpPr>
            <p:nvPr/>
          </p:nvSpPr>
          <p:spPr bwMode="auto">
            <a:xfrm flipH="1">
              <a:off x="536" y="1389"/>
              <a:ext cx="2652"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5" name="Line 77"/>
            <p:cNvSpPr>
              <a:spLocks noChangeShapeType="1"/>
            </p:cNvSpPr>
            <p:nvPr/>
          </p:nvSpPr>
          <p:spPr bwMode="auto">
            <a:xfrm>
              <a:off x="528" y="1389"/>
              <a:ext cx="0" cy="222"/>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58483" name="Line 78"/>
            <p:cNvSpPr>
              <a:spLocks noChangeShapeType="1"/>
            </p:cNvSpPr>
            <p:nvPr/>
          </p:nvSpPr>
          <p:spPr bwMode="auto">
            <a:xfrm>
              <a:off x="528" y="1602"/>
              <a:ext cx="204"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grpSp>
      <p:sp>
        <p:nvSpPr>
          <p:cNvPr id="83982" name="Line 80"/>
          <p:cNvSpPr>
            <a:spLocks noChangeShapeType="1"/>
          </p:cNvSpPr>
          <p:nvPr/>
        </p:nvSpPr>
        <p:spPr bwMode="auto">
          <a:xfrm>
            <a:off x="1209885" y="2535238"/>
            <a:ext cx="3239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83" name="Rectangle 81"/>
          <p:cNvSpPr>
            <a:spLocks noChangeArrowheads="1"/>
          </p:cNvSpPr>
          <p:nvPr/>
        </p:nvSpPr>
        <p:spPr bwMode="auto">
          <a:xfrm>
            <a:off x="1524265" y="23352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0</a:t>
            </a:r>
          </a:p>
        </p:txBody>
      </p:sp>
      <p:sp>
        <p:nvSpPr>
          <p:cNvPr id="83984" name="Line 82"/>
          <p:cNvSpPr>
            <a:spLocks noChangeShapeType="1"/>
          </p:cNvSpPr>
          <p:nvPr/>
        </p:nvSpPr>
        <p:spPr bwMode="auto">
          <a:xfrm>
            <a:off x="1952964" y="2335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Line 83"/>
          <p:cNvSpPr>
            <a:spLocks noChangeShapeType="1"/>
          </p:cNvSpPr>
          <p:nvPr/>
        </p:nvSpPr>
        <p:spPr bwMode="auto">
          <a:xfrm>
            <a:off x="2035529" y="25352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6" name="Rectangle 84"/>
          <p:cNvSpPr>
            <a:spLocks noChangeArrowheads="1"/>
          </p:cNvSpPr>
          <p:nvPr/>
        </p:nvSpPr>
        <p:spPr bwMode="auto">
          <a:xfrm>
            <a:off x="2353084" y="23352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1</a:t>
            </a:r>
          </a:p>
        </p:txBody>
      </p:sp>
      <p:sp>
        <p:nvSpPr>
          <p:cNvPr id="83987" name="Line 85"/>
          <p:cNvSpPr>
            <a:spLocks noChangeShapeType="1"/>
          </p:cNvSpPr>
          <p:nvPr/>
        </p:nvSpPr>
        <p:spPr bwMode="auto">
          <a:xfrm>
            <a:off x="2781783" y="2335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8" name="Line 86"/>
          <p:cNvSpPr>
            <a:spLocks noChangeShapeType="1"/>
          </p:cNvSpPr>
          <p:nvPr/>
        </p:nvSpPr>
        <p:spPr bwMode="auto">
          <a:xfrm>
            <a:off x="2864347" y="25352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9" name="Rectangle 87"/>
          <p:cNvSpPr>
            <a:spLocks noChangeArrowheads="1"/>
          </p:cNvSpPr>
          <p:nvPr/>
        </p:nvSpPr>
        <p:spPr bwMode="auto">
          <a:xfrm>
            <a:off x="3458176" y="23225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n </a:t>
            </a:r>
          </a:p>
        </p:txBody>
      </p:sp>
      <p:sp>
        <p:nvSpPr>
          <p:cNvPr id="83990" name="Line 88"/>
          <p:cNvSpPr>
            <a:spLocks noChangeShapeType="1"/>
          </p:cNvSpPr>
          <p:nvPr/>
        </p:nvSpPr>
        <p:spPr bwMode="auto">
          <a:xfrm>
            <a:off x="3886875" y="23225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1" name="Text Box 90"/>
          <p:cNvSpPr txBox="1">
            <a:spLocks noChangeArrowheads="1"/>
          </p:cNvSpPr>
          <p:nvPr/>
        </p:nvSpPr>
        <p:spPr bwMode="auto">
          <a:xfrm>
            <a:off x="3140620" y="3055938"/>
            <a:ext cx="33025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sp>
        <p:nvSpPr>
          <p:cNvPr id="83992" name="Line 91"/>
          <p:cNvSpPr>
            <a:spLocks noChangeShapeType="1"/>
          </p:cNvSpPr>
          <p:nvPr/>
        </p:nvSpPr>
        <p:spPr bwMode="auto">
          <a:xfrm>
            <a:off x="4042477" y="3321050"/>
            <a:ext cx="32390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Rectangle 92"/>
          <p:cNvSpPr>
            <a:spLocks noChangeArrowheads="1"/>
          </p:cNvSpPr>
          <p:nvPr/>
        </p:nvSpPr>
        <p:spPr bwMode="auto">
          <a:xfrm>
            <a:off x="665278" y="3097214"/>
            <a:ext cx="620820"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3994" name="Line 93"/>
          <p:cNvSpPr>
            <a:spLocks noChangeShapeType="1"/>
          </p:cNvSpPr>
          <p:nvPr/>
        </p:nvSpPr>
        <p:spPr bwMode="auto">
          <a:xfrm flipH="1">
            <a:off x="665279" y="3097214"/>
            <a:ext cx="377891"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5" name="Line 94"/>
          <p:cNvSpPr>
            <a:spLocks noChangeShapeType="1"/>
          </p:cNvSpPr>
          <p:nvPr/>
        </p:nvSpPr>
        <p:spPr bwMode="auto">
          <a:xfrm flipH="1">
            <a:off x="665278" y="3097213"/>
            <a:ext cx="125434" cy="201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6" name="Line 95"/>
          <p:cNvSpPr>
            <a:spLocks noChangeShapeType="1"/>
          </p:cNvSpPr>
          <p:nvPr/>
        </p:nvSpPr>
        <p:spPr bwMode="auto">
          <a:xfrm flipH="1">
            <a:off x="665278" y="3097213"/>
            <a:ext cx="252456" cy="3032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7" name="Line 96"/>
          <p:cNvSpPr>
            <a:spLocks noChangeShapeType="1"/>
          </p:cNvSpPr>
          <p:nvPr/>
        </p:nvSpPr>
        <p:spPr bwMode="auto">
          <a:xfrm flipH="1">
            <a:off x="790713" y="3198814"/>
            <a:ext cx="252457" cy="301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Line 98"/>
          <p:cNvSpPr>
            <a:spLocks noChangeShapeType="1"/>
          </p:cNvSpPr>
          <p:nvPr/>
        </p:nvSpPr>
        <p:spPr bwMode="auto">
          <a:xfrm>
            <a:off x="1043169" y="3097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999" name="Group 196"/>
          <p:cNvGrpSpPr>
            <a:grpSpLocks/>
          </p:cNvGrpSpPr>
          <p:nvPr/>
        </p:nvGrpSpPr>
        <p:grpSpPr bwMode="auto">
          <a:xfrm>
            <a:off x="323906" y="2924176"/>
            <a:ext cx="4237774" cy="352425"/>
            <a:chOff x="528" y="1869"/>
            <a:chExt cx="2669" cy="222"/>
          </a:xfrm>
        </p:grpSpPr>
        <p:sp>
          <p:nvSpPr>
            <p:cNvPr id="6" name="Line 99"/>
            <p:cNvSpPr>
              <a:spLocks noChangeShapeType="1"/>
            </p:cNvSpPr>
            <p:nvPr/>
          </p:nvSpPr>
          <p:spPr bwMode="auto">
            <a:xfrm>
              <a:off x="2822" y="2015"/>
              <a:ext cx="37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7" name="Line 100"/>
            <p:cNvSpPr>
              <a:spLocks noChangeShapeType="1"/>
            </p:cNvSpPr>
            <p:nvPr/>
          </p:nvSpPr>
          <p:spPr bwMode="auto">
            <a:xfrm flipV="1">
              <a:off x="3189" y="1877"/>
              <a:ext cx="0" cy="127"/>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8" name="Line 101"/>
            <p:cNvSpPr>
              <a:spLocks noChangeShapeType="1"/>
            </p:cNvSpPr>
            <p:nvPr/>
          </p:nvSpPr>
          <p:spPr bwMode="auto">
            <a:xfrm flipH="1">
              <a:off x="536" y="1869"/>
              <a:ext cx="2652"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9" name="Line 102"/>
            <p:cNvSpPr>
              <a:spLocks noChangeShapeType="1"/>
            </p:cNvSpPr>
            <p:nvPr/>
          </p:nvSpPr>
          <p:spPr bwMode="auto">
            <a:xfrm>
              <a:off x="528" y="1869"/>
              <a:ext cx="0" cy="222"/>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0" name="Line 103"/>
            <p:cNvSpPr>
              <a:spLocks noChangeShapeType="1"/>
            </p:cNvSpPr>
            <p:nvPr/>
          </p:nvSpPr>
          <p:spPr bwMode="auto">
            <a:xfrm>
              <a:off x="528" y="2082"/>
              <a:ext cx="204"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grpSp>
      <p:sp>
        <p:nvSpPr>
          <p:cNvPr id="84000" name="Line 105"/>
          <p:cNvSpPr>
            <a:spLocks noChangeShapeType="1"/>
          </p:cNvSpPr>
          <p:nvPr/>
        </p:nvSpPr>
        <p:spPr bwMode="auto">
          <a:xfrm>
            <a:off x="1209885" y="3297238"/>
            <a:ext cx="3239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1" name="Rectangle 106"/>
          <p:cNvSpPr>
            <a:spLocks noChangeArrowheads="1"/>
          </p:cNvSpPr>
          <p:nvPr/>
        </p:nvSpPr>
        <p:spPr bwMode="auto">
          <a:xfrm>
            <a:off x="1524265" y="30972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0</a:t>
            </a:r>
          </a:p>
        </p:txBody>
      </p:sp>
      <p:sp>
        <p:nvSpPr>
          <p:cNvPr id="84002" name="Line 107"/>
          <p:cNvSpPr>
            <a:spLocks noChangeShapeType="1"/>
          </p:cNvSpPr>
          <p:nvPr/>
        </p:nvSpPr>
        <p:spPr bwMode="auto">
          <a:xfrm>
            <a:off x="1952964" y="3097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3" name="Line 108"/>
          <p:cNvSpPr>
            <a:spLocks noChangeShapeType="1"/>
          </p:cNvSpPr>
          <p:nvPr/>
        </p:nvSpPr>
        <p:spPr bwMode="auto">
          <a:xfrm>
            <a:off x="2035529" y="32972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4" name="Rectangle 109"/>
          <p:cNvSpPr>
            <a:spLocks noChangeArrowheads="1"/>
          </p:cNvSpPr>
          <p:nvPr/>
        </p:nvSpPr>
        <p:spPr bwMode="auto">
          <a:xfrm>
            <a:off x="2353084" y="30972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1</a:t>
            </a:r>
          </a:p>
        </p:txBody>
      </p:sp>
      <p:sp>
        <p:nvSpPr>
          <p:cNvPr id="84005" name="Line 110"/>
          <p:cNvSpPr>
            <a:spLocks noChangeShapeType="1"/>
          </p:cNvSpPr>
          <p:nvPr/>
        </p:nvSpPr>
        <p:spPr bwMode="auto">
          <a:xfrm>
            <a:off x="2781783" y="30972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6" name="Line 111"/>
          <p:cNvSpPr>
            <a:spLocks noChangeShapeType="1"/>
          </p:cNvSpPr>
          <p:nvPr/>
        </p:nvSpPr>
        <p:spPr bwMode="auto">
          <a:xfrm>
            <a:off x="2864347" y="32972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7" name="Rectangle 112"/>
          <p:cNvSpPr>
            <a:spLocks noChangeArrowheads="1"/>
          </p:cNvSpPr>
          <p:nvPr/>
        </p:nvSpPr>
        <p:spPr bwMode="auto">
          <a:xfrm>
            <a:off x="3458176" y="30845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latin typeface="Times New Roman" pitchFamily="18" charset="0"/>
              </a:rPr>
              <a:t>a</a:t>
            </a:r>
            <a:r>
              <a:rPr lang="en-US" altLang="zh-CN" sz="2400" b="1" baseline="-25000">
                <a:latin typeface="Times New Roman" pitchFamily="18" charset="0"/>
              </a:rPr>
              <a:t>n </a:t>
            </a:r>
          </a:p>
        </p:txBody>
      </p:sp>
      <p:sp>
        <p:nvSpPr>
          <p:cNvPr id="84008" name="Line 113"/>
          <p:cNvSpPr>
            <a:spLocks noChangeShapeType="1"/>
          </p:cNvSpPr>
          <p:nvPr/>
        </p:nvSpPr>
        <p:spPr bwMode="auto">
          <a:xfrm>
            <a:off x="3886875" y="30845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9" name="Text Box 115"/>
          <p:cNvSpPr txBox="1">
            <a:spLocks noChangeArrowheads="1"/>
          </p:cNvSpPr>
          <p:nvPr/>
        </p:nvSpPr>
        <p:spPr bwMode="auto">
          <a:xfrm>
            <a:off x="3212071" y="4364038"/>
            <a:ext cx="33025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sp>
        <p:nvSpPr>
          <p:cNvPr id="84010" name="Rectangle 117"/>
          <p:cNvSpPr>
            <a:spLocks noChangeArrowheads="1"/>
          </p:cNvSpPr>
          <p:nvPr/>
        </p:nvSpPr>
        <p:spPr bwMode="auto">
          <a:xfrm>
            <a:off x="736728" y="4405314"/>
            <a:ext cx="620821"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4011" name="Line 118"/>
          <p:cNvSpPr>
            <a:spLocks noChangeShapeType="1"/>
          </p:cNvSpPr>
          <p:nvPr/>
        </p:nvSpPr>
        <p:spPr bwMode="auto">
          <a:xfrm flipH="1">
            <a:off x="736728" y="4405314"/>
            <a:ext cx="377891"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2" name="Line 119"/>
          <p:cNvSpPr>
            <a:spLocks noChangeShapeType="1"/>
          </p:cNvSpPr>
          <p:nvPr/>
        </p:nvSpPr>
        <p:spPr bwMode="auto">
          <a:xfrm flipH="1">
            <a:off x="736728" y="4405313"/>
            <a:ext cx="125435" cy="201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3" name="Line 120"/>
          <p:cNvSpPr>
            <a:spLocks noChangeShapeType="1"/>
          </p:cNvSpPr>
          <p:nvPr/>
        </p:nvSpPr>
        <p:spPr bwMode="auto">
          <a:xfrm flipH="1">
            <a:off x="736728" y="4405313"/>
            <a:ext cx="252457" cy="3032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4" name="Line 121"/>
          <p:cNvSpPr>
            <a:spLocks noChangeShapeType="1"/>
          </p:cNvSpPr>
          <p:nvPr/>
        </p:nvSpPr>
        <p:spPr bwMode="auto">
          <a:xfrm flipH="1">
            <a:off x="862163" y="4506914"/>
            <a:ext cx="252456" cy="301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5" name="Line 122"/>
          <p:cNvSpPr>
            <a:spLocks noChangeShapeType="1"/>
          </p:cNvSpPr>
          <p:nvPr/>
        </p:nvSpPr>
        <p:spPr bwMode="auto">
          <a:xfrm flipH="1">
            <a:off x="989185" y="4708526"/>
            <a:ext cx="125434" cy="1000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6" name="Line 123"/>
          <p:cNvSpPr>
            <a:spLocks noChangeShapeType="1"/>
          </p:cNvSpPr>
          <p:nvPr/>
        </p:nvSpPr>
        <p:spPr bwMode="auto">
          <a:xfrm>
            <a:off x="1114619" y="44053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7" name="Line 130"/>
          <p:cNvSpPr>
            <a:spLocks noChangeShapeType="1"/>
          </p:cNvSpPr>
          <p:nvPr/>
        </p:nvSpPr>
        <p:spPr bwMode="auto">
          <a:xfrm>
            <a:off x="1281336" y="4605338"/>
            <a:ext cx="32390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8" name="Rectangle 131"/>
          <p:cNvSpPr>
            <a:spLocks noChangeArrowheads="1"/>
          </p:cNvSpPr>
          <p:nvPr/>
        </p:nvSpPr>
        <p:spPr bwMode="auto">
          <a:xfrm>
            <a:off x="1595716" y="44053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0</a:t>
            </a:r>
          </a:p>
        </p:txBody>
      </p:sp>
      <p:sp>
        <p:nvSpPr>
          <p:cNvPr id="84019" name="Line 132"/>
          <p:cNvSpPr>
            <a:spLocks noChangeShapeType="1"/>
          </p:cNvSpPr>
          <p:nvPr/>
        </p:nvSpPr>
        <p:spPr bwMode="auto">
          <a:xfrm>
            <a:off x="2024415" y="44053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0" name="Line 133"/>
          <p:cNvSpPr>
            <a:spLocks noChangeShapeType="1"/>
          </p:cNvSpPr>
          <p:nvPr/>
        </p:nvSpPr>
        <p:spPr bwMode="auto">
          <a:xfrm>
            <a:off x="2106979" y="46053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1" name="Rectangle 134"/>
          <p:cNvSpPr>
            <a:spLocks noChangeArrowheads="1"/>
          </p:cNvSpPr>
          <p:nvPr/>
        </p:nvSpPr>
        <p:spPr bwMode="auto">
          <a:xfrm>
            <a:off x="2424534" y="44053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1</a:t>
            </a:r>
          </a:p>
        </p:txBody>
      </p:sp>
      <p:sp>
        <p:nvSpPr>
          <p:cNvPr id="84022" name="Line 135"/>
          <p:cNvSpPr>
            <a:spLocks noChangeShapeType="1"/>
          </p:cNvSpPr>
          <p:nvPr/>
        </p:nvSpPr>
        <p:spPr bwMode="auto">
          <a:xfrm>
            <a:off x="2853233" y="44053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3" name="Line 136"/>
          <p:cNvSpPr>
            <a:spLocks noChangeShapeType="1"/>
          </p:cNvSpPr>
          <p:nvPr/>
        </p:nvSpPr>
        <p:spPr bwMode="auto">
          <a:xfrm>
            <a:off x="2935798" y="46053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4" name="Rectangle 137"/>
          <p:cNvSpPr>
            <a:spLocks noChangeArrowheads="1"/>
          </p:cNvSpPr>
          <p:nvPr/>
        </p:nvSpPr>
        <p:spPr bwMode="auto">
          <a:xfrm>
            <a:off x="3529626" y="43926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n </a:t>
            </a:r>
          </a:p>
        </p:txBody>
      </p:sp>
      <p:sp>
        <p:nvSpPr>
          <p:cNvPr id="84025" name="Line 138"/>
          <p:cNvSpPr>
            <a:spLocks noChangeShapeType="1"/>
          </p:cNvSpPr>
          <p:nvPr/>
        </p:nvSpPr>
        <p:spPr bwMode="auto">
          <a:xfrm>
            <a:off x="3958325" y="43926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6" name="Text Box 140"/>
          <p:cNvSpPr txBox="1">
            <a:spLocks noChangeArrowheads="1"/>
          </p:cNvSpPr>
          <p:nvPr/>
        </p:nvSpPr>
        <p:spPr bwMode="auto">
          <a:xfrm>
            <a:off x="3212071" y="5126038"/>
            <a:ext cx="33025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a:latin typeface="Times New Roman" pitchFamily="18" charset="0"/>
              </a:rPr>
              <a:t>…</a:t>
            </a:r>
            <a:endParaRPr lang="en-US" altLang="zh-CN" sz="1800"/>
          </a:p>
        </p:txBody>
      </p:sp>
      <p:grpSp>
        <p:nvGrpSpPr>
          <p:cNvPr id="159921" name="Group 177"/>
          <p:cNvGrpSpPr>
            <a:grpSpLocks/>
          </p:cNvGrpSpPr>
          <p:nvPr/>
        </p:nvGrpSpPr>
        <p:grpSpPr bwMode="auto">
          <a:xfrm>
            <a:off x="395357" y="4262438"/>
            <a:ext cx="4237773" cy="1008062"/>
            <a:chOff x="528" y="2880"/>
            <a:chExt cx="2669" cy="635"/>
          </a:xfrm>
        </p:grpSpPr>
        <p:sp>
          <p:nvSpPr>
            <p:cNvPr id="84083" name="Line 126"/>
            <p:cNvSpPr>
              <a:spLocks noChangeShapeType="1"/>
            </p:cNvSpPr>
            <p:nvPr/>
          </p:nvSpPr>
          <p:spPr bwMode="auto">
            <a:xfrm flipH="1">
              <a:off x="536" y="2888"/>
              <a:ext cx="2652"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4" name="Line 127"/>
            <p:cNvSpPr>
              <a:spLocks noChangeShapeType="1"/>
            </p:cNvSpPr>
            <p:nvPr/>
          </p:nvSpPr>
          <p:spPr bwMode="auto">
            <a:xfrm>
              <a:off x="528" y="2888"/>
              <a:ext cx="0" cy="222"/>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5" name="Line 128"/>
            <p:cNvSpPr>
              <a:spLocks noChangeShapeType="1"/>
            </p:cNvSpPr>
            <p:nvPr/>
          </p:nvSpPr>
          <p:spPr bwMode="auto">
            <a:xfrm>
              <a:off x="528" y="3101"/>
              <a:ext cx="204" cy="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6" name="Line 149"/>
            <p:cNvSpPr>
              <a:spLocks noChangeShapeType="1"/>
            </p:cNvSpPr>
            <p:nvPr/>
          </p:nvSpPr>
          <p:spPr bwMode="auto">
            <a:xfrm>
              <a:off x="2822" y="3514"/>
              <a:ext cx="375"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7" name="Line 150"/>
            <p:cNvSpPr>
              <a:spLocks noChangeShapeType="1"/>
            </p:cNvSpPr>
            <p:nvPr/>
          </p:nvSpPr>
          <p:spPr bwMode="auto">
            <a:xfrm flipV="1">
              <a:off x="3197" y="2880"/>
              <a:ext cx="0" cy="635"/>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4028" name="组合 2"/>
          <p:cNvGrpSpPr>
            <a:grpSpLocks/>
          </p:cNvGrpSpPr>
          <p:nvPr/>
        </p:nvGrpSpPr>
        <p:grpSpPr bwMode="auto">
          <a:xfrm>
            <a:off x="4113928" y="5222876"/>
            <a:ext cx="852635" cy="366713"/>
            <a:chOff x="4113461" y="5222527"/>
            <a:chExt cx="852115" cy="366713"/>
          </a:xfrm>
        </p:grpSpPr>
        <p:sp>
          <p:nvSpPr>
            <p:cNvPr id="84081" name="Line 141"/>
            <p:cNvSpPr>
              <a:spLocks noChangeShapeType="1"/>
            </p:cNvSpPr>
            <p:nvPr/>
          </p:nvSpPr>
          <p:spPr bwMode="auto">
            <a:xfrm>
              <a:off x="4113461" y="5365750"/>
              <a:ext cx="3238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4082" name="Text Box 154"/>
            <p:cNvSpPr txBox="1">
              <a:spLocks noChangeArrowheads="1"/>
            </p:cNvSpPr>
            <p:nvPr/>
          </p:nvSpPr>
          <p:spPr bwMode="auto">
            <a:xfrm>
              <a:off x="4355976" y="5222527"/>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latin typeface="Times New Roman" pitchFamily="18" charset="0"/>
                </a:rPr>
                <a:t>B</a:t>
              </a:r>
            </a:p>
          </p:txBody>
        </p:sp>
      </p:grpSp>
      <p:grpSp>
        <p:nvGrpSpPr>
          <p:cNvPr id="159932" name="Group 188"/>
          <p:cNvGrpSpPr>
            <a:grpSpLocks/>
          </p:cNvGrpSpPr>
          <p:nvPr/>
        </p:nvGrpSpPr>
        <p:grpSpPr bwMode="auto">
          <a:xfrm>
            <a:off x="1873576" y="4641850"/>
            <a:ext cx="2526152" cy="546100"/>
            <a:chOff x="1459" y="3086"/>
            <a:chExt cx="1591" cy="359"/>
          </a:xfrm>
        </p:grpSpPr>
        <p:sp>
          <p:nvSpPr>
            <p:cNvPr id="84077" name="Line 124"/>
            <p:cNvSpPr>
              <a:spLocks noChangeShapeType="1"/>
            </p:cNvSpPr>
            <p:nvPr/>
          </p:nvSpPr>
          <p:spPr bwMode="auto">
            <a:xfrm>
              <a:off x="2822" y="3086"/>
              <a:ext cx="227"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8" name="Line 125"/>
            <p:cNvSpPr>
              <a:spLocks noChangeShapeType="1"/>
            </p:cNvSpPr>
            <p:nvPr/>
          </p:nvSpPr>
          <p:spPr bwMode="auto">
            <a:xfrm flipV="1">
              <a:off x="3048" y="3086"/>
              <a:ext cx="0" cy="195"/>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9" name="Line 151"/>
            <p:cNvSpPr>
              <a:spLocks noChangeShapeType="1"/>
            </p:cNvSpPr>
            <p:nvPr/>
          </p:nvSpPr>
          <p:spPr bwMode="auto">
            <a:xfrm flipH="1">
              <a:off x="1463" y="3288"/>
              <a:ext cx="1587"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0" name="Line 152"/>
            <p:cNvSpPr>
              <a:spLocks noChangeShapeType="1"/>
            </p:cNvSpPr>
            <p:nvPr/>
          </p:nvSpPr>
          <p:spPr bwMode="auto">
            <a:xfrm>
              <a:off x="1459" y="3286"/>
              <a:ext cx="0" cy="159"/>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4030" name="Rectangle 156"/>
          <p:cNvSpPr>
            <a:spLocks noChangeArrowheads="1"/>
          </p:cNvSpPr>
          <p:nvPr/>
        </p:nvSpPr>
        <p:spPr bwMode="auto">
          <a:xfrm>
            <a:off x="1595716" y="51673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0</a:t>
            </a:r>
          </a:p>
        </p:txBody>
      </p:sp>
      <p:sp>
        <p:nvSpPr>
          <p:cNvPr id="84031" name="Line 157"/>
          <p:cNvSpPr>
            <a:spLocks noChangeShapeType="1"/>
          </p:cNvSpPr>
          <p:nvPr/>
        </p:nvSpPr>
        <p:spPr bwMode="auto">
          <a:xfrm>
            <a:off x="2024415" y="51673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2" name="Line 158"/>
          <p:cNvSpPr>
            <a:spLocks noChangeShapeType="1"/>
          </p:cNvSpPr>
          <p:nvPr/>
        </p:nvSpPr>
        <p:spPr bwMode="auto">
          <a:xfrm>
            <a:off x="2106979" y="53673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3" name="Rectangle 159"/>
          <p:cNvSpPr>
            <a:spLocks noChangeArrowheads="1"/>
          </p:cNvSpPr>
          <p:nvPr/>
        </p:nvSpPr>
        <p:spPr bwMode="auto">
          <a:xfrm>
            <a:off x="2424534" y="51673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1</a:t>
            </a:r>
          </a:p>
        </p:txBody>
      </p:sp>
      <p:sp>
        <p:nvSpPr>
          <p:cNvPr id="84034" name="Line 160"/>
          <p:cNvSpPr>
            <a:spLocks noChangeShapeType="1"/>
          </p:cNvSpPr>
          <p:nvPr/>
        </p:nvSpPr>
        <p:spPr bwMode="auto">
          <a:xfrm>
            <a:off x="2853233" y="51673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5" name="Line 161"/>
          <p:cNvSpPr>
            <a:spLocks noChangeShapeType="1"/>
          </p:cNvSpPr>
          <p:nvPr/>
        </p:nvSpPr>
        <p:spPr bwMode="auto">
          <a:xfrm>
            <a:off x="2935798" y="5367338"/>
            <a:ext cx="3239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6" name="Rectangle 162"/>
          <p:cNvSpPr>
            <a:spLocks noChangeArrowheads="1"/>
          </p:cNvSpPr>
          <p:nvPr/>
        </p:nvSpPr>
        <p:spPr bwMode="auto">
          <a:xfrm>
            <a:off x="3529626" y="5154614"/>
            <a:ext cx="587477" cy="40322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a</a:t>
            </a:r>
            <a:r>
              <a:rPr lang="en-US" altLang="zh-CN" sz="2000" baseline="-25000"/>
              <a:t>n </a:t>
            </a:r>
          </a:p>
        </p:txBody>
      </p:sp>
      <p:sp>
        <p:nvSpPr>
          <p:cNvPr id="84037" name="Line 163"/>
          <p:cNvSpPr>
            <a:spLocks noChangeShapeType="1"/>
          </p:cNvSpPr>
          <p:nvPr/>
        </p:nvSpPr>
        <p:spPr bwMode="auto">
          <a:xfrm>
            <a:off x="3958325" y="5154614"/>
            <a:ext cx="0"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8" name="Rectangle 171"/>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循环链表的合并</a:t>
            </a:r>
          </a:p>
        </p:txBody>
      </p:sp>
      <p:grpSp>
        <p:nvGrpSpPr>
          <p:cNvPr id="159945" name="Group 201"/>
          <p:cNvGrpSpPr>
            <a:grpSpLocks/>
          </p:cNvGrpSpPr>
          <p:nvPr/>
        </p:nvGrpSpPr>
        <p:grpSpPr bwMode="auto">
          <a:xfrm>
            <a:off x="744668" y="3902075"/>
            <a:ext cx="720850" cy="522288"/>
            <a:chOff x="749" y="1141"/>
            <a:chExt cx="454" cy="329"/>
          </a:xfrm>
        </p:grpSpPr>
        <p:sp>
          <p:nvSpPr>
            <p:cNvPr id="84075" name="Text Box 174"/>
            <p:cNvSpPr txBox="1">
              <a:spLocks noChangeArrowheads="1"/>
            </p:cNvSpPr>
            <p:nvPr/>
          </p:nvSpPr>
          <p:spPr bwMode="auto">
            <a:xfrm>
              <a:off x="749" y="1141"/>
              <a:ext cx="4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rPr>
                <a:t>p</a:t>
              </a:r>
            </a:p>
          </p:txBody>
        </p:sp>
        <p:sp>
          <p:nvSpPr>
            <p:cNvPr id="84076" name="Line 175"/>
            <p:cNvSpPr>
              <a:spLocks noChangeShapeType="1"/>
            </p:cNvSpPr>
            <p:nvPr/>
          </p:nvSpPr>
          <p:spPr bwMode="auto">
            <a:xfrm>
              <a:off x="930" y="1243"/>
              <a:ext cx="0" cy="227"/>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59947" name="Group 203"/>
          <p:cNvGrpSpPr>
            <a:grpSpLocks/>
          </p:cNvGrpSpPr>
          <p:nvPr/>
        </p:nvGrpSpPr>
        <p:grpSpPr bwMode="auto">
          <a:xfrm>
            <a:off x="744667" y="5164139"/>
            <a:ext cx="868513" cy="403225"/>
            <a:chOff x="748" y="3253"/>
            <a:chExt cx="547" cy="254"/>
          </a:xfrm>
        </p:grpSpPr>
        <p:sp>
          <p:nvSpPr>
            <p:cNvPr id="84067" name="Line 180"/>
            <p:cNvSpPr>
              <a:spLocks noChangeShapeType="1"/>
            </p:cNvSpPr>
            <p:nvPr/>
          </p:nvSpPr>
          <p:spPr bwMode="auto">
            <a:xfrm>
              <a:off x="1091" y="3379"/>
              <a:ext cx="2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8" name="Rectangle 181"/>
            <p:cNvSpPr>
              <a:spLocks noChangeArrowheads="1"/>
            </p:cNvSpPr>
            <p:nvPr/>
          </p:nvSpPr>
          <p:spPr bwMode="auto">
            <a:xfrm>
              <a:off x="748" y="3253"/>
              <a:ext cx="391" cy="25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4069" name="Line 182"/>
            <p:cNvSpPr>
              <a:spLocks noChangeShapeType="1"/>
            </p:cNvSpPr>
            <p:nvPr/>
          </p:nvSpPr>
          <p:spPr bwMode="auto">
            <a:xfrm flipH="1">
              <a:off x="748" y="3253"/>
              <a:ext cx="238"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0" name="Line 183"/>
            <p:cNvSpPr>
              <a:spLocks noChangeShapeType="1"/>
            </p:cNvSpPr>
            <p:nvPr/>
          </p:nvSpPr>
          <p:spPr bwMode="auto">
            <a:xfrm flipH="1">
              <a:off x="748" y="3253"/>
              <a:ext cx="79" cy="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1" name="Line 184"/>
            <p:cNvSpPr>
              <a:spLocks noChangeShapeType="1"/>
            </p:cNvSpPr>
            <p:nvPr/>
          </p:nvSpPr>
          <p:spPr bwMode="auto">
            <a:xfrm flipH="1">
              <a:off x="748" y="3253"/>
              <a:ext cx="159" cy="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2" name="Line 185"/>
            <p:cNvSpPr>
              <a:spLocks noChangeShapeType="1"/>
            </p:cNvSpPr>
            <p:nvPr/>
          </p:nvSpPr>
          <p:spPr bwMode="auto">
            <a:xfrm flipH="1">
              <a:off x="827" y="3317"/>
              <a:ext cx="159"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186"/>
            <p:cNvSpPr>
              <a:spLocks noChangeShapeType="1"/>
            </p:cNvSpPr>
            <p:nvPr/>
          </p:nvSpPr>
          <p:spPr bwMode="auto">
            <a:xfrm flipH="1">
              <a:off x="907" y="3444"/>
              <a:ext cx="79" cy="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4" name="Line 187"/>
            <p:cNvSpPr>
              <a:spLocks noChangeShapeType="1"/>
            </p:cNvSpPr>
            <p:nvPr/>
          </p:nvSpPr>
          <p:spPr bwMode="auto">
            <a:xfrm>
              <a:off x="986" y="3253"/>
              <a:ext cx="0" cy="2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934" name="Rectangle 190"/>
          <p:cNvSpPr>
            <a:spLocks noChangeArrowheads="1"/>
          </p:cNvSpPr>
          <p:nvPr/>
        </p:nvSpPr>
        <p:spPr bwMode="auto">
          <a:xfrm>
            <a:off x="5280942" y="3086100"/>
            <a:ext cx="370904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FF0000"/>
                </a:solidFill>
                <a:latin typeface="Times New Roman" pitchFamily="18" charset="0"/>
              </a:rPr>
              <a:t>③ A-&gt;next=B-&gt;next-&gt;next;</a:t>
            </a:r>
          </a:p>
        </p:txBody>
      </p:sp>
      <p:sp>
        <p:nvSpPr>
          <p:cNvPr id="159935" name="Rectangle 191"/>
          <p:cNvSpPr>
            <a:spLocks noChangeArrowheads="1"/>
          </p:cNvSpPr>
          <p:nvPr/>
        </p:nvSpPr>
        <p:spPr bwMode="auto">
          <a:xfrm>
            <a:off x="5280942" y="3517900"/>
            <a:ext cx="20482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FF0000"/>
                </a:solidFill>
                <a:latin typeface="Times New Roman" pitchFamily="18" charset="0"/>
              </a:rPr>
              <a:t>④ B-&gt;next=p;</a:t>
            </a:r>
          </a:p>
        </p:txBody>
      </p:sp>
      <p:sp>
        <p:nvSpPr>
          <p:cNvPr id="159936" name="Rectangle 192"/>
          <p:cNvSpPr>
            <a:spLocks noChangeArrowheads="1"/>
          </p:cNvSpPr>
          <p:nvPr/>
        </p:nvSpPr>
        <p:spPr bwMode="auto">
          <a:xfrm>
            <a:off x="5280942" y="2654300"/>
            <a:ext cx="20656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solidFill>
                  <a:srgbClr val="FF0000"/>
                </a:solidFill>
                <a:latin typeface="Times New Roman" pitchFamily="18" charset="0"/>
              </a:rPr>
              <a:t>② p=A-&gt;next;</a:t>
            </a:r>
          </a:p>
        </p:txBody>
      </p:sp>
      <p:sp>
        <p:nvSpPr>
          <p:cNvPr id="159937" name="Rectangle 193"/>
          <p:cNvSpPr>
            <a:spLocks noChangeArrowheads="1"/>
          </p:cNvSpPr>
          <p:nvPr/>
        </p:nvSpPr>
        <p:spPr bwMode="auto">
          <a:xfrm>
            <a:off x="5280942" y="2293938"/>
            <a:ext cx="20482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solidFill>
                  <a:srgbClr val="FF0000"/>
                </a:solidFill>
                <a:latin typeface="Times New Roman" pitchFamily="18" charset="0"/>
              </a:rPr>
              <a:t>① q=B-&gt;next;</a:t>
            </a:r>
          </a:p>
        </p:txBody>
      </p:sp>
      <p:sp>
        <p:nvSpPr>
          <p:cNvPr id="159938" name="Rectangle 194"/>
          <p:cNvSpPr>
            <a:spLocks noChangeArrowheads="1"/>
          </p:cNvSpPr>
          <p:nvPr/>
        </p:nvSpPr>
        <p:spPr bwMode="auto">
          <a:xfrm>
            <a:off x="5280942" y="3878263"/>
            <a:ext cx="15480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solidFill>
                  <a:srgbClr val="FF0000"/>
                </a:solidFill>
                <a:latin typeface="Times New Roman" pitchFamily="18" charset="0"/>
              </a:rPr>
              <a:t>⑤ free(q);</a:t>
            </a:r>
          </a:p>
        </p:txBody>
      </p:sp>
      <p:sp>
        <p:nvSpPr>
          <p:cNvPr id="84046" name="Line 97"/>
          <p:cNvSpPr>
            <a:spLocks noChangeShapeType="1"/>
          </p:cNvSpPr>
          <p:nvPr/>
        </p:nvSpPr>
        <p:spPr bwMode="auto">
          <a:xfrm flipH="1">
            <a:off x="905033" y="3384551"/>
            <a:ext cx="125435" cy="1000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9946" name="Group 202"/>
          <p:cNvGrpSpPr>
            <a:grpSpLocks/>
          </p:cNvGrpSpPr>
          <p:nvPr/>
        </p:nvGrpSpPr>
        <p:grpSpPr bwMode="auto">
          <a:xfrm>
            <a:off x="863751" y="5607051"/>
            <a:ext cx="720850" cy="396875"/>
            <a:chOff x="1837" y="3811"/>
            <a:chExt cx="454" cy="250"/>
          </a:xfrm>
        </p:grpSpPr>
        <p:sp>
          <p:nvSpPr>
            <p:cNvPr id="84065" name="Text Box 198"/>
            <p:cNvSpPr txBox="1">
              <a:spLocks noChangeArrowheads="1"/>
            </p:cNvSpPr>
            <p:nvPr/>
          </p:nvSpPr>
          <p:spPr bwMode="auto">
            <a:xfrm>
              <a:off x="1837" y="3811"/>
              <a:ext cx="4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solidFill>
                    <a:srgbClr val="FF0000"/>
                  </a:solidFill>
                </a:rPr>
                <a:t>q</a:t>
              </a:r>
            </a:p>
          </p:txBody>
        </p:sp>
        <p:sp>
          <p:nvSpPr>
            <p:cNvPr id="84066" name="Line 199"/>
            <p:cNvSpPr>
              <a:spLocks noChangeShapeType="1"/>
            </p:cNvSpPr>
            <p:nvPr/>
          </p:nvSpPr>
          <p:spPr bwMode="auto">
            <a:xfrm>
              <a:off x="1883" y="3811"/>
              <a:ext cx="0" cy="227"/>
            </a:xfrm>
            <a:prstGeom prst="line">
              <a:avLst/>
            </a:prstGeom>
            <a:noFill/>
            <a:ln w="9525">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4048" name="Text Box 79"/>
          <p:cNvSpPr txBox="1">
            <a:spLocks noChangeArrowheads="1"/>
          </p:cNvSpPr>
          <p:nvPr/>
        </p:nvSpPr>
        <p:spPr bwMode="auto">
          <a:xfrm>
            <a:off x="4355269" y="4292601"/>
            <a:ext cx="60970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latin typeface="Times New Roman" pitchFamily="18" charset="0"/>
              </a:rPr>
              <a:t>A</a:t>
            </a:r>
          </a:p>
        </p:txBody>
      </p:sp>
      <p:sp>
        <p:nvSpPr>
          <p:cNvPr id="84049" name="Text Box 104"/>
          <p:cNvSpPr txBox="1">
            <a:spLocks noChangeArrowheads="1"/>
          </p:cNvSpPr>
          <p:nvPr/>
        </p:nvSpPr>
        <p:spPr bwMode="auto">
          <a:xfrm>
            <a:off x="4298109" y="3141663"/>
            <a:ext cx="60970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latin typeface="Times New Roman" pitchFamily="18" charset="0"/>
              </a:rPr>
              <a:t>B</a:t>
            </a:r>
          </a:p>
        </p:txBody>
      </p:sp>
      <p:grpSp>
        <p:nvGrpSpPr>
          <p:cNvPr id="84050" name="Group 195"/>
          <p:cNvGrpSpPr>
            <a:grpSpLocks/>
          </p:cNvGrpSpPr>
          <p:nvPr/>
        </p:nvGrpSpPr>
        <p:grpSpPr bwMode="auto">
          <a:xfrm>
            <a:off x="323906" y="2189164"/>
            <a:ext cx="4237774" cy="352425"/>
            <a:chOff x="528" y="1389"/>
            <a:chExt cx="2669" cy="222"/>
          </a:xfrm>
        </p:grpSpPr>
        <p:sp>
          <p:nvSpPr>
            <p:cNvPr id="176" name="Line 74"/>
            <p:cNvSpPr>
              <a:spLocks noChangeShapeType="1"/>
            </p:cNvSpPr>
            <p:nvPr/>
          </p:nvSpPr>
          <p:spPr bwMode="auto">
            <a:xfrm>
              <a:off x="2822" y="1535"/>
              <a:ext cx="37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77" name="Line 75"/>
            <p:cNvSpPr>
              <a:spLocks noChangeShapeType="1"/>
            </p:cNvSpPr>
            <p:nvPr/>
          </p:nvSpPr>
          <p:spPr bwMode="auto">
            <a:xfrm flipV="1">
              <a:off x="3189" y="1397"/>
              <a:ext cx="0" cy="127"/>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78" name="Line 76"/>
            <p:cNvSpPr>
              <a:spLocks noChangeShapeType="1"/>
            </p:cNvSpPr>
            <p:nvPr/>
          </p:nvSpPr>
          <p:spPr bwMode="auto">
            <a:xfrm flipH="1">
              <a:off x="536" y="1389"/>
              <a:ext cx="2652"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79" name="Line 77"/>
            <p:cNvSpPr>
              <a:spLocks noChangeShapeType="1"/>
            </p:cNvSpPr>
            <p:nvPr/>
          </p:nvSpPr>
          <p:spPr bwMode="auto">
            <a:xfrm>
              <a:off x="528" y="1389"/>
              <a:ext cx="0" cy="222"/>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80" name="Line 78"/>
            <p:cNvSpPr>
              <a:spLocks noChangeShapeType="1"/>
            </p:cNvSpPr>
            <p:nvPr/>
          </p:nvSpPr>
          <p:spPr bwMode="auto">
            <a:xfrm>
              <a:off x="528" y="1602"/>
              <a:ext cx="204"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grpSp>
      <p:grpSp>
        <p:nvGrpSpPr>
          <p:cNvPr id="181" name="Group 196"/>
          <p:cNvGrpSpPr>
            <a:grpSpLocks/>
          </p:cNvGrpSpPr>
          <p:nvPr/>
        </p:nvGrpSpPr>
        <p:grpSpPr bwMode="auto">
          <a:xfrm>
            <a:off x="423937" y="5053014"/>
            <a:ext cx="4237773" cy="352425"/>
            <a:chOff x="528" y="1869"/>
            <a:chExt cx="2669" cy="222"/>
          </a:xfrm>
        </p:grpSpPr>
        <p:sp>
          <p:nvSpPr>
            <p:cNvPr id="182" name="Line 99"/>
            <p:cNvSpPr>
              <a:spLocks noChangeShapeType="1"/>
            </p:cNvSpPr>
            <p:nvPr/>
          </p:nvSpPr>
          <p:spPr bwMode="auto">
            <a:xfrm>
              <a:off x="2851" y="2012"/>
              <a:ext cx="346" cy="3"/>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83" name="Line 100"/>
            <p:cNvSpPr>
              <a:spLocks noChangeShapeType="1"/>
            </p:cNvSpPr>
            <p:nvPr/>
          </p:nvSpPr>
          <p:spPr bwMode="auto">
            <a:xfrm flipV="1">
              <a:off x="3189" y="1877"/>
              <a:ext cx="0" cy="136"/>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84" name="Line 101"/>
            <p:cNvSpPr>
              <a:spLocks noChangeShapeType="1"/>
            </p:cNvSpPr>
            <p:nvPr/>
          </p:nvSpPr>
          <p:spPr bwMode="auto">
            <a:xfrm flipH="1">
              <a:off x="536" y="1869"/>
              <a:ext cx="2652"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85" name="Line 102"/>
            <p:cNvSpPr>
              <a:spLocks noChangeShapeType="1"/>
            </p:cNvSpPr>
            <p:nvPr/>
          </p:nvSpPr>
          <p:spPr bwMode="auto">
            <a:xfrm>
              <a:off x="528" y="1869"/>
              <a:ext cx="0" cy="222"/>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sp>
          <p:nvSpPr>
            <p:cNvPr id="186" name="Line 103"/>
            <p:cNvSpPr>
              <a:spLocks noChangeShapeType="1"/>
            </p:cNvSpPr>
            <p:nvPr/>
          </p:nvSpPr>
          <p:spPr bwMode="auto">
            <a:xfrm>
              <a:off x="528" y="2082"/>
              <a:ext cx="204"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defRPr/>
              </a:pPr>
              <a:endParaRPr lang="zh-CN" altLang="en-US"/>
            </a:p>
          </p:txBody>
        </p:sp>
      </p:grpSp>
      <p:sp>
        <p:nvSpPr>
          <p:cNvPr id="84052" name="Line 66"/>
          <p:cNvSpPr>
            <a:spLocks noChangeShapeType="1"/>
          </p:cNvSpPr>
          <p:nvPr/>
        </p:nvSpPr>
        <p:spPr bwMode="auto">
          <a:xfrm>
            <a:off x="4032950" y="2589213"/>
            <a:ext cx="32390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4053" name="Text Box 79"/>
          <p:cNvSpPr txBox="1">
            <a:spLocks noChangeArrowheads="1"/>
          </p:cNvSpPr>
          <p:nvPr/>
        </p:nvSpPr>
        <p:spPr bwMode="auto">
          <a:xfrm>
            <a:off x="4275880" y="2373313"/>
            <a:ext cx="60970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1800" b="1">
                <a:latin typeface="Times New Roman" pitchFamily="18" charset="0"/>
              </a:rPr>
              <a:t>A</a:t>
            </a:r>
          </a:p>
        </p:txBody>
      </p:sp>
      <p:sp>
        <p:nvSpPr>
          <p:cNvPr id="84054" name="灯片编号占位符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E31C825D-0514-49F5-ACA8-F93B2C60C08E}" type="slidenum">
              <a:rPr kumimoji="0" lang="en-US" altLang="zh-CN" sz="1400"/>
              <a:pPr>
                <a:spcBef>
                  <a:spcPct val="0"/>
                </a:spcBef>
                <a:buClrTx/>
                <a:buSzTx/>
                <a:buFontTx/>
                <a:buNone/>
              </a:pPr>
              <a:t>53</a:t>
            </a:fld>
            <a:endParaRPr kumimoji="0" lang="en-US" altLang="zh-CN" sz="1400"/>
          </a:p>
        </p:txBody>
      </p:sp>
    </p:spTree>
    <p:extLst>
      <p:ext uri="{BB962C8B-B14F-4D97-AF65-F5344CB8AC3E}">
        <p14:creationId xmlns:p14="http://schemas.microsoft.com/office/powerpoint/2010/main" val="37129460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9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99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99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99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5838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99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99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181"/>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99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993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5993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59947"/>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nodeType="clickEffect">
                                  <p:stCondLst>
                                    <p:cond delay="0"/>
                                  </p:stCondLst>
                                  <p:childTnLst>
                                    <p:set>
                                      <p:cBhvr>
                                        <p:cTn id="54" dur="1" fill="hold">
                                          <p:stCondLst>
                                            <p:cond delay="0"/>
                                          </p:stCondLst>
                                        </p:cTn>
                                        <p:tgtEl>
                                          <p:spTgt spid="1599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34" grpId="0"/>
      <p:bldP spid="159935" grpId="0"/>
      <p:bldP spid="159936" grpId="0"/>
      <p:bldP spid="159937" grpId="0"/>
      <p:bldP spid="1599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zh-CN" smtClean="0"/>
              <a:t>2.3.3 </a:t>
            </a:r>
            <a:r>
              <a:rPr lang="zh-CN" altLang="en-US" smtClean="0"/>
              <a:t>双向链表</a:t>
            </a:r>
          </a:p>
        </p:txBody>
      </p:sp>
      <p:sp>
        <p:nvSpPr>
          <p:cNvPr id="86019" name="Rectangle 7"/>
          <p:cNvSpPr>
            <a:spLocks noGrp="1" noChangeArrowheads="1"/>
          </p:cNvSpPr>
          <p:nvPr>
            <p:ph type="body" idx="1"/>
          </p:nvPr>
        </p:nvSpPr>
        <p:spPr>
          <a:xfrm>
            <a:off x="909796" y="2051050"/>
            <a:ext cx="8056374" cy="4114800"/>
          </a:xfrm>
        </p:spPr>
        <p:txBody>
          <a:bodyPr/>
          <a:lstStyle/>
          <a:p>
            <a:pPr eaLnBrk="1" hangingPunct="1"/>
            <a:r>
              <a:rPr lang="zh-CN" altLang="en-US" sz="2400" b="1" smtClean="0">
                <a:latin typeface="Times New Roman" pitchFamily="18" charset="0"/>
                <a:ea typeface="楷体_GB2312" pitchFamily="49" charset="-122"/>
              </a:rPr>
              <a:t>线性单链表和循环链表的缺点</a:t>
            </a:r>
          </a:p>
          <a:p>
            <a:pPr lvl="1" eaLnBrk="1" hangingPunct="1"/>
            <a:r>
              <a:rPr lang="zh-CN" altLang="en-US" sz="2400" b="1" smtClean="0">
                <a:latin typeface="Times New Roman" pitchFamily="18" charset="0"/>
                <a:ea typeface="楷体_GB2312" pitchFamily="49" charset="-122"/>
              </a:rPr>
              <a:t>寻找结点的直接后继，</a:t>
            </a:r>
            <a:r>
              <a:rPr lang="en-US" altLang="zh-CN" sz="2400" b="1" smtClean="0">
                <a:latin typeface="Times New Roman" pitchFamily="18" charset="0"/>
                <a:ea typeface="楷体_GB2312" pitchFamily="49" charset="-122"/>
              </a:rPr>
              <a:t>NextElem()</a:t>
            </a:r>
            <a:r>
              <a:rPr lang="zh-CN" altLang="en-US" sz="2400" b="1" smtClean="0">
                <a:latin typeface="Times New Roman" pitchFamily="18" charset="0"/>
                <a:ea typeface="楷体_GB2312" pitchFamily="49" charset="-122"/>
              </a:rPr>
              <a:t>的复杂度是</a:t>
            </a:r>
            <a:r>
              <a:rPr lang="en-US" altLang="zh-CN" sz="2400" b="1" smtClean="0">
                <a:solidFill>
                  <a:schemeClr val="hlink"/>
                </a:solidFill>
                <a:latin typeface="Times New Roman" pitchFamily="18" charset="0"/>
                <a:ea typeface="楷体_GB2312" pitchFamily="49" charset="-122"/>
              </a:rPr>
              <a:t>O(1)</a:t>
            </a:r>
            <a:r>
              <a:rPr lang="zh-CN" altLang="en-US" sz="2400" b="1" smtClean="0">
                <a:latin typeface="Times New Roman" pitchFamily="18" charset="0"/>
                <a:ea typeface="楷体_GB2312" pitchFamily="49" charset="-122"/>
              </a:rPr>
              <a:t>。</a:t>
            </a:r>
          </a:p>
          <a:p>
            <a:pPr lvl="1" eaLnBrk="1" hangingPunct="1"/>
            <a:r>
              <a:rPr lang="zh-CN" altLang="en-US" sz="2400" b="1" smtClean="0">
                <a:latin typeface="Times New Roman" pitchFamily="18" charset="0"/>
                <a:ea typeface="楷体_GB2312" pitchFamily="49" charset="-122"/>
              </a:rPr>
              <a:t>寻找结点的直接前驱，</a:t>
            </a:r>
            <a:r>
              <a:rPr lang="en-US" altLang="zh-CN" sz="2400" b="1" smtClean="0">
                <a:latin typeface="Times New Roman" pitchFamily="18" charset="0"/>
                <a:ea typeface="楷体_GB2312" pitchFamily="49" charset="-122"/>
              </a:rPr>
              <a:t>PriorElem()</a:t>
            </a:r>
            <a:r>
              <a:rPr lang="zh-CN" altLang="en-US" sz="2400" b="1" smtClean="0">
                <a:latin typeface="Times New Roman" pitchFamily="18" charset="0"/>
                <a:ea typeface="楷体_GB2312" pitchFamily="49" charset="-122"/>
              </a:rPr>
              <a:t>的复杂度是</a:t>
            </a:r>
            <a:r>
              <a:rPr lang="en-US" altLang="zh-CN" sz="2400" b="1" smtClean="0">
                <a:solidFill>
                  <a:schemeClr val="hlink"/>
                </a:solidFill>
                <a:latin typeface="Times New Roman" pitchFamily="18" charset="0"/>
                <a:ea typeface="楷体_GB2312" pitchFamily="49" charset="-122"/>
              </a:rPr>
              <a:t>O(n)</a:t>
            </a:r>
            <a:r>
              <a:rPr lang="zh-CN" altLang="en-US" sz="2400" b="1" smtClean="0">
                <a:latin typeface="Times New Roman" pitchFamily="18" charset="0"/>
                <a:ea typeface="楷体_GB2312" pitchFamily="49" charset="-122"/>
              </a:rPr>
              <a:t>。</a:t>
            </a:r>
          </a:p>
          <a:p>
            <a:pPr eaLnBrk="1" hangingPunct="1"/>
            <a:r>
              <a:rPr lang="zh-CN" altLang="en-US" sz="2400" b="1" smtClean="0">
                <a:solidFill>
                  <a:schemeClr val="tx2"/>
                </a:solidFill>
                <a:latin typeface="Times New Roman" pitchFamily="18" charset="0"/>
                <a:ea typeface="楷体_GB2312" pitchFamily="49" charset="-122"/>
              </a:rPr>
              <a:t>双向链表</a:t>
            </a:r>
            <a:r>
              <a:rPr lang="en-US" altLang="zh-CN" sz="2400" b="1" smtClean="0">
                <a:solidFill>
                  <a:schemeClr val="tx2"/>
                </a:solidFill>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在单链表的每个结点里增加一个指向其直接前趋的指针域</a:t>
            </a:r>
            <a:r>
              <a:rPr lang="en-US" altLang="zh-CN" sz="2400" b="1" smtClean="0">
                <a:latin typeface="Times New Roman" pitchFamily="18" charset="0"/>
                <a:ea typeface="楷体_GB2312" pitchFamily="49" charset="-122"/>
              </a:rPr>
              <a:t>prior</a:t>
            </a:r>
            <a:r>
              <a:rPr lang="zh-CN" altLang="en-US" sz="2400" b="1" smtClean="0">
                <a:latin typeface="Times New Roman" pitchFamily="18" charset="0"/>
                <a:ea typeface="楷体_GB2312" pitchFamily="49" charset="-122"/>
              </a:rPr>
              <a:t>。</a:t>
            </a:r>
          </a:p>
          <a:p>
            <a:pPr eaLnBrk="1" hangingPunct="1"/>
            <a:r>
              <a:rPr lang="zh-CN" altLang="en-US" sz="2400" b="1" smtClean="0">
                <a:latin typeface="Times New Roman" pitchFamily="18" charset="0"/>
                <a:ea typeface="楷体_GB2312" pitchFamily="49" charset="-122"/>
              </a:rPr>
              <a:t>双向链表</a:t>
            </a:r>
            <a:r>
              <a:rPr lang="en-US" altLang="zh-CN" sz="2400" b="1" smtClean="0">
                <a:latin typeface="Times New Roman" pitchFamily="18" charset="0"/>
                <a:ea typeface="楷体_GB2312" pitchFamily="49" charset="-122"/>
              </a:rPr>
              <a:t>C</a:t>
            </a:r>
            <a:r>
              <a:rPr lang="zh-CN" altLang="en-US" sz="2400" b="1" smtClean="0">
                <a:latin typeface="Times New Roman" pitchFamily="18" charset="0"/>
                <a:ea typeface="楷体_GB2312" pitchFamily="49" charset="-122"/>
              </a:rPr>
              <a:t>语言描述为：</a:t>
            </a:r>
          </a:p>
          <a:p>
            <a:pPr lvl="1" eaLnBrk="1" hangingPunct="1">
              <a:buFont typeface="Wingdings" pitchFamily="2" charset="2"/>
              <a:buNone/>
            </a:pPr>
            <a:r>
              <a:rPr lang="en-US" altLang="zh-CN" sz="2400" b="1" smtClean="0">
                <a:latin typeface="Times New Roman" pitchFamily="18" charset="0"/>
                <a:ea typeface="楷体_GB2312" pitchFamily="49" charset="-122"/>
              </a:rPr>
              <a:t>typedef struct DulNode{</a:t>
            </a:r>
          </a:p>
          <a:p>
            <a:pPr lvl="1" eaLnBrk="1" hangingPunct="1">
              <a:buFont typeface="Wingdings" pitchFamily="2" charset="2"/>
              <a:buNone/>
            </a:pPr>
            <a:r>
              <a:rPr lang="en-US" altLang="zh-CN" sz="2400" b="1" smtClean="0">
                <a:latin typeface="Times New Roman" pitchFamily="18" charset="0"/>
                <a:ea typeface="楷体_GB2312" pitchFamily="49" charset="-122"/>
              </a:rPr>
              <a:t>    ElemType  data;</a:t>
            </a:r>
          </a:p>
          <a:p>
            <a:pPr lvl="1" eaLnBrk="1" hangingPunct="1">
              <a:buFont typeface="Wingdings" pitchFamily="2" charset="2"/>
              <a:buNone/>
            </a:pPr>
            <a:r>
              <a:rPr lang="en-US" altLang="zh-CN" sz="2400" b="1" smtClean="0">
                <a:latin typeface="Times New Roman" pitchFamily="18" charset="0"/>
                <a:ea typeface="楷体_GB2312" pitchFamily="49" charset="-122"/>
              </a:rPr>
              <a:t>    struct DulNode *prior;</a:t>
            </a:r>
            <a:r>
              <a:rPr lang="en-US" altLang="zh-CN" sz="2400" b="1" smtClean="0">
                <a:solidFill>
                  <a:srgbClr val="00B050"/>
                </a:solidFill>
                <a:latin typeface="Times New Roman" pitchFamily="18" charset="0"/>
                <a:ea typeface="楷体_GB2312" pitchFamily="49" charset="-122"/>
              </a:rPr>
              <a:t>//</a:t>
            </a:r>
            <a:r>
              <a:rPr lang="zh-CN" altLang="en-US" sz="2400" b="1" smtClean="0">
                <a:solidFill>
                  <a:srgbClr val="00B050"/>
                </a:solidFill>
                <a:latin typeface="Times New Roman" pitchFamily="18" charset="0"/>
                <a:ea typeface="楷体_GB2312" pitchFamily="49" charset="-122"/>
              </a:rPr>
              <a:t>指向其直接前驱的指针域</a:t>
            </a:r>
          </a:p>
          <a:p>
            <a:pPr lvl="1" eaLnBrk="1" hangingPunct="1">
              <a:buFont typeface="Wingdings" pitchFamily="2" charset="2"/>
              <a:buNone/>
            </a:pPr>
            <a:r>
              <a:rPr lang="zh-CN" altLang="en-US" sz="2400" b="1" smtClean="0">
                <a:solidFill>
                  <a:srgbClr val="00B050"/>
                </a:solidFill>
                <a:latin typeface="Times New Roman" pitchFamily="18" charset="0"/>
                <a:ea typeface="楷体_GB2312" pitchFamily="49" charset="-122"/>
              </a:rPr>
              <a:t> </a:t>
            </a:r>
            <a:r>
              <a:rPr lang="zh-CN" altLang="en-US" sz="2400" b="1" smtClean="0">
                <a:latin typeface="Times New Roman" pitchFamily="18" charset="0"/>
                <a:ea typeface="楷体_GB2312" pitchFamily="49" charset="-122"/>
              </a:rPr>
              <a:t>   </a:t>
            </a:r>
            <a:r>
              <a:rPr lang="en-US" altLang="zh-CN" sz="2400" b="1" smtClean="0">
                <a:latin typeface="Times New Roman" pitchFamily="18" charset="0"/>
                <a:ea typeface="楷体_GB2312" pitchFamily="49" charset="-122"/>
              </a:rPr>
              <a:t>struct DulNode *next;</a:t>
            </a:r>
            <a:r>
              <a:rPr lang="en-US" altLang="zh-CN" sz="2400" b="1" smtClean="0">
                <a:solidFill>
                  <a:srgbClr val="00B050"/>
                </a:solidFill>
                <a:latin typeface="Times New Roman" pitchFamily="18" charset="0"/>
                <a:ea typeface="楷体_GB2312" pitchFamily="49" charset="-122"/>
              </a:rPr>
              <a:t>//</a:t>
            </a:r>
            <a:r>
              <a:rPr lang="zh-CN" altLang="en-US" sz="2400" b="1" smtClean="0">
                <a:solidFill>
                  <a:srgbClr val="00B050"/>
                </a:solidFill>
                <a:latin typeface="Times New Roman" pitchFamily="18" charset="0"/>
                <a:ea typeface="楷体_GB2312" pitchFamily="49" charset="-122"/>
              </a:rPr>
              <a:t>指向其直接后继的指针域</a:t>
            </a:r>
          </a:p>
          <a:p>
            <a:pPr lvl="1" eaLnBrk="1" hangingPunct="1">
              <a:buFont typeface="Wingdings" pitchFamily="2" charset="2"/>
              <a:buNone/>
            </a:pPr>
            <a:r>
              <a:rPr lang="en-US" altLang="zh-CN" sz="2400" b="1" smtClean="0">
                <a:latin typeface="Times New Roman" pitchFamily="18" charset="0"/>
                <a:ea typeface="楷体_GB2312" pitchFamily="49" charset="-122"/>
              </a:rPr>
              <a:t>}DulNode,*DuLinkList; </a:t>
            </a:r>
          </a:p>
        </p:txBody>
      </p:sp>
      <p:sp>
        <p:nvSpPr>
          <p:cNvPr id="8602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7926D4DF-85E8-4C71-8E3D-7CE67EC8A30D}" type="slidenum">
              <a:rPr kumimoji="0" lang="en-US" altLang="zh-CN" sz="1400"/>
              <a:pPr>
                <a:spcBef>
                  <a:spcPct val="0"/>
                </a:spcBef>
                <a:buClrTx/>
                <a:buSzTx/>
                <a:buFontTx/>
                <a:buNone/>
              </a:pPr>
              <a:t>54</a:t>
            </a:fld>
            <a:endParaRPr kumimoji="0" lang="en-US" altLang="zh-CN" sz="1400"/>
          </a:p>
        </p:txBody>
      </p:sp>
    </p:spTree>
    <p:extLst>
      <p:ext uri="{BB962C8B-B14F-4D97-AF65-F5344CB8AC3E}">
        <p14:creationId xmlns:p14="http://schemas.microsoft.com/office/powerpoint/2010/main" val="72300024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双向链表结点结构和示意图</a:t>
            </a:r>
          </a:p>
        </p:txBody>
      </p:sp>
      <p:sp>
        <p:nvSpPr>
          <p:cNvPr id="87043" name="Rectangle 1027"/>
          <p:cNvSpPr>
            <a:spLocks noGrp="1" noChangeArrowheads="1"/>
          </p:cNvSpPr>
          <p:nvPr>
            <p:ph type="body" idx="1"/>
          </p:nvPr>
        </p:nvSpPr>
        <p:spPr>
          <a:xfrm>
            <a:off x="833583" y="1989138"/>
            <a:ext cx="8132587" cy="2971800"/>
          </a:xfrm>
        </p:spPr>
        <p:txBody>
          <a:bodyPr/>
          <a:lstStyle/>
          <a:p>
            <a:pPr marL="0" indent="0" eaLnBrk="1" hangingPunct="1"/>
            <a:r>
              <a:rPr lang="zh-CN" altLang="en-US" sz="2400" b="1" smtClean="0">
                <a:latin typeface="楷体_GB2312" pitchFamily="49" charset="-122"/>
                <a:ea typeface="楷体_GB2312" pitchFamily="49" charset="-122"/>
              </a:rPr>
              <a:t>结点结构：</a:t>
            </a:r>
          </a:p>
          <a:p>
            <a:pPr marL="0" indent="0" eaLnBrk="1" hangingPunct="1"/>
            <a:endParaRPr lang="zh-CN" altLang="en-US" sz="2400" b="1" smtClean="0">
              <a:latin typeface="楷体_GB2312" pitchFamily="49" charset="-122"/>
              <a:ea typeface="楷体_GB2312" pitchFamily="49" charset="-122"/>
            </a:endParaRPr>
          </a:p>
          <a:p>
            <a:pPr marL="0" indent="0" eaLnBrk="1" hangingPunct="1"/>
            <a:r>
              <a:rPr lang="zh-CN" altLang="en-US" sz="2400" b="1" smtClean="0">
                <a:latin typeface="楷体_GB2312" pitchFamily="49" charset="-122"/>
                <a:ea typeface="楷体_GB2312" pitchFamily="49" charset="-122"/>
              </a:rPr>
              <a:t>设指针</a:t>
            </a:r>
            <a:r>
              <a:rPr lang="en-US" altLang="zh-CN" sz="2400" b="1" smtClean="0">
                <a:latin typeface="楷体_GB2312" pitchFamily="49" charset="-122"/>
                <a:ea typeface="楷体_GB2312" pitchFamily="49" charset="-122"/>
              </a:rPr>
              <a:t>p</a:t>
            </a:r>
            <a:r>
              <a:rPr lang="zh-CN" altLang="en-US" sz="2400" b="1" smtClean="0">
                <a:latin typeface="楷体_GB2312" pitchFamily="49" charset="-122"/>
                <a:ea typeface="楷体_GB2312" pitchFamily="49" charset="-122"/>
              </a:rPr>
              <a:t>指向某一结点，则双向链表结构的对称性：</a:t>
            </a:r>
          </a:p>
          <a:p>
            <a:pPr marL="0" indent="0" algn="ctr" eaLnBrk="1" hangingPunct="1">
              <a:buFont typeface="Wingdings" pitchFamily="2" charset="2"/>
              <a:buNone/>
            </a:pPr>
            <a:r>
              <a:rPr lang="zh-CN" altLang="en-US" sz="2800" b="1" smtClean="0">
                <a:latin typeface="楷体_GB2312" pitchFamily="49" charset="-122"/>
                <a:ea typeface="楷体_GB2312" pitchFamily="49" charset="-122"/>
              </a:rPr>
              <a:t>  </a:t>
            </a:r>
            <a:endParaRPr lang="zh-CN" altLang="en-US" sz="2800" b="1" smtClean="0">
              <a:solidFill>
                <a:schemeClr val="hlink"/>
              </a:solidFill>
              <a:latin typeface="楷体_GB2312" pitchFamily="49" charset="-122"/>
              <a:ea typeface="楷体_GB2312" pitchFamily="49" charset="-122"/>
            </a:endParaRPr>
          </a:p>
          <a:p>
            <a:pPr marL="0" indent="0" eaLnBrk="1" hangingPunct="1"/>
            <a:r>
              <a:rPr lang="zh-CN" altLang="en-US" sz="2400" b="1" smtClean="0">
                <a:latin typeface="楷体_GB2312" pitchFamily="49" charset="-122"/>
                <a:ea typeface="楷体_GB2312" pitchFamily="49" charset="-122"/>
              </a:rPr>
              <a:t>在双向链表中</a:t>
            </a:r>
          </a:p>
          <a:p>
            <a:pPr marL="758825" lvl="1" eaLnBrk="1" hangingPunct="1"/>
            <a:r>
              <a:rPr lang="zh-CN" altLang="en-US" sz="2400" b="1" smtClean="0">
                <a:latin typeface="楷体_GB2312" pitchFamily="49" charset="-122"/>
                <a:ea typeface="楷体_GB2312" pitchFamily="49" charset="-122"/>
              </a:rPr>
              <a:t>某些操作算法与线性单链表的操作相同；</a:t>
            </a:r>
          </a:p>
          <a:p>
            <a:pPr marL="758825" lvl="1" eaLnBrk="1" hangingPunct="1"/>
            <a:r>
              <a:rPr lang="zh-CN" altLang="en-US" sz="2400" b="1" smtClean="0">
                <a:latin typeface="楷体_GB2312" pitchFamily="49" charset="-122"/>
                <a:ea typeface="楷体_GB2312" pitchFamily="49" charset="-122"/>
              </a:rPr>
              <a:t>插入、删除等操作需同时修改两个方向的指针。</a:t>
            </a:r>
          </a:p>
        </p:txBody>
      </p:sp>
      <p:grpSp>
        <p:nvGrpSpPr>
          <p:cNvPr id="87044" name="Group 1112"/>
          <p:cNvGrpSpPr>
            <a:grpSpLocks/>
          </p:cNvGrpSpPr>
          <p:nvPr/>
        </p:nvGrpSpPr>
        <p:grpSpPr bwMode="auto">
          <a:xfrm>
            <a:off x="643050" y="5187950"/>
            <a:ext cx="2337206" cy="1371600"/>
            <a:chOff x="496" y="3216"/>
            <a:chExt cx="1472" cy="864"/>
          </a:xfrm>
        </p:grpSpPr>
        <p:grpSp>
          <p:nvGrpSpPr>
            <p:cNvPr id="87082" name="Group 1111"/>
            <p:cNvGrpSpPr>
              <a:grpSpLocks/>
            </p:cNvGrpSpPr>
            <p:nvPr/>
          </p:nvGrpSpPr>
          <p:grpSpPr bwMode="auto">
            <a:xfrm>
              <a:off x="604" y="3478"/>
              <a:ext cx="1220" cy="314"/>
              <a:chOff x="604" y="3478"/>
              <a:chExt cx="1220" cy="314"/>
            </a:xfrm>
          </p:grpSpPr>
          <p:grpSp>
            <p:nvGrpSpPr>
              <p:cNvPr id="87086" name="Group 1110"/>
              <p:cNvGrpSpPr>
                <a:grpSpLocks/>
              </p:cNvGrpSpPr>
              <p:nvPr/>
            </p:nvGrpSpPr>
            <p:grpSpPr bwMode="auto">
              <a:xfrm>
                <a:off x="909" y="3478"/>
                <a:ext cx="915" cy="314"/>
                <a:chOff x="909" y="3478"/>
                <a:chExt cx="915" cy="314"/>
              </a:xfrm>
            </p:grpSpPr>
            <p:grpSp>
              <p:nvGrpSpPr>
                <p:cNvPr id="87088" name="Group 1109"/>
                <p:cNvGrpSpPr>
                  <a:grpSpLocks/>
                </p:cNvGrpSpPr>
                <p:nvPr/>
              </p:nvGrpSpPr>
              <p:grpSpPr bwMode="auto">
                <a:xfrm>
                  <a:off x="909" y="3478"/>
                  <a:ext cx="915" cy="314"/>
                  <a:chOff x="909" y="3478"/>
                  <a:chExt cx="915" cy="314"/>
                </a:xfrm>
              </p:grpSpPr>
              <p:sp>
                <p:nvSpPr>
                  <p:cNvPr id="87091" name="Rectangle 1034"/>
                  <p:cNvSpPr>
                    <a:spLocks noChangeArrowheads="1"/>
                  </p:cNvSpPr>
                  <p:nvPr/>
                </p:nvSpPr>
                <p:spPr bwMode="auto">
                  <a:xfrm>
                    <a:off x="909" y="3478"/>
                    <a:ext cx="915" cy="31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t>^        ^</a:t>
                    </a:r>
                  </a:p>
                </p:txBody>
              </p:sp>
              <p:sp>
                <p:nvSpPr>
                  <p:cNvPr id="87092" name="Line 1035"/>
                  <p:cNvSpPr>
                    <a:spLocks noChangeShapeType="1"/>
                  </p:cNvSpPr>
                  <p:nvPr/>
                </p:nvSpPr>
                <p:spPr bwMode="auto">
                  <a:xfrm flipH="1">
                    <a:off x="1214" y="3478"/>
                    <a:ext cx="305" cy="3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3" name="Line 1036"/>
                  <p:cNvSpPr>
                    <a:spLocks noChangeShapeType="1"/>
                  </p:cNvSpPr>
                  <p:nvPr/>
                </p:nvSpPr>
                <p:spPr bwMode="auto">
                  <a:xfrm flipH="1">
                    <a:off x="1214" y="3478"/>
                    <a:ext cx="122"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4" name="Line 1037"/>
                  <p:cNvSpPr>
                    <a:spLocks noChangeShapeType="1"/>
                  </p:cNvSpPr>
                  <p:nvPr/>
                </p:nvSpPr>
                <p:spPr bwMode="auto">
                  <a:xfrm flipH="1">
                    <a:off x="1221" y="3488"/>
                    <a:ext cx="207"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5" name="Line 1038"/>
                  <p:cNvSpPr>
                    <a:spLocks noChangeShapeType="1"/>
                  </p:cNvSpPr>
                  <p:nvPr/>
                </p:nvSpPr>
                <p:spPr bwMode="auto">
                  <a:xfrm flipH="1">
                    <a:off x="1292" y="3579"/>
                    <a:ext cx="227"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6" name="Line 1039"/>
                  <p:cNvSpPr>
                    <a:spLocks noChangeShapeType="1"/>
                  </p:cNvSpPr>
                  <p:nvPr/>
                </p:nvSpPr>
                <p:spPr bwMode="auto">
                  <a:xfrm flipH="1">
                    <a:off x="1397" y="3674"/>
                    <a:ext cx="122" cy="1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089" name="Line 1044"/>
                <p:cNvSpPr>
                  <a:spLocks noChangeShapeType="1"/>
                </p:cNvSpPr>
                <p:nvPr/>
              </p:nvSpPr>
              <p:spPr bwMode="auto">
                <a:xfrm>
                  <a:off x="1214" y="3478"/>
                  <a:ext cx="0" cy="3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0" name="Line 1045"/>
                <p:cNvSpPr>
                  <a:spLocks noChangeShapeType="1"/>
                </p:cNvSpPr>
                <p:nvPr/>
              </p:nvSpPr>
              <p:spPr bwMode="auto">
                <a:xfrm>
                  <a:off x="1519" y="3478"/>
                  <a:ext cx="0" cy="3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087" name="Line 1046"/>
              <p:cNvSpPr>
                <a:spLocks noChangeShapeType="1"/>
              </p:cNvSpPr>
              <p:nvPr/>
            </p:nvSpPr>
            <p:spPr bwMode="auto">
              <a:xfrm>
                <a:off x="604" y="3635"/>
                <a:ext cx="30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7083" name="Text Box 1047"/>
            <p:cNvSpPr txBox="1">
              <a:spLocks noChangeArrowheads="1"/>
            </p:cNvSpPr>
            <p:nvPr/>
          </p:nvSpPr>
          <p:spPr bwMode="auto">
            <a:xfrm>
              <a:off x="864" y="3216"/>
              <a:ext cx="105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000">
                  <a:latin typeface="Times New Roman" pitchFamily="18" charset="0"/>
                </a:rPr>
                <a:t>prior        next</a:t>
              </a:r>
            </a:p>
          </p:txBody>
        </p:sp>
        <p:sp>
          <p:nvSpPr>
            <p:cNvPr id="87084" name="Text Box 1048"/>
            <p:cNvSpPr txBox="1">
              <a:spLocks noChangeArrowheads="1"/>
            </p:cNvSpPr>
            <p:nvPr/>
          </p:nvSpPr>
          <p:spPr bwMode="auto">
            <a:xfrm>
              <a:off x="496" y="3441"/>
              <a:ext cx="24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000">
                  <a:latin typeface="Times New Roman" pitchFamily="18" charset="0"/>
                </a:rPr>
                <a:t>L</a:t>
              </a:r>
            </a:p>
            <a:p>
              <a:pPr>
                <a:spcBef>
                  <a:spcPct val="0"/>
                </a:spcBef>
                <a:buClrTx/>
                <a:buSzTx/>
                <a:buFontTx/>
                <a:buNone/>
              </a:pPr>
              <a:endParaRPr lang="en-US" altLang="zh-CN" sz="2000">
                <a:latin typeface="Times New Roman" pitchFamily="18" charset="0"/>
              </a:endParaRPr>
            </a:p>
          </p:txBody>
        </p:sp>
        <p:sp>
          <p:nvSpPr>
            <p:cNvPr id="87085" name="Text Box 1049"/>
            <p:cNvSpPr txBox="1">
              <a:spLocks noChangeArrowheads="1"/>
            </p:cNvSpPr>
            <p:nvPr/>
          </p:nvSpPr>
          <p:spPr bwMode="auto">
            <a:xfrm>
              <a:off x="604" y="3902"/>
              <a:ext cx="136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chemeClr val="folHlink"/>
                  </a:solidFill>
                  <a:latin typeface="Times New Roman" pitchFamily="18" charset="0"/>
                </a:rPr>
                <a:t>(a)  </a:t>
              </a:r>
              <a:r>
                <a:rPr lang="zh-CN" altLang="en-US" sz="2000" b="1">
                  <a:solidFill>
                    <a:schemeClr val="folHlink"/>
                  </a:solidFill>
                  <a:latin typeface="Times New Roman" pitchFamily="18" charset="0"/>
                </a:rPr>
                <a:t>空双向链表</a:t>
              </a:r>
            </a:p>
            <a:p>
              <a:pPr>
                <a:spcBef>
                  <a:spcPct val="0"/>
                </a:spcBef>
                <a:buClrTx/>
                <a:buSzTx/>
                <a:buFontTx/>
                <a:buNone/>
              </a:pPr>
              <a:endParaRPr lang="en-US" altLang="zh-CN" sz="2000">
                <a:solidFill>
                  <a:schemeClr val="folHlink"/>
                </a:solidFill>
                <a:latin typeface="Times New Roman" pitchFamily="18" charset="0"/>
              </a:endParaRPr>
            </a:p>
          </p:txBody>
        </p:sp>
      </p:grpSp>
      <p:sp>
        <p:nvSpPr>
          <p:cNvPr id="87045" name="Text Box 1076"/>
          <p:cNvSpPr txBox="1">
            <a:spLocks noChangeArrowheads="1"/>
          </p:cNvSpPr>
          <p:nvPr/>
        </p:nvSpPr>
        <p:spPr bwMode="auto">
          <a:xfrm>
            <a:off x="4194903" y="6018213"/>
            <a:ext cx="46521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endParaRPr lang="zh-CN" altLang="zh-CN" sz="2000">
              <a:latin typeface="Times New Roman" pitchFamily="18" charset="0"/>
            </a:endParaRPr>
          </a:p>
        </p:txBody>
      </p:sp>
      <p:grpSp>
        <p:nvGrpSpPr>
          <p:cNvPr id="87046" name="Group 1108"/>
          <p:cNvGrpSpPr>
            <a:grpSpLocks/>
          </p:cNvGrpSpPr>
          <p:nvPr/>
        </p:nvGrpSpPr>
        <p:grpSpPr bwMode="auto">
          <a:xfrm>
            <a:off x="3204131" y="5421314"/>
            <a:ext cx="5385735" cy="769937"/>
            <a:chOff x="2224" y="3323"/>
            <a:chExt cx="3392" cy="485"/>
          </a:xfrm>
        </p:grpSpPr>
        <p:sp>
          <p:nvSpPr>
            <p:cNvPr id="87055" name="Rectangle 1055"/>
            <p:cNvSpPr>
              <a:spLocks noChangeArrowheads="1"/>
            </p:cNvSpPr>
            <p:nvPr/>
          </p:nvSpPr>
          <p:spPr bwMode="auto">
            <a:xfrm>
              <a:off x="2590" y="3438"/>
              <a:ext cx="403" cy="277"/>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t>^</a:t>
              </a:r>
            </a:p>
          </p:txBody>
        </p:sp>
        <p:sp>
          <p:nvSpPr>
            <p:cNvPr id="87056" name="Line 1056"/>
            <p:cNvSpPr>
              <a:spLocks noChangeShapeType="1"/>
            </p:cNvSpPr>
            <p:nvPr/>
          </p:nvSpPr>
          <p:spPr bwMode="auto">
            <a:xfrm>
              <a:off x="2761" y="3438"/>
              <a:ext cx="0" cy="2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Line 1057"/>
            <p:cNvSpPr>
              <a:spLocks noChangeShapeType="1"/>
            </p:cNvSpPr>
            <p:nvPr/>
          </p:nvSpPr>
          <p:spPr bwMode="auto">
            <a:xfrm>
              <a:off x="2878" y="3438"/>
              <a:ext cx="0" cy="2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1058"/>
            <p:cNvSpPr>
              <a:spLocks noChangeShapeType="1"/>
            </p:cNvSpPr>
            <p:nvPr/>
          </p:nvSpPr>
          <p:spPr bwMode="auto">
            <a:xfrm>
              <a:off x="2878" y="3438"/>
              <a:ext cx="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1060"/>
            <p:cNvSpPr>
              <a:spLocks noChangeShapeType="1"/>
            </p:cNvSpPr>
            <p:nvPr/>
          </p:nvSpPr>
          <p:spPr bwMode="auto">
            <a:xfrm flipH="1">
              <a:off x="2759" y="3436"/>
              <a:ext cx="91"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1061"/>
            <p:cNvSpPr>
              <a:spLocks noChangeShapeType="1"/>
            </p:cNvSpPr>
            <p:nvPr/>
          </p:nvSpPr>
          <p:spPr bwMode="auto">
            <a:xfrm flipH="1">
              <a:off x="2756" y="3480"/>
              <a:ext cx="122"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Line 1062"/>
            <p:cNvSpPr>
              <a:spLocks noChangeShapeType="1"/>
            </p:cNvSpPr>
            <p:nvPr/>
          </p:nvSpPr>
          <p:spPr bwMode="auto">
            <a:xfrm flipH="1">
              <a:off x="2820" y="3623"/>
              <a:ext cx="58"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2" name="Rectangle 1065"/>
            <p:cNvSpPr>
              <a:spLocks noChangeArrowheads="1"/>
            </p:cNvSpPr>
            <p:nvPr/>
          </p:nvSpPr>
          <p:spPr bwMode="auto">
            <a:xfrm>
              <a:off x="3212" y="3437"/>
              <a:ext cx="476" cy="27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000">
                  <a:latin typeface="Times New Roman" pitchFamily="18" charset="0"/>
                </a:rPr>
                <a:t>    a</a:t>
              </a:r>
              <a:r>
                <a:rPr lang="en-US" altLang="zh-CN" sz="2000" baseline="-30000">
                  <a:latin typeface="Times New Roman" pitchFamily="18" charset="0"/>
                </a:rPr>
                <a:t>0</a:t>
              </a:r>
              <a:endParaRPr lang="en-US" altLang="zh-CN" sz="2000">
                <a:latin typeface="Times New Roman" pitchFamily="18" charset="0"/>
              </a:endParaRPr>
            </a:p>
            <a:p>
              <a:pPr eaLnBrk="1" hangingPunct="1">
                <a:spcBef>
                  <a:spcPct val="0"/>
                </a:spcBef>
                <a:buClrTx/>
                <a:buSzTx/>
                <a:buFontTx/>
                <a:buNone/>
              </a:pPr>
              <a:endParaRPr lang="en-US" altLang="zh-CN" sz="2400"/>
            </a:p>
          </p:txBody>
        </p:sp>
        <p:sp>
          <p:nvSpPr>
            <p:cNvPr id="87063" name="Line 1066"/>
            <p:cNvSpPr>
              <a:spLocks noChangeShapeType="1"/>
            </p:cNvSpPr>
            <p:nvPr/>
          </p:nvSpPr>
          <p:spPr bwMode="auto">
            <a:xfrm>
              <a:off x="3358" y="3437"/>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4" name="Line 1067"/>
            <p:cNvSpPr>
              <a:spLocks noChangeShapeType="1"/>
            </p:cNvSpPr>
            <p:nvPr/>
          </p:nvSpPr>
          <p:spPr bwMode="auto">
            <a:xfrm>
              <a:off x="3578" y="3437"/>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1069"/>
            <p:cNvSpPr>
              <a:spLocks noChangeShapeType="1"/>
            </p:cNvSpPr>
            <p:nvPr/>
          </p:nvSpPr>
          <p:spPr bwMode="auto">
            <a:xfrm>
              <a:off x="2919" y="3507"/>
              <a:ext cx="2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6" name="Line 1070"/>
            <p:cNvSpPr>
              <a:spLocks noChangeShapeType="1"/>
            </p:cNvSpPr>
            <p:nvPr/>
          </p:nvSpPr>
          <p:spPr bwMode="auto">
            <a:xfrm flipH="1">
              <a:off x="2993" y="3645"/>
              <a:ext cx="2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7" name="Rectangle 1073"/>
            <p:cNvSpPr>
              <a:spLocks noChangeArrowheads="1"/>
            </p:cNvSpPr>
            <p:nvPr/>
          </p:nvSpPr>
          <p:spPr bwMode="auto">
            <a:xfrm>
              <a:off x="3834" y="3437"/>
              <a:ext cx="476" cy="27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000">
                  <a:latin typeface="Times New Roman" pitchFamily="18" charset="0"/>
                </a:rPr>
                <a:t>    a</a:t>
              </a:r>
              <a:r>
                <a:rPr lang="en-US" altLang="zh-CN" sz="2000" baseline="-30000">
                  <a:latin typeface="Times New Roman" pitchFamily="18" charset="0"/>
                </a:rPr>
                <a:t>1</a:t>
              </a:r>
              <a:endParaRPr lang="en-US" altLang="zh-CN" sz="2000">
                <a:latin typeface="Times New Roman" pitchFamily="18" charset="0"/>
              </a:endParaRPr>
            </a:p>
            <a:p>
              <a:pPr eaLnBrk="1" hangingPunct="1">
                <a:spcBef>
                  <a:spcPct val="0"/>
                </a:spcBef>
                <a:buClrTx/>
                <a:buSzTx/>
                <a:buFontTx/>
                <a:buNone/>
              </a:pPr>
              <a:endParaRPr lang="en-US" altLang="zh-CN" sz="2400"/>
            </a:p>
          </p:txBody>
        </p:sp>
        <p:sp>
          <p:nvSpPr>
            <p:cNvPr id="87068" name="Line 1074"/>
            <p:cNvSpPr>
              <a:spLocks noChangeShapeType="1"/>
            </p:cNvSpPr>
            <p:nvPr/>
          </p:nvSpPr>
          <p:spPr bwMode="auto">
            <a:xfrm>
              <a:off x="3980" y="3437"/>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9" name="Line 1075"/>
            <p:cNvSpPr>
              <a:spLocks noChangeShapeType="1"/>
            </p:cNvSpPr>
            <p:nvPr/>
          </p:nvSpPr>
          <p:spPr bwMode="auto">
            <a:xfrm>
              <a:off x="4200" y="3437"/>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0" name="Line 1077"/>
            <p:cNvSpPr>
              <a:spLocks noChangeShapeType="1"/>
            </p:cNvSpPr>
            <p:nvPr/>
          </p:nvSpPr>
          <p:spPr bwMode="auto">
            <a:xfrm>
              <a:off x="3615" y="3507"/>
              <a:ext cx="21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71" name="Line 1078"/>
            <p:cNvSpPr>
              <a:spLocks noChangeShapeType="1"/>
            </p:cNvSpPr>
            <p:nvPr/>
          </p:nvSpPr>
          <p:spPr bwMode="auto">
            <a:xfrm flipH="1">
              <a:off x="3688" y="3645"/>
              <a:ext cx="1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72" name="Line 1079"/>
            <p:cNvSpPr>
              <a:spLocks noChangeShapeType="1"/>
            </p:cNvSpPr>
            <p:nvPr/>
          </p:nvSpPr>
          <p:spPr bwMode="auto">
            <a:xfrm>
              <a:off x="4273" y="3507"/>
              <a:ext cx="25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73" name="Line 1080"/>
            <p:cNvSpPr>
              <a:spLocks noChangeShapeType="1"/>
            </p:cNvSpPr>
            <p:nvPr/>
          </p:nvSpPr>
          <p:spPr bwMode="auto">
            <a:xfrm flipH="1">
              <a:off x="4310" y="3626"/>
              <a:ext cx="2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74" name="Text Box 1081"/>
            <p:cNvSpPr txBox="1">
              <a:spLocks noChangeArrowheads="1"/>
            </p:cNvSpPr>
            <p:nvPr/>
          </p:nvSpPr>
          <p:spPr bwMode="auto">
            <a:xfrm>
              <a:off x="4567" y="3323"/>
              <a:ext cx="329"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000" b="1">
                  <a:latin typeface="Times New Roman" pitchFamily="18" charset="0"/>
                </a:rPr>
                <a:t>…</a:t>
              </a:r>
            </a:p>
            <a:p>
              <a:pPr algn="just">
                <a:spcBef>
                  <a:spcPct val="0"/>
                </a:spcBef>
                <a:buClrTx/>
                <a:buSzTx/>
                <a:buFontTx/>
                <a:buNone/>
              </a:pPr>
              <a:r>
                <a:rPr lang="en-US" altLang="zh-CN" sz="2000" b="1">
                  <a:latin typeface="Times New Roman" pitchFamily="18" charset="0"/>
                </a:rPr>
                <a:t>…</a:t>
              </a:r>
            </a:p>
            <a:p>
              <a:pPr>
                <a:spcBef>
                  <a:spcPct val="0"/>
                </a:spcBef>
                <a:buClrTx/>
                <a:buSzTx/>
                <a:buFontTx/>
                <a:buNone/>
              </a:pPr>
              <a:endParaRPr lang="en-US" altLang="zh-CN" sz="2000" b="1">
                <a:latin typeface="Times New Roman" pitchFamily="18" charset="0"/>
              </a:endParaRPr>
            </a:p>
          </p:txBody>
        </p:sp>
        <p:sp>
          <p:nvSpPr>
            <p:cNvPr id="87075" name="Rectangle 1084"/>
            <p:cNvSpPr>
              <a:spLocks noChangeArrowheads="1"/>
            </p:cNvSpPr>
            <p:nvPr/>
          </p:nvSpPr>
          <p:spPr bwMode="auto">
            <a:xfrm>
              <a:off x="5027" y="3429"/>
              <a:ext cx="589" cy="27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t>  </a:t>
              </a:r>
              <a:r>
                <a:rPr lang="en-US" altLang="zh-CN" sz="2000">
                  <a:latin typeface="Times New Roman" pitchFamily="18" charset="0"/>
                </a:rPr>
                <a:t>a</a:t>
              </a:r>
              <a:r>
                <a:rPr lang="en-US" altLang="zh-CN" sz="2000" baseline="-30000">
                  <a:latin typeface="Times New Roman" pitchFamily="18" charset="0"/>
                </a:rPr>
                <a:t>n-1</a:t>
              </a:r>
              <a:r>
                <a:rPr lang="en-US" altLang="zh-CN" sz="1800"/>
                <a:t> </a:t>
              </a:r>
              <a:r>
                <a:rPr lang="en-US" altLang="zh-CN" sz="1600"/>
                <a:t>^</a:t>
              </a:r>
            </a:p>
          </p:txBody>
        </p:sp>
        <p:sp>
          <p:nvSpPr>
            <p:cNvPr id="87076" name="Line 1085"/>
            <p:cNvSpPr>
              <a:spLocks noChangeShapeType="1"/>
            </p:cNvSpPr>
            <p:nvPr/>
          </p:nvSpPr>
          <p:spPr bwMode="auto">
            <a:xfrm>
              <a:off x="5172" y="3429"/>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7" name="Line 1086"/>
            <p:cNvSpPr>
              <a:spLocks noChangeShapeType="1"/>
            </p:cNvSpPr>
            <p:nvPr/>
          </p:nvSpPr>
          <p:spPr bwMode="auto">
            <a:xfrm>
              <a:off x="5399" y="3429"/>
              <a:ext cx="0" cy="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8" name="Line 1088"/>
            <p:cNvSpPr>
              <a:spLocks noChangeShapeType="1"/>
            </p:cNvSpPr>
            <p:nvPr/>
          </p:nvSpPr>
          <p:spPr bwMode="auto">
            <a:xfrm>
              <a:off x="4844" y="3502"/>
              <a:ext cx="1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79" name="Line 1089"/>
            <p:cNvSpPr>
              <a:spLocks noChangeShapeType="1"/>
            </p:cNvSpPr>
            <p:nvPr/>
          </p:nvSpPr>
          <p:spPr bwMode="auto">
            <a:xfrm flipH="1">
              <a:off x="4844" y="3626"/>
              <a:ext cx="2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0" name="Line 1096"/>
            <p:cNvSpPr>
              <a:spLocks noChangeShapeType="1"/>
            </p:cNvSpPr>
            <p:nvPr/>
          </p:nvSpPr>
          <p:spPr bwMode="auto">
            <a:xfrm>
              <a:off x="2404" y="3576"/>
              <a:ext cx="1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1" name="Text Box 1097"/>
            <p:cNvSpPr txBox="1">
              <a:spLocks noChangeArrowheads="1"/>
            </p:cNvSpPr>
            <p:nvPr/>
          </p:nvSpPr>
          <p:spPr bwMode="auto">
            <a:xfrm>
              <a:off x="2224" y="3403"/>
              <a:ext cx="28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1800">
                  <a:latin typeface="Times New Roman" pitchFamily="18" charset="0"/>
                </a:rPr>
                <a:t>  L</a:t>
              </a:r>
            </a:p>
            <a:p>
              <a:pPr>
                <a:spcBef>
                  <a:spcPct val="0"/>
                </a:spcBef>
                <a:buClrTx/>
                <a:buSzTx/>
                <a:buFontTx/>
                <a:buNone/>
              </a:pPr>
              <a:endParaRPr lang="en-US" altLang="zh-CN" sz="1800">
                <a:latin typeface="Times New Roman" pitchFamily="18" charset="0"/>
              </a:endParaRPr>
            </a:p>
          </p:txBody>
        </p:sp>
      </p:grpSp>
      <p:sp>
        <p:nvSpPr>
          <p:cNvPr id="87047" name="Text Box 1098"/>
          <p:cNvSpPr txBox="1">
            <a:spLocks noChangeArrowheads="1"/>
          </p:cNvSpPr>
          <p:nvPr/>
        </p:nvSpPr>
        <p:spPr bwMode="auto">
          <a:xfrm>
            <a:off x="4283819" y="6246813"/>
            <a:ext cx="35820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b="1">
                <a:solidFill>
                  <a:schemeClr val="folHlink"/>
                </a:solidFill>
                <a:latin typeface="Times New Roman" pitchFamily="18" charset="0"/>
              </a:rPr>
              <a:t>(b)  </a:t>
            </a:r>
            <a:r>
              <a:rPr lang="zh-CN" altLang="en-US" sz="2000" b="1">
                <a:solidFill>
                  <a:schemeClr val="folHlink"/>
                </a:solidFill>
                <a:latin typeface="Times New Roman" pitchFamily="18" charset="0"/>
              </a:rPr>
              <a:t>非空双向链表</a:t>
            </a:r>
            <a:endParaRPr lang="zh-CN" altLang="en-US" sz="2000" b="1" baseline="-30000">
              <a:solidFill>
                <a:schemeClr val="folHlink"/>
              </a:solidFill>
              <a:latin typeface="Times New Roman" pitchFamily="18" charset="0"/>
            </a:endParaRPr>
          </a:p>
        </p:txBody>
      </p:sp>
      <p:grpSp>
        <p:nvGrpSpPr>
          <p:cNvPr id="87048" name="Group 1105"/>
          <p:cNvGrpSpPr>
            <a:grpSpLocks/>
          </p:cNvGrpSpPr>
          <p:nvPr/>
        </p:nvGrpSpPr>
        <p:grpSpPr bwMode="auto">
          <a:xfrm>
            <a:off x="2748440" y="2347913"/>
            <a:ext cx="1829118" cy="457200"/>
            <a:chOff x="2400" y="1152"/>
            <a:chExt cx="1152" cy="288"/>
          </a:xfrm>
        </p:grpSpPr>
        <p:sp>
          <p:nvSpPr>
            <p:cNvPr id="87052" name="Rectangle 1102"/>
            <p:cNvSpPr>
              <a:spLocks noChangeArrowheads="1"/>
            </p:cNvSpPr>
            <p:nvPr/>
          </p:nvSpPr>
          <p:spPr bwMode="auto">
            <a:xfrm>
              <a:off x="2400" y="1152"/>
              <a:ext cx="1152"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en-US" altLang="zh-CN" sz="2000"/>
                <a:t>prior data next</a:t>
              </a:r>
            </a:p>
          </p:txBody>
        </p:sp>
        <p:sp>
          <p:nvSpPr>
            <p:cNvPr id="87053" name="Line 1103"/>
            <p:cNvSpPr>
              <a:spLocks noChangeShapeType="1"/>
            </p:cNvSpPr>
            <p:nvPr/>
          </p:nvSpPr>
          <p:spPr bwMode="auto">
            <a:xfrm>
              <a:off x="2808" y="1152"/>
              <a:ext cx="0"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054" name="Line 1104"/>
            <p:cNvSpPr>
              <a:spLocks noChangeShapeType="1"/>
            </p:cNvSpPr>
            <p:nvPr/>
          </p:nvSpPr>
          <p:spPr bwMode="auto">
            <a:xfrm>
              <a:off x="3176" y="1152"/>
              <a:ext cx="0"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489" name="Rectangle 1113"/>
          <p:cNvSpPr>
            <a:spLocks noChangeArrowheads="1"/>
          </p:cNvSpPr>
          <p:nvPr/>
        </p:nvSpPr>
        <p:spPr bwMode="auto">
          <a:xfrm>
            <a:off x="1268633" y="3338513"/>
            <a:ext cx="6234399" cy="461665"/>
          </a:xfrm>
          <a:prstGeom prst="rect">
            <a:avLst/>
          </a:prstGeom>
          <a:noFill/>
          <a:ln>
            <a:noFill/>
          </a:ln>
          <a:effec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chemeClr val="hlink"/>
                </a:solidFill>
                <a:latin typeface="+mn-lt"/>
              </a:rPr>
              <a:t>(p—&gt;prior)—&gt;next=p=(p—&gt;next)—&gt;prior</a:t>
            </a:r>
          </a:p>
        </p:txBody>
      </p:sp>
      <p:sp>
        <p:nvSpPr>
          <p:cNvPr id="8705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FAA411B6-DF25-4E77-9EBE-4155F3F7DFD9}" type="slidenum">
              <a:rPr kumimoji="0" lang="en-US" altLang="zh-CN" sz="1400"/>
              <a:pPr>
                <a:spcBef>
                  <a:spcPct val="0"/>
                </a:spcBef>
                <a:buClrTx/>
                <a:buSzTx/>
                <a:buFontTx/>
                <a:buNone/>
              </a:pPr>
              <a:t>55</a:t>
            </a:fld>
            <a:endParaRPr kumimoji="0" lang="en-US" altLang="zh-CN" sz="1400"/>
          </a:p>
        </p:txBody>
      </p:sp>
      <p:sp>
        <p:nvSpPr>
          <p:cNvPr id="87051" name="Line 1060"/>
          <p:cNvSpPr>
            <a:spLocks noChangeShapeType="1"/>
          </p:cNvSpPr>
          <p:nvPr/>
        </p:nvSpPr>
        <p:spPr bwMode="auto">
          <a:xfrm flipH="1">
            <a:off x="4052004" y="5788026"/>
            <a:ext cx="179419" cy="252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5145509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9" grpId="0"/>
      <p:bldP spid="102489"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双向链表的基本操作举例</a:t>
            </a:r>
          </a:p>
        </p:txBody>
      </p:sp>
      <p:sp>
        <p:nvSpPr>
          <p:cNvPr id="88067" name="Rectangle 54"/>
          <p:cNvSpPr>
            <a:spLocks noGrp="1" noChangeArrowheads="1"/>
          </p:cNvSpPr>
          <p:nvPr>
            <p:ph type="body" idx="1"/>
          </p:nvPr>
        </p:nvSpPr>
        <p:spPr>
          <a:xfrm>
            <a:off x="762132" y="1981200"/>
            <a:ext cx="7773750" cy="4114800"/>
          </a:xfrm>
        </p:spPr>
        <p:txBody>
          <a:bodyPr/>
          <a:lstStyle/>
          <a:p>
            <a:pPr eaLnBrk="1" hangingPunct="1"/>
            <a:r>
              <a:rPr lang="zh-CN" altLang="en-US" b="1" smtClean="0">
                <a:latin typeface="楷体_GB2312" pitchFamily="49" charset="-122"/>
                <a:ea typeface="楷体_GB2312" pitchFamily="49" charset="-122"/>
                <a:hlinkClick r:id="rId2" action="ppaction://hlinkpres?slideindex=1&amp;slidetitle="/>
              </a:rPr>
              <a:t>在双向链表中某节点之前插入一个结点</a:t>
            </a:r>
            <a:endParaRPr lang="zh-CN" altLang="en-US" b="1" smtClean="0">
              <a:latin typeface="楷体_GB2312" pitchFamily="49" charset="-122"/>
              <a:ea typeface="楷体_GB2312" pitchFamily="49" charset="-122"/>
            </a:endParaRPr>
          </a:p>
          <a:p>
            <a:pPr lvl="1" eaLnBrk="1" hangingPunct="1"/>
            <a:r>
              <a:rPr lang="zh-CN" altLang="en-US" b="1" smtClean="0">
                <a:latin typeface="楷体_GB2312" pitchFamily="49" charset="-122"/>
                <a:ea typeface="楷体_GB2312" pitchFamily="49" charset="-122"/>
              </a:rPr>
              <a:t>生成一个结点空间，为数据域赋值</a:t>
            </a:r>
          </a:p>
          <a:p>
            <a:pPr lvl="1" eaLnBrk="1" hangingPunct="1"/>
            <a:r>
              <a:rPr lang="zh-CN" altLang="en-US" b="1" smtClean="0">
                <a:latin typeface="楷体_GB2312" pitchFamily="49" charset="-122"/>
                <a:ea typeface="楷体_GB2312" pitchFamily="49" charset="-122"/>
              </a:rPr>
              <a:t>完成插入</a:t>
            </a:r>
          </a:p>
          <a:p>
            <a:pPr eaLnBrk="1" hangingPunct="1"/>
            <a:r>
              <a:rPr lang="zh-CN" altLang="en-US" b="1" smtClean="0">
                <a:latin typeface="楷体_GB2312" pitchFamily="49" charset="-122"/>
                <a:ea typeface="楷体_GB2312" pitchFamily="49" charset="-122"/>
                <a:hlinkClick r:id="rId3" action="ppaction://hlinkpres?slideindex=11&amp;slidetitle=幻灯片 11"/>
              </a:rPr>
              <a:t>在双向链表中删除一个结点</a:t>
            </a:r>
            <a:endParaRPr lang="zh-CN" altLang="en-US" b="1" smtClean="0">
              <a:latin typeface="楷体_GB2312" pitchFamily="49" charset="-122"/>
              <a:ea typeface="楷体_GB2312" pitchFamily="49" charset="-122"/>
            </a:endParaRPr>
          </a:p>
          <a:p>
            <a:pPr lvl="1" eaLnBrk="1" hangingPunct="1"/>
            <a:r>
              <a:rPr lang="zh-CN" altLang="en-US" b="1" smtClean="0">
                <a:latin typeface="楷体_GB2312" pitchFamily="49" charset="-122"/>
                <a:ea typeface="楷体_GB2312" pitchFamily="49" charset="-122"/>
              </a:rPr>
              <a:t>找到被删除结点（</a:t>
            </a:r>
            <a:r>
              <a:rPr lang="en-US" altLang="zh-CN" b="1" smtClean="0">
                <a:latin typeface="楷体_GB2312" pitchFamily="49" charset="-122"/>
                <a:ea typeface="楷体_GB2312" pitchFamily="49" charset="-122"/>
              </a:rPr>
              <a:t>GetElem(L,i,e)</a:t>
            </a:r>
            <a:r>
              <a:rPr lang="zh-CN" altLang="en-US" b="1" smtClean="0">
                <a:latin typeface="楷体_GB2312" pitchFamily="49" charset="-122"/>
                <a:ea typeface="楷体_GB2312" pitchFamily="49" charset="-122"/>
              </a:rPr>
              <a:t>）</a:t>
            </a:r>
          </a:p>
          <a:p>
            <a:pPr lvl="1" eaLnBrk="1" hangingPunct="1"/>
            <a:r>
              <a:rPr lang="zh-CN" altLang="en-US" b="1" smtClean="0">
                <a:latin typeface="楷体_GB2312" pitchFamily="49" charset="-122"/>
                <a:ea typeface="楷体_GB2312" pitchFamily="49" charset="-122"/>
              </a:rPr>
              <a:t>修改指针域</a:t>
            </a:r>
          </a:p>
          <a:p>
            <a:pPr lvl="1" eaLnBrk="1" hangingPunct="1"/>
            <a:r>
              <a:rPr lang="zh-CN" altLang="en-US" b="1" smtClean="0">
                <a:latin typeface="楷体_GB2312" pitchFamily="49" charset="-122"/>
                <a:ea typeface="楷体_GB2312" pitchFamily="49" charset="-122"/>
              </a:rPr>
              <a:t>删除结点，释放空间</a:t>
            </a:r>
          </a:p>
        </p:txBody>
      </p:sp>
      <p:sp>
        <p:nvSpPr>
          <p:cNvPr id="8806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CE105E3E-56E2-463D-BAE9-4392A207FD52}" type="slidenum">
              <a:rPr kumimoji="0" lang="en-US" altLang="zh-CN" sz="1400"/>
              <a:pPr>
                <a:spcBef>
                  <a:spcPct val="0"/>
                </a:spcBef>
                <a:buClrTx/>
                <a:buSzTx/>
                <a:buFontTx/>
                <a:buNone/>
              </a:pPr>
              <a:t>56</a:t>
            </a:fld>
            <a:endParaRPr kumimoji="0" lang="en-US" altLang="zh-CN" sz="1400"/>
          </a:p>
        </p:txBody>
      </p:sp>
    </p:spTree>
    <p:extLst>
      <p:ext uri="{BB962C8B-B14F-4D97-AF65-F5344CB8AC3E}">
        <p14:creationId xmlns:p14="http://schemas.microsoft.com/office/powerpoint/2010/main" val="1328942330"/>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46"/>
          <p:cNvSpPr>
            <a:spLocks noChangeArrowheads="1"/>
          </p:cNvSpPr>
          <p:nvPr>
            <p:custDataLst>
              <p:tags r:id="rId2"/>
            </p:custDataLst>
          </p:nvPr>
        </p:nvSpPr>
        <p:spPr bwMode="auto">
          <a:xfrm>
            <a:off x="9526655" y="0"/>
            <a:ext cx="3840830" cy="6858000"/>
          </a:xfrm>
          <a:prstGeom prst="rect">
            <a:avLst/>
          </a:prstGeom>
          <a:solidFill>
            <a:srgbClr val="FFFFFF"/>
          </a:solidFill>
          <a:ln w="12700" algn="ctr">
            <a:solidFill>
              <a:srgbClr val="9B9B9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solidFill>
                <a:srgbClr val="FFFFFF"/>
              </a:solidFill>
              <a:latin typeface="Times New Roman" pitchFamily="18" charset="0"/>
            </a:endParaRPr>
          </a:p>
        </p:txBody>
      </p:sp>
      <p:sp>
        <p:nvSpPr>
          <p:cNvPr id="89091" name="灯片编号占位符 3"/>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77595CCB-7FFE-4B51-86EE-12269AF18039}" type="slidenum">
              <a:rPr kumimoji="0" lang="en-US" altLang="zh-CN" sz="1400"/>
              <a:pPr>
                <a:spcBef>
                  <a:spcPct val="0"/>
                </a:spcBef>
                <a:buClrTx/>
                <a:buSzTx/>
                <a:buFontTx/>
                <a:buNone/>
              </a:pPr>
              <a:t>57</a:t>
            </a:fld>
            <a:endParaRPr kumimoji="0" lang="en-US" altLang="zh-CN" sz="1400"/>
          </a:p>
        </p:txBody>
      </p:sp>
      <p:sp>
        <p:nvSpPr>
          <p:cNvPr id="89092" name="文本框 6"/>
          <p:cNvSpPr txBox="1">
            <a:spLocks noChangeArrowheads="1"/>
          </p:cNvSpPr>
          <p:nvPr>
            <p:custDataLst>
              <p:tags r:id="rId3"/>
            </p:custDataLst>
          </p:nvPr>
        </p:nvSpPr>
        <p:spPr bwMode="auto">
          <a:xfrm>
            <a:off x="579539" y="1139825"/>
            <a:ext cx="810877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2800">
                <a:solidFill>
                  <a:srgbClr val="000000"/>
                </a:solidFill>
                <a:latin typeface="微软雅黑" pitchFamily="34" charset="-122"/>
                <a:ea typeface="微软雅黑" pitchFamily="34" charset="-122"/>
                <a:sym typeface="微软雅黑" pitchFamily="34" charset="-122"/>
              </a:rPr>
              <a:t>在双向链表中某结点</a:t>
            </a:r>
            <a:r>
              <a:rPr lang="en-US" altLang="zh-CN" sz="2800">
                <a:solidFill>
                  <a:srgbClr val="000000"/>
                </a:solidFill>
                <a:latin typeface="微软雅黑" pitchFamily="34" charset="-122"/>
                <a:ea typeface="微软雅黑" pitchFamily="34" charset="-122"/>
                <a:sym typeface="微软雅黑" pitchFamily="34" charset="-122"/>
              </a:rPr>
              <a:t>p</a:t>
            </a:r>
            <a:r>
              <a:rPr lang="zh-CN" altLang="en-US" sz="2800">
                <a:solidFill>
                  <a:srgbClr val="000000"/>
                </a:solidFill>
                <a:latin typeface="微软雅黑" pitchFamily="34" charset="-122"/>
                <a:ea typeface="微软雅黑" pitchFamily="34" charset="-122"/>
                <a:sym typeface="微软雅黑" pitchFamily="34" charset="-122"/>
              </a:rPr>
              <a:t>后插入一个结点的语句序列</a:t>
            </a:r>
            <a:endParaRPr lang="en-US" altLang="zh-CN" sz="2800">
              <a:solidFill>
                <a:srgbClr val="000000"/>
              </a:solidFill>
              <a:latin typeface="微软雅黑" pitchFamily="34" charset="-122"/>
              <a:ea typeface="微软雅黑" pitchFamily="34" charset="-122"/>
              <a:sym typeface="微软雅黑" pitchFamily="34" charset="-122"/>
            </a:endParaRPr>
          </a:p>
          <a:p>
            <a:pPr>
              <a:spcBef>
                <a:spcPct val="0"/>
              </a:spcBef>
              <a:buClrTx/>
              <a:buSzTx/>
              <a:buFontTx/>
              <a:buNone/>
            </a:pPr>
            <a:endParaRPr lang="en-US" altLang="zh-CN" sz="2800">
              <a:solidFill>
                <a:srgbClr val="000000"/>
              </a:solidFill>
              <a:latin typeface="微软雅黑" pitchFamily="34" charset="-122"/>
              <a:ea typeface="微软雅黑" pitchFamily="34" charset="-122"/>
              <a:sym typeface="微软雅黑" pitchFamily="34" charset="-122"/>
            </a:endParaRPr>
          </a:p>
          <a:p>
            <a:pPr>
              <a:spcBef>
                <a:spcPct val="0"/>
              </a:spcBef>
              <a:buClrTx/>
              <a:buSzTx/>
              <a:buFontTx/>
              <a:buNone/>
            </a:pPr>
            <a:endParaRPr lang="en-US" altLang="zh-CN" sz="2800">
              <a:solidFill>
                <a:srgbClr val="000000"/>
              </a:solidFill>
              <a:latin typeface="微软雅黑" pitchFamily="34" charset="-122"/>
              <a:ea typeface="微软雅黑" pitchFamily="34" charset="-122"/>
              <a:sym typeface="微软雅黑" pitchFamily="34" charset="-122"/>
            </a:endParaRPr>
          </a:p>
          <a:p>
            <a:pPr>
              <a:spcBef>
                <a:spcPct val="0"/>
              </a:spcBef>
              <a:buClrTx/>
              <a:buSzTx/>
              <a:buFontTx/>
              <a:buNone/>
            </a:pPr>
            <a:endParaRPr lang="en-US" altLang="zh-CN" sz="2800">
              <a:solidFill>
                <a:srgbClr val="000000"/>
              </a:solidFill>
              <a:latin typeface="微软雅黑" pitchFamily="34" charset="-122"/>
              <a:ea typeface="微软雅黑" pitchFamily="34" charset="-122"/>
              <a:sym typeface="微软雅黑" pitchFamily="34" charset="-122"/>
            </a:endParaRPr>
          </a:p>
          <a:p>
            <a:pPr eaLnBrk="1" hangingPunct="1">
              <a:spcBef>
                <a:spcPct val="0"/>
              </a:spcBef>
              <a:buClrTx/>
              <a:buSzTx/>
              <a:buFontTx/>
              <a:buNone/>
            </a:pPr>
            <a:endParaRPr lang="en-US" altLang="zh-CN" sz="2800" b="1">
              <a:solidFill>
                <a:schemeClr val="tx2"/>
              </a:solidFill>
              <a:latin typeface="Times New Roman" pitchFamily="18" charset="0"/>
            </a:endParaRPr>
          </a:p>
          <a:p>
            <a:pPr eaLnBrk="1" hangingPunct="1">
              <a:spcBef>
                <a:spcPct val="0"/>
              </a:spcBef>
              <a:buClrTx/>
              <a:buSzTx/>
              <a:buFontTx/>
              <a:buNone/>
            </a:pPr>
            <a:r>
              <a:rPr lang="en-US" altLang="zh-CN" sz="2800" b="1">
                <a:solidFill>
                  <a:schemeClr val="tx2"/>
                </a:solidFill>
                <a:latin typeface="Times New Roman" pitchFamily="18" charset="0"/>
              </a:rPr>
              <a:t>①</a:t>
            </a:r>
            <a:r>
              <a:rPr lang="en-US" altLang="zh-CN" sz="2800" b="1">
                <a:latin typeface="Times New Roman" pitchFamily="18" charset="0"/>
              </a:rPr>
              <a:t> s-&gt;next=p-&gt;next;     </a:t>
            </a:r>
            <a:r>
              <a:rPr lang="en-US" altLang="zh-CN" sz="2800" b="1">
                <a:solidFill>
                  <a:schemeClr val="tx2"/>
                </a:solidFill>
                <a:latin typeface="Times New Roman" pitchFamily="18" charset="0"/>
              </a:rPr>
              <a:t>②</a:t>
            </a:r>
            <a:r>
              <a:rPr lang="en-US" altLang="zh-CN" sz="2800" b="1">
                <a:latin typeface="Times New Roman" pitchFamily="18" charset="0"/>
              </a:rPr>
              <a:t> p-&gt;next-&gt;prior=s;</a:t>
            </a:r>
          </a:p>
          <a:p>
            <a:pPr eaLnBrk="1" hangingPunct="1">
              <a:spcBef>
                <a:spcPct val="0"/>
              </a:spcBef>
              <a:buClrTx/>
              <a:buSzTx/>
              <a:buFontTx/>
              <a:buNone/>
            </a:pPr>
            <a:r>
              <a:rPr lang="en-US" altLang="zh-CN" sz="2800" b="1">
                <a:solidFill>
                  <a:schemeClr val="tx2"/>
                </a:solidFill>
                <a:latin typeface="Times New Roman" pitchFamily="18" charset="0"/>
              </a:rPr>
              <a:t>③</a:t>
            </a:r>
            <a:r>
              <a:rPr lang="en-US" altLang="zh-CN" sz="2800" b="1">
                <a:latin typeface="Times New Roman" pitchFamily="18" charset="0"/>
              </a:rPr>
              <a:t> s-&gt;prior=p;                </a:t>
            </a:r>
            <a:r>
              <a:rPr lang="en-US" altLang="zh-CN" sz="2800" b="1">
                <a:solidFill>
                  <a:schemeClr val="tx2"/>
                </a:solidFill>
                <a:latin typeface="Times New Roman" pitchFamily="18" charset="0"/>
              </a:rPr>
              <a:t>④</a:t>
            </a:r>
            <a:r>
              <a:rPr lang="en-US" altLang="zh-CN" sz="2800" b="1">
                <a:latin typeface="Times New Roman" pitchFamily="18" charset="0"/>
              </a:rPr>
              <a:t> p-&gt;next=s;</a:t>
            </a:r>
          </a:p>
          <a:p>
            <a:pPr>
              <a:spcBef>
                <a:spcPct val="0"/>
              </a:spcBef>
              <a:buClrTx/>
              <a:buSzTx/>
              <a:buFontTx/>
              <a:buNone/>
            </a:pPr>
            <a:endParaRPr lang="zh-CN" altLang="en-US" sz="2800">
              <a:solidFill>
                <a:srgbClr val="000000"/>
              </a:solidFill>
              <a:latin typeface="微软雅黑" pitchFamily="34" charset="-122"/>
              <a:ea typeface="微软雅黑" pitchFamily="34" charset="-122"/>
              <a:sym typeface="微软雅黑" pitchFamily="34" charset="-122"/>
            </a:endParaRPr>
          </a:p>
        </p:txBody>
      </p:sp>
      <p:sp>
        <p:nvSpPr>
          <p:cNvPr id="89093" name="文本框 7"/>
          <p:cNvSpPr txBox="1">
            <a:spLocks noChangeArrowheads="1"/>
          </p:cNvSpPr>
          <p:nvPr>
            <p:custDataLst>
              <p:tags r:id="rId4"/>
            </p:custDataLst>
          </p:nvPr>
        </p:nvSpPr>
        <p:spPr bwMode="auto">
          <a:xfrm>
            <a:off x="1829118" y="4508500"/>
            <a:ext cx="2238764"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800" b="1">
                <a:solidFill>
                  <a:schemeClr val="tx2"/>
                </a:solidFill>
                <a:latin typeface="Times New Roman" pitchFamily="18" charset="0"/>
              </a:rPr>
              <a:t>② ① ③ ④</a:t>
            </a:r>
            <a:endParaRPr lang="zh-CN" altLang="en-US" sz="2800">
              <a:solidFill>
                <a:srgbClr val="000000"/>
              </a:solidFill>
              <a:latin typeface="微软雅黑" pitchFamily="34" charset="-122"/>
              <a:ea typeface="微软雅黑" pitchFamily="34" charset="-122"/>
              <a:sym typeface="微软雅黑" pitchFamily="34" charset="-122"/>
            </a:endParaRPr>
          </a:p>
        </p:txBody>
      </p:sp>
      <p:sp>
        <p:nvSpPr>
          <p:cNvPr id="89094" name="文本框 8"/>
          <p:cNvSpPr txBox="1">
            <a:spLocks noChangeArrowheads="1"/>
          </p:cNvSpPr>
          <p:nvPr>
            <p:custDataLst>
              <p:tags r:id="rId5"/>
            </p:custDataLst>
          </p:nvPr>
        </p:nvSpPr>
        <p:spPr bwMode="auto">
          <a:xfrm>
            <a:off x="1829118" y="5095875"/>
            <a:ext cx="198313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800" b="1">
                <a:solidFill>
                  <a:schemeClr val="tx2"/>
                </a:solidFill>
                <a:latin typeface="Times New Roman" pitchFamily="18" charset="0"/>
              </a:rPr>
              <a:t>② ① ④ ③</a:t>
            </a:r>
            <a:endParaRPr lang="zh-CN" altLang="en-US" sz="2800">
              <a:solidFill>
                <a:srgbClr val="000000"/>
              </a:solidFill>
              <a:latin typeface="微软雅黑" pitchFamily="34" charset="-122"/>
              <a:ea typeface="微软雅黑" pitchFamily="34" charset="-122"/>
              <a:sym typeface="微软雅黑" pitchFamily="34" charset="-122"/>
            </a:endParaRPr>
          </a:p>
        </p:txBody>
      </p:sp>
      <p:sp>
        <p:nvSpPr>
          <p:cNvPr id="89095" name="文本框 9"/>
          <p:cNvSpPr txBox="1">
            <a:spLocks noChangeArrowheads="1"/>
          </p:cNvSpPr>
          <p:nvPr>
            <p:custDataLst>
              <p:tags r:id="rId6"/>
            </p:custDataLst>
          </p:nvPr>
        </p:nvSpPr>
        <p:spPr bwMode="auto">
          <a:xfrm>
            <a:off x="1829117" y="5665789"/>
            <a:ext cx="640191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800" b="1">
                <a:solidFill>
                  <a:schemeClr val="tx2"/>
                </a:solidFill>
                <a:latin typeface="Times New Roman" pitchFamily="18" charset="0"/>
              </a:rPr>
              <a:t>① ② ④ ③</a:t>
            </a:r>
            <a:r>
              <a:rPr lang="en-US" altLang="zh-CN" sz="2800" b="1">
                <a:latin typeface="Times New Roman" pitchFamily="18" charset="0"/>
              </a:rPr>
              <a:t> </a:t>
            </a:r>
            <a:endParaRPr lang="zh-CN" altLang="en-US" sz="2800">
              <a:solidFill>
                <a:srgbClr val="000000"/>
              </a:solidFill>
              <a:latin typeface="微软雅黑" pitchFamily="34" charset="-122"/>
              <a:ea typeface="微软雅黑" pitchFamily="34" charset="-122"/>
              <a:sym typeface="微软雅黑" pitchFamily="34" charset="-122"/>
            </a:endParaRPr>
          </a:p>
        </p:txBody>
      </p:sp>
      <p:sp>
        <p:nvSpPr>
          <p:cNvPr id="89096" name="文本框 10"/>
          <p:cNvSpPr txBox="1">
            <a:spLocks noChangeArrowheads="1"/>
          </p:cNvSpPr>
          <p:nvPr>
            <p:custDataLst>
              <p:tags r:id="rId7"/>
            </p:custDataLst>
          </p:nvPr>
        </p:nvSpPr>
        <p:spPr bwMode="auto">
          <a:xfrm>
            <a:off x="1829118" y="6242050"/>
            <a:ext cx="2238764"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800" b="1">
                <a:solidFill>
                  <a:schemeClr val="tx2"/>
                </a:solidFill>
                <a:latin typeface="Times New Roman" pitchFamily="18" charset="0"/>
              </a:rPr>
              <a:t>① ② ③ ④</a:t>
            </a:r>
            <a:endParaRPr lang="zh-CN" altLang="en-US" sz="2800">
              <a:solidFill>
                <a:srgbClr val="000000"/>
              </a:solidFill>
              <a:latin typeface="微软雅黑" pitchFamily="34" charset="-122"/>
              <a:ea typeface="微软雅黑" pitchFamily="34" charset="-122"/>
              <a:sym typeface="微软雅黑" pitchFamily="34" charset="-122"/>
            </a:endParaRPr>
          </a:p>
        </p:txBody>
      </p:sp>
      <p:sp>
        <p:nvSpPr>
          <p:cNvPr id="89097" name="矩形 11"/>
          <p:cNvSpPr>
            <a:spLocks noChangeAspect="1"/>
          </p:cNvSpPr>
          <p:nvPr>
            <p:custDataLst>
              <p:tags r:id="rId8"/>
            </p:custDataLst>
          </p:nvPr>
        </p:nvSpPr>
        <p:spPr bwMode="auto">
          <a:xfrm>
            <a:off x="1114619" y="4581525"/>
            <a:ext cx="514439" cy="514350"/>
          </a:xfrm>
          <a:prstGeom prst="rect">
            <a:avLst/>
          </a:prstGeom>
          <a:solidFill>
            <a:srgbClr val="00FF00"/>
          </a:solidFill>
          <a:ln w="25400" algn="ctr">
            <a:solidFill>
              <a:srgbClr val="000000"/>
            </a:solidFill>
            <a:miter lim="800000"/>
            <a:headEnd/>
            <a:tailEnd/>
          </a:ln>
        </p:spPr>
        <p:txBody>
          <a:bodyPr wrap="none" anchor="ctr" anchorCtr="1"/>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a:solidFill>
                  <a:srgbClr val="FFFFFF"/>
                </a:solidFill>
                <a:latin typeface="微软雅黑" pitchFamily="34" charset="-122"/>
                <a:ea typeface="微软雅黑" pitchFamily="34" charset="-122"/>
                <a:sym typeface="微软雅黑" pitchFamily="34" charset="-122"/>
              </a:rPr>
              <a:t>A</a:t>
            </a:r>
            <a:endParaRPr lang="zh-CN" altLang="en-US" sz="1600">
              <a:solidFill>
                <a:srgbClr val="FFFFFF"/>
              </a:solidFill>
              <a:latin typeface="微软雅黑" pitchFamily="34" charset="-122"/>
              <a:ea typeface="微软雅黑" pitchFamily="34" charset="-122"/>
              <a:sym typeface="微软雅黑" pitchFamily="34" charset="-122"/>
            </a:endParaRPr>
          </a:p>
        </p:txBody>
      </p:sp>
      <p:sp>
        <p:nvSpPr>
          <p:cNvPr id="89098" name="矩形 12"/>
          <p:cNvSpPr>
            <a:spLocks noChangeAspect="1"/>
          </p:cNvSpPr>
          <p:nvPr>
            <p:custDataLst>
              <p:tags r:id="rId9"/>
            </p:custDataLst>
          </p:nvPr>
        </p:nvSpPr>
        <p:spPr bwMode="auto">
          <a:xfrm>
            <a:off x="1114619" y="5157788"/>
            <a:ext cx="514439" cy="514350"/>
          </a:xfrm>
          <a:prstGeom prst="rect">
            <a:avLst/>
          </a:prstGeom>
          <a:solidFill>
            <a:srgbClr val="00FF00"/>
          </a:solidFill>
          <a:ln w="25400" algn="ctr">
            <a:solidFill>
              <a:srgbClr val="000000"/>
            </a:solidFill>
            <a:miter lim="800000"/>
            <a:headEnd/>
            <a:tailEnd/>
          </a:ln>
        </p:spPr>
        <p:txBody>
          <a:bodyPr wrap="none" anchor="ctr" anchorCtr="1"/>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a:solidFill>
                  <a:srgbClr val="FFFFFF"/>
                </a:solidFill>
                <a:latin typeface="微软雅黑" pitchFamily="34" charset="-122"/>
                <a:ea typeface="微软雅黑" pitchFamily="34" charset="-122"/>
                <a:sym typeface="微软雅黑" pitchFamily="34" charset="-122"/>
              </a:rPr>
              <a:t>B</a:t>
            </a:r>
            <a:endParaRPr lang="zh-CN" altLang="en-US" sz="1600">
              <a:solidFill>
                <a:srgbClr val="FFFFFF"/>
              </a:solidFill>
              <a:latin typeface="微软雅黑" pitchFamily="34" charset="-122"/>
              <a:ea typeface="微软雅黑" pitchFamily="34" charset="-122"/>
              <a:sym typeface="微软雅黑" pitchFamily="34" charset="-122"/>
            </a:endParaRPr>
          </a:p>
        </p:txBody>
      </p:sp>
      <p:sp>
        <p:nvSpPr>
          <p:cNvPr id="89099" name="矩形 13"/>
          <p:cNvSpPr>
            <a:spLocks noChangeAspect="1"/>
          </p:cNvSpPr>
          <p:nvPr>
            <p:custDataLst>
              <p:tags r:id="rId10"/>
            </p:custDataLst>
          </p:nvPr>
        </p:nvSpPr>
        <p:spPr bwMode="auto">
          <a:xfrm>
            <a:off x="1114619" y="5730875"/>
            <a:ext cx="514439" cy="514350"/>
          </a:xfrm>
          <a:prstGeom prst="rect">
            <a:avLst/>
          </a:prstGeom>
          <a:solidFill>
            <a:srgbClr val="00FF00"/>
          </a:solidFill>
          <a:ln w="25400" algn="ctr">
            <a:solidFill>
              <a:srgbClr val="000000"/>
            </a:solidFill>
            <a:miter lim="800000"/>
            <a:headEnd/>
            <a:tailEnd/>
          </a:ln>
        </p:spPr>
        <p:txBody>
          <a:bodyPr wrap="none" anchor="ctr" anchorCtr="1"/>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a:solidFill>
                  <a:srgbClr val="FFFFFF"/>
                </a:solidFill>
                <a:latin typeface="微软雅黑" pitchFamily="34" charset="-122"/>
                <a:ea typeface="微软雅黑" pitchFamily="34" charset="-122"/>
                <a:sym typeface="微软雅黑" pitchFamily="34" charset="-122"/>
              </a:rPr>
              <a:t>C</a:t>
            </a:r>
            <a:endParaRPr lang="zh-CN" altLang="en-US" sz="1600">
              <a:solidFill>
                <a:srgbClr val="FFFFFF"/>
              </a:solidFill>
              <a:latin typeface="微软雅黑" pitchFamily="34" charset="-122"/>
              <a:ea typeface="微软雅黑" pitchFamily="34" charset="-122"/>
              <a:sym typeface="微软雅黑" pitchFamily="34" charset="-122"/>
            </a:endParaRPr>
          </a:p>
        </p:txBody>
      </p:sp>
      <p:sp>
        <p:nvSpPr>
          <p:cNvPr id="89100" name="矩形 14"/>
          <p:cNvSpPr>
            <a:spLocks noChangeAspect="1"/>
          </p:cNvSpPr>
          <p:nvPr>
            <p:custDataLst>
              <p:tags r:id="rId11"/>
            </p:custDataLst>
          </p:nvPr>
        </p:nvSpPr>
        <p:spPr bwMode="auto">
          <a:xfrm>
            <a:off x="1114619" y="6299200"/>
            <a:ext cx="514439" cy="514350"/>
          </a:xfrm>
          <a:prstGeom prst="rect">
            <a:avLst/>
          </a:prstGeom>
          <a:solidFill>
            <a:srgbClr val="00FF00"/>
          </a:solidFill>
          <a:ln w="25400" algn="ctr">
            <a:solidFill>
              <a:srgbClr val="000000"/>
            </a:solidFill>
            <a:miter lim="800000"/>
            <a:headEnd/>
            <a:tailEnd/>
          </a:ln>
        </p:spPr>
        <p:txBody>
          <a:bodyPr wrap="none" anchor="ctr" anchorCtr="1"/>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a:solidFill>
                  <a:srgbClr val="FFFFFF"/>
                </a:solidFill>
                <a:latin typeface="微软雅黑" pitchFamily="34" charset="-122"/>
                <a:ea typeface="微软雅黑" pitchFamily="34" charset="-122"/>
                <a:sym typeface="微软雅黑" pitchFamily="34" charset="-122"/>
              </a:rPr>
              <a:t>D</a:t>
            </a:r>
            <a:endParaRPr lang="zh-CN" altLang="en-US" sz="1600">
              <a:solidFill>
                <a:srgbClr val="FFFFFF"/>
              </a:solidFill>
              <a:latin typeface="微软雅黑" pitchFamily="34" charset="-122"/>
              <a:ea typeface="微软雅黑" pitchFamily="34" charset="-122"/>
              <a:sym typeface="微软雅黑" pitchFamily="34" charset="-122"/>
            </a:endParaRPr>
          </a:p>
        </p:txBody>
      </p:sp>
      <p:sp>
        <p:nvSpPr>
          <p:cNvPr id="89101" name="矩形: 圆角 15"/>
          <p:cNvSpPr>
            <a:spLocks noChangeArrowheads="1"/>
          </p:cNvSpPr>
          <p:nvPr>
            <p:custDataLst>
              <p:tags r:id="rId12"/>
            </p:custDataLst>
          </p:nvPr>
        </p:nvSpPr>
        <p:spPr bwMode="auto">
          <a:xfrm>
            <a:off x="6173272" y="6215063"/>
            <a:ext cx="1543318" cy="411162"/>
          </a:xfrm>
          <a:prstGeom prst="roundRect">
            <a:avLst>
              <a:gd name="adj" fmla="val 16667"/>
            </a:avLst>
          </a:prstGeom>
          <a:solidFill>
            <a:srgbClr val="808080"/>
          </a:solidFill>
          <a:ln w="381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1600">
                <a:solidFill>
                  <a:srgbClr val="FFFFFF"/>
                </a:solidFill>
                <a:latin typeface="微软雅黑" pitchFamily="34" charset="-122"/>
                <a:ea typeface="微软雅黑" pitchFamily="34" charset="-122"/>
                <a:sym typeface="微软雅黑" pitchFamily="34" charset="-122"/>
              </a:rPr>
              <a:t>提交</a:t>
            </a:r>
          </a:p>
        </p:txBody>
      </p:sp>
      <p:sp>
        <p:nvSpPr>
          <p:cNvPr id="89102" name="Text Box 6"/>
          <p:cNvSpPr txBox="1">
            <a:spLocks noChangeArrowheads="1"/>
          </p:cNvSpPr>
          <p:nvPr/>
        </p:nvSpPr>
        <p:spPr bwMode="auto">
          <a:xfrm>
            <a:off x="2534091" y="2071689"/>
            <a:ext cx="1413120" cy="517525"/>
          </a:xfrm>
          <a:prstGeom prst="rect">
            <a:avLst/>
          </a:prstGeom>
          <a:solidFill>
            <a:srgbClr val="FFFFFF"/>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lang="en-US" altLang="zh-CN" sz="2400" b="1">
                <a:latin typeface="Times New Roman" pitchFamily="18" charset="0"/>
              </a:rPr>
              <a:t>       a</a:t>
            </a:r>
          </a:p>
        </p:txBody>
      </p:sp>
      <p:sp>
        <p:nvSpPr>
          <p:cNvPr id="89103" name="Line 7"/>
          <p:cNvSpPr>
            <a:spLocks noChangeShapeType="1"/>
          </p:cNvSpPr>
          <p:nvPr/>
        </p:nvSpPr>
        <p:spPr bwMode="auto">
          <a:xfrm>
            <a:off x="2937385" y="2071689"/>
            <a:ext cx="0" cy="51752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04" name="Line 8"/>
          <p:cNvSpPr>
            <a:spLocks noChangeShapeType="1"/>
          </p:cNvSpPr>
          <p:nvPr/>
        </p:nvSpPr>
        <p:spPr bwMode="auto">
          <a:xfrm>
            <a:off x="3543915" y="2071689"/>
            <a:ext cx="0" cy="51752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05" name="Text Box 9"/>
          <p:cNvSpPr txBox="1">
            <a:spLocks noChangeArrowheads="1"/>
          </p:cNvSpPr>
          <p:nvPr/>
        </p:nvSpPr>
        <p:spPr bwMode="auto">
          <a:xfrm>
            <a:off x="4553741" y="2071689"/>
            <a:ext cx="1413120" cy="517525"/>
          </a:xfrm>
          <a:prstGeom prst="rect">
            <a:avLst/>
          </a:prstGeom>
          <a:solidFill>
            <a:srgbClr val="FFFFFF"/>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lang="en-US" altLang="zh-CN" sz="2000">
                <a:latin typeface="Times New Roman" pitchFamily="18" charset="0"/>
              </a:rPr>
              <a:t>         </a:t>
            </a:r>
            <a:r>
              <a:rPr lang="en-US" altLang="zh-CN" sz="2400" b="1">
                <a:latin typeface="Times New Roman" pitchFamily="18" charset="0"/>
              </a:rPr>
              <a:t>b</a:t>
            </a:r>
          </a:p>
        </p:txBody>
      </p:sp>
      <p:sp>
        <p:nvSpPr>
          <p:cNvPr id="89106" name="Line 10"/>
          <p:cNvSpPr>
            <a:spLocks noChangeShapeType="1"/>
          </p:cNvSpPr>
          <p:nvPr/>
        </p:nvSpPr>
        <p:spPr bwMode="auto">
          <a:xfrm>
            <a:off x="4957036" y="2071689"/>
            <a:ext cx="0" cy="51752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07" name="Line 11"/>
          <p:cNvSpPr>
            <a:spLocks noChangeShapeType="1"/>
          </p:cNvSpPr>
          <p:nvPr/>
        </p:nvSpPr>
        <p:spPr bwMode="auto">
          <a:xfrm>
            <a:off x="5563566" y="2071689"/>
            <a:ext cx="0" cy="51752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08" name="Line 12"/>
          <p:cNvSpPr>
            <a:spLocks noChangeShapeType="1"/>
          </p:cNvSpPr>
          <p:nvPr/>
        </p:nvSpPr>
        <p:spPr bwMode="auto">
          <a:xfrm>
            <a:off x="3747151" y="2244725"/>
            <a:ext cx="80659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09" name="Line 13"/>
          <p:cNvSpPr>
            <a:spLocks noChangeShapeType="1"/>
          </p:cNvSpPr>
          <p:nvPr/>
        </p:nvSpPr>
        <p:spPr bwMode="auto">
          <a:xfrm flipH="1">
            <a:off x="3947211" y="2416175"/>
            <a:ext cx="809766"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0" name="Line 14"/>
          <p:cNvSpPr>
            <a:spLocks noChangeShapeType="1"/>
          </p:cNvSpPr>
          <p:nvPr/>
        </p:nvSpPr>
        <p:spPr bwMode="auto">
          <a:xfrm>
            <a:off x="5766802" y="2244725"/>
            <a:ext cx="40329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1" name="Line 15"/>
          <p:cNvSpPr>
            <a:spLocks noChangeShapeType="1"/>
          </p:cNvSpPr>
          <p:nvPr/>
        </p:nvSpPr>
        <p:spPr bwMode="auto">
          <a:xfrm flipH="1">
            <a:off x="5982739" y="2416175"/>
            <a:ext cx="40329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2" name="Line 16"/>
          <p:cNvSpPr>
            <a:spLocks noChangeShapeType="1"/>
          </p:cNvSpPr>
          <p:nvPr/>
        </p:nvSpPr>
        <p:spPr bwMode="auto">
          <a:xfrm>
            <a:off x="2130795" y="2244725"/>
            <a:ext cx="40329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3" name="Line 17"/>
          <p:cNvSpPr>
            <a:spLocks noChangeShapeType="1"/>
          </p:cNvSpPr>
          <p:nvPr/>
        </p:nvSpPr>
        <p:spPr bwMode="auto">
          <a:xfrm flipH="1">
            <a:off x="2232413" y="2416175"/>
            <a:ext cx="40329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4" name="Line 18"/>
          <p:cNvSpPr>
            <a:spLocks noChangeShapeType="1"/>
          </p:cNvSpPr>
          <p:nvPr/>
        </p:nvSpPr>
        <p:spPr bwMode="auto">
          <a:xfrm>
            <a:off x="3277169" y="1724026"/>
            <a:ext cx="0" cy="3476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5" name="Text Box 19"/>
          <p:cNvSpPr txBox="1">
            <a:spLocks noChangeArrowheads="1"/>
          </p:cNvSpPr>
          <p:nvPr/>
        </p:nvSpPr>
        <p:spPr bwMode="auto">
          <a:xfrm>
            <a:off x="2962790" y="1474788"/>
            <a:ext cx="45727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400" b="1">
                <a:latin typeface="Times New Roman" pitchFamily="18" charset="0"/>
                <a:ea typeface="楷体_GB2312" pitchFamily="49" charset="-122"/>
              </a:rPr>
              <a:t>p</a:t>
            </a:r>
          </a:p>
        </p:txBody>
      </p:sp>
      <p:grpSp>
        <p:nvGrpSpPr>
          <p:cNvPr id="89116" name="Group 20"/>
          <p:cNvGrpSpPr>
            <a:grpSpLocks/>
          </p:cNvGrpSpPr>
          <p:nvPr/>
        </p:nvGrpSpPr>
        <p:grpSpPr bwMode="auto">
          <a:xfrm>
            <a:off x="3543916" y="2781301"/>
            <a:ext cx="1413120" cy="519113"/>
            <a:chOff x="1141" y="2553"/>
            <a:chExt cx="890" cy="327"/>
          </a:xfrm>
        </p:grpSpPr>
        <p:sp>
          <p:nvSpPr>
            <p:cNvPr id="89134" name="Text Box 21"/>
            <p:cNvSpPr txBox="1">
              <a:spLocks noChangeArrowheads="1"/>
            </p:cNvSpPr>
            <p:nvPr/>
          </p:nvSpPr>
          <p:spPr bwMode="auto">
            <a:xfrm>
              <a:off x="1141" y="2553"/>
              <a:ext cx="890" cy="327"/>
            </a:xfrm>
            <a:prstGeom prst="rect">
              <a:avLst/>
            </a:prstGeom>
            <a:solidFill>
              <a:srgbClr val="FFFFFF"/>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lang="en-US" altLang="zh-CN" sz="2400" b="1">
                  <a:latin typeface="Times New Roman" pitchFamily="18" charset="0"/>
                </a:rPr>
                <a:t>       e</a:t>
              </a:r>
            </a:p>
          </p:txBody>
        </p:sp>
        <p:sp>
          <p:nvSpPr>
            <p:cNvPr id="89135" name="Line 22"/>
            <p:cNvSpPr>
              <a:spLocks noChangeShapeType="1"/>
            </p:cNvSpPr>
            <p:nvPr/>
          </p:nvSpPr>
          <p:spPr bwMode="auto">
            <a:xfrm>
              <a:off x="1395" y="2553"/>
              <a:ext cx="0" cy="327"/>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36" name="Line 23"/>
            <p:cNvSpPr>
              <a:spLocks noChangeShapeType="1"/>
            </p:cNvSpPr>
            <p:nvPr/>
          </p:nvSpPr>
          <p:spPr bwMode="auto">
            <a:xfrm>
              <a:off x="1777" y="2553"/>
              <a:ext cx="0" cy="327"/>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9117" name="Text Box 24"/>
          <p:cNvSpPr txBox="1">
            <a:spLocks noChangeArrowheads="1"/>
          </p:cNvSpPr>
          <p:nvPr/>
        </p:nvSpPr>
        <p:spPr bwMode="auto">
          <a:xfrm>
            <a:off x="2916745" y="2855913"/>
            <a:ext cx="45727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t>s</a:t>
            </a:r>
          </a:p>
        </p:txBody>
      </p:sp>
      <p:sp>
        <p:nvSpPr>
          <p:cNvPr id="89118" name="Line 16"/>
          <p:cNvSpPr>
            <a:spLocks noChangeShapeType="1"/>
          </p:cNvSpPr>
          <p:nvPr/>
        </p:nvSpPr>
        <p:spPr bwMode="auto">
          <a:xfrm>
            <a:off x="3161262" y="3068638"/>
            <a:ext cx="40329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9" name="文本框 51"/>
          <p:cNvSpPr txBox="1">
            <a:spLocks noChangeArrowheads="1"/>
          </p:cNvSpPr>
          <p:nvPr>
            <p:custDataLst>
              <p:tags r:id="rId13"/>
            </p:custDataLst>
          </p:nvPr>
        </p:nvSpPr>
        <p:spPr bwMode="auto">
          <a:xfrm>
            <a:off x="9615570" y="6526213"/>
            <a:ext cx="3662999"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1200">
                <a:solidFill>
                  <a:srgbClr val="F84F41"/>
                </a:solidFill>
                <a:latin typeface="微软雅黑" pitchFamily="34" charset="-122"/>
                <a:ea typeface="微软雅黑" pitchFamily="34" charset="-122"/>
                <a:sym typeface="微软雅黑" pitchFamily="34" charset="-122"/>
              </a:rPr>
              <a:t>可为此题添加文本、图片、公式等解析，且需将内容全部放在本区域内。正常使用需</a:t>
            </a:r>
            <a:r>
              <a:rPr lang="en-US" altLang="zh-CN" sz="1200">
                <a:solidFill>
                  <a:srgbClr val="F84F41"/>
                </a:solidFill>
                <a:latin typeface="微软雅黑" pitchFamily="34" charset="-122"/>
                <a:ea typeface="微软雅黑" pitchFamily="34" charset="-122"/>
                <a:sym typeface="微软雅黑" pitchFamily="34" charset="-122"/>
              </a:rPr>
              <a:t>3.0</a:t>
            </a:r>
            <a:r>
              <a:rPr lang="zh-CN" altLang="en-US" sz="1200">
                <a:solidFill>
                  <a:srgbClr val="F84F41"/>
                </a:solidFill>
                <a:latin typeface="微软雅黑" pitchFamily="34" charset="-122"/>
                <a:ea typeface="微软雅黑" pitchFamily="34" charset="-122"/>
                <a:sym typeface="微软雅黑" pitchFamily="34" charset="-122"/>
              </a:rPr>
              <a:t>以上版本</a:t>
            </a:r>
          </a:p>
        </p:txBody>
      </p:sp>
      <p:sp>
        <p:nvSpPr>
          <p:cNvPr id="89120" name="文本框 52"/>
          <p:cNvSpPr txBox="1">
            <a:spLocks noChangeArrowheads="1"/>
          </p:cNvSpPr>
          <p:nvPr>
            <p:custDataLst>
              <p:tags r:id="rId14"/>
            </p:custDataLst>
          </p:nvPr>
        </p:nvSpPr>
        <p:spPr bwMode="auto">
          <a:xfrm>
            <a:off x="9780699" y="1270001"/>
            <a:ext cx="333274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000" b="1">
                <a:solidFill>
                  <a:schemeClr val="tx2"/>
                </a:solidFill>
                <a:latin typeface="Times New Roman" pitchFamily="18" charset="0"/>
              </a:rPr>
              <a:t>④</a:t>
            </a:r>
            <a:r>
              <a:rPr lang="zh-CN" altLang="en-US" sz="2000" b="1">
                <a:solidFill>
                  <a:schemeClr val="tx2"/>
                </a:solidFill>
                <a:latin typeface="Times New Roman" pitchFamily="18" charset="0"/>
              </a:rPr>
              <a:t>必须在</a:t>
            </a:r>
            <a:r>
              <a:rPr lang="en-US" altLang="zh-CN" sz="2000" b="1">
                <a:solidFill>
                  <a:schemeClr val="tx2"/>
                </a:solidFill>
                <a:latin typeface="Times New Roman" pitchFamily="18" charset="0"/>
              </a:rPr>
              <a:t>① ② </a:t>
            </a:r>
            <a:r>
              <a:rPr lang="zh-CN" altLang="en-US" sz="2000" b="1">
                <a:solidFill>
                  <a:schemeClr val="tx2"/>
                </a:solidFill>
                <a:latin typeface="Times New Roman" pitchFamily="18" charset="0"/>
              </a:rPr>
              <a:t>之后。</a:t>
            </a:r>
            <a:endParaRPr lang="en-US" altLang="zh-CN" sz="2000" b="1">
              <a:solidFill>
                <a:schemeClr val="tx2"/>
              </a:solidFill>
              <a:latin typeface="Times New Roman" pitchFamily="18" charset="0"/>
            </a:endParaRPr>
          </a:p>
          <a:p>
            <a:pPr>
              <a:spcBef>
                <a:spcPct val="0"/>
              </a:spcBef>
              <a:buClrTx/>
              <a:buSzTx/>
              <a:buFontTx/>
              <a:buNone/>
            </a:pPr>
            <a:r>
              <a:rPr lang="zh-CN" altLang="en-US" sz="2000" b="1">
                <a:solidFill>
                  <a:schemeClr val="tx2"/>
                </a:solidFill>
                <a:latin typeface="微软雅黑" pitchFamily="34" charset="-122"/>
                <a:ea typeface="微软雅黑" pitchFamily="34" charset="-122"/>
                <a:sym typeface="微软雅黑" pitchFamily="34" charset="-122"/>
              </a:rPr>
              <a:t>记住四个字：过河拆桥</a:t>
            </a:r>
            <a:endParaRPr lang="zh-CN" altLang="en-US" sz="2000">
              <a:solidFill>
                <a:srgbClr val="000000"/>
              </a:solidFill>
              <a:latin typeface="微软雅黑" pitchFamily="34" charset="-122"/>
              <a:ea typeface="微软雅黑" pitchFamily="34" charset="-122"/>
              <a:sym typeface="微软雅黑" pitchFamily="34" charset="-122"/>
            </a:endParaRPr>
          </a:p>
        </p:txBody>
      </p:sp>
      <p:grpSp>
        <p:nvGrpSpPr>
          <p:cNvPr id="89121" name="组合 50"/>
          <p:cNvGrpSpPr>
            <a:grpSpLocks/>
          </p:cNvGrpSpPr>
          <p:nvPr>
            <p:custDataLst>
              <p:tags r:id="rId15"/>
            </p:custDataLst>
          </p:nvPr>
        </p:nvGrpSpPr>
        <p:grpSpPr bwMode="auto">
          <a:xfrm>
            <a:off x="9539357" y="0"/>
            <a:ext cx="3815425" cy="647700"/>
            <a:chOff x="9537700" y="0"/>
            <a:chExt cx="3815080" cy="647700"/>
          </a:xfrm>
        </p:grpSpPr>
        <p:sp>
          <p:nvSpPr>
            <p:cNvPr id="89131" name="RemarkBack"/>
            <p:cNvSpPr>
              <a:spLocks noChangeArrowheads="1"/>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32" name="RemarkBlock"/>
            <p:cNvSpPr>
              <a:spLocks noChangeArrowheads="1"/>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33" name="RemarkTitleText"/>
            <p:cNvSpPr txBox="1">
              <a:spLocks noChangeArrowheads="1"/>
            </p:cNvSpPr>
            <p:nvPr>
              <p:custDataLst>
                <p:tags r:id="rId27"/>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1800">
                  <a:solidFill>
                    <a:srgbClr val="000000"/>
                  </a:solidFill>
                  <a:latin typeface="微软雅黑" pitchFamily="34" charset="-122"/>
                  <a:ea typeface="微软雅黑" pitchFamily="34" charset="-122"/>
                  <a:sym typeface="微软雅黑" pitchFamily="34" charset="-122"/>
                </a:rPr>
                <a:t>答案解析</a:t>
              </a:r>
            </a:p>
          </p:txBody>
        </p:sp>
      </p:grpSp>
      <p:sp>
        <p:nvSpPr>
          <p:cNvPr id="89122" name="RemarkBack"/>
          <p:cNvSpPr>
            <a:spLocks noChangeArrowheads="1"/>
          </p:cNvSpPr>
          <p:nvPr>
            <p:custDataLst>
              <p:tags r:id="rId16"/>
            </p:custDataLst>
          </p:nvPr>
        </p:nvSpPr>
        <p:spPr bwMode="auto">
          <a:xfrm>
            <a:off x="9539357" y="12700"/>
            <a:ext cx="3815425"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23" name="RemarkBlock"/>
          <p:cNvSpPr>
            <a:spLocks noChangeArrowheads="1"/>
          </p:cNvSpPr>
          <p:nvPr>
            <p:custDataLst>
              <p:tags r:id="rId17"/>
            </p:custDataLst>
          </p:nvPr>
        </p:nvSpPr>
        <p:spPr bwMode="auto">
          <a:xfrm>
            <a:off x="9539356" y="12700"/>
            <a:ext cx="190533"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24" name="RemarkTitleText"/>
          <p:cNvSpPr txBox="1">
            <a:spLocks noChangeArrowheads="1"/>
          </p:cNvSpPr>
          <p:nvPr>
            <p:custDataLst>
              <p:tags r:id="rId18"/>
            </p:custDataLst>
          </p:nvPr>
        </p:nvSpPr>
        <p:spPr bwMode="auto">
          <a:xfrm>
            <a:off x="9780698" y="0"/>
            <a:ext cx="1905331"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1800">
                <a:solidFill>
                  <a:srgbClr val="000000"/>
                </a:solidFill>
                <a:latin typeface="微软雅黑" pitchFamily="34" charset="-122"/>
                <a:ea typeface="微软雅黑" pitchFamily="34" charset="-122"/>
                <a:sym typeface="微软雅黑" pitchFamily="34" charset="-122"/>
              </a:rPr>
              <a:t>答案解析</a:t>
            </a:r>
          </a:p>
        </p:txBody>
      </p:sp>
      <p:grpSp>
        <p:nvGrpSpPr>
          <p:cNvPr id="89125" name="组合 45"/>
          <p:cNvGrpSpPr>
            <a:grpSpLocks/>
          </p:cNvGrpSpPr>
          <p:nvPr>
            <p:custDataLst>
              <p:tags r:id="rId19"/>
            </p:custDataLst>
          </p:nvPr>
        </p:nvGrpSpPr>
        <p:grpSpPr bwMode="auto">
          <a:xfrm>
            <a:off x="0" y="0"/>
            <a:ext cx="9145588" cy="635000"/>
            <a:chOff x="0" y="0"/>
            <a:chExt cx="9144000" cy="635000"/>
          </a:xfrm>
        </p:grpSpPr>
        <p:sp>
          <p:nvSpPr>
            <p:cNvPr id="89127" name="TitleBackground"/>
            <p:cNvSpPr>
              <a:spLocks noChangeArrowheads="1"/>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28" name="ColorBlock"/>
            <p:cNvSpPr>
              <a:spLocks noChangeArrowheads="1"/>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89129" name="TypeText"/>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2600">
                  <a:solidFill>
                    <a:srgbClr val="000000"/>
                  </a:solidFill>
                  <a:latin typeface="微软雅黑" pitchFamily="34" charset="-122"/>
                  <a:ea typeface="微软雅黑" pitchFamily="34" charset="-122"/>
                  <a:sym typeface="微软雅黑" pitchFamily="34" charset="-122"/>
                </a:rPr>
                <a:t>多选题</a:t>
              </a:r>
            </a:p>
          </p:txBody>
        </p:sp>
        <p:sp>
          <p:nvSpPr>
            <p:cNvPr id="89130" name="TipText"/>
            <p:cNvSpPr txBox="1">
              <a:spLocks noChangeArrowheads="1"/>
            </p:cNvSpPr>
            <p:nvPr>
              <p:custDataLst>
                <p:tags r:id="rId24"/>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en-US" altLang="zh-CN" sz="2000">
                  <a:solidFill>
                    <a:srgbClr val="808080"/>
                  </a:solidFill>
                  <a:latin typeface="微软雅黑" pitchFamily="34" charset="-122"/>
                  <a:ea typeface="微软雅黑" pitchFamily="34" charset="-122"/>
                  <a:sym typeface="微软雅黑" pitchFamily="34" charset="-122"/>
                </a:rPr>
                <a:t>1</a:t>
              </a:r>
              <a:r>
                <a:rPr lang="zh-CN" altLang="en-US" sz="2000">
                  <a:solidFill>
                    <a:srgbClr val="808080"/>
                  </a:solidFill>
                  <a:latin typeface="微软雅黑" pitchFamily="34" charset="-122"/>
                  <a:ea typeface="微软雅黑" pitchFamily="34" charset="-122"/>
                  <a:sym typeface="微软雅黑" pitchFamily="34" charset="-122"/>
                </a:rPr>
                <a:t>分</a:t>
              </a:r>
            </a:p>
          </p:txBody>
        </p:sp>
      </p:grpSp>
      <p:pic>
        <p:nvPicPr>
          <p:cNvPr id="89126" name="图片 5"/>
          <p:cNvPicPr>
            <a:picLocks noChangeArrowheads="1"/>
          </p:cNvPicPr>
          <p:nvPr>
            <p:custDataLst>
              <p:tags r:id="rId20"/>
            </p:custDataLst>
          </p:nvPr>
        </p:nvPicPr>
        <p:blipFill>
          <a:blip r:embed="rId29">
            <a:extLst>
              <a:ext uri="{28A0092B-C50C-407E-A947-70E740481C1C}">
                <a14:useLocalDpi xmlns:a14="http://schemas.microsoft.com/office/drawing/2010/main" val="0"/>
              </a:ext>
            </a:extLst>
          </a:blip>
          <a:srcRect/>
          <a:stretch>
            <a:fillRect/>
          </a:stretch>
        </p:blipFill>
        <p:spPr bwMode="auto">
          <a:xfrm>
            <a:off x="7595919" y="63500"/>
            <a:ext cx="142264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82502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zh-CN" smtClean="0"/>
              <a:t>2.4 </a:t>
            </a:r>
            <a:r>
              <a:rPr lang="zh-CN" altLang="en-US" smtClean="0"/>
              <a:t>一元多项式的表示</a:t>
            </a:r>
          </a:p>
        </p:txBody>
      </p:sp>
      <p:sp>
        <p:nvSpPr>
          <p:cNvPr id="90115" name="Rectangle 1027"/>
          <p:cNvSpPr>
            <a:spLocks noGrp="1" noChangeArrowheads="1"/>
          </p:cNvSpPr>
          <p:nvPr>
            <p:ph idx="1"/>
          </p:nvPr>
        </p:nvSpPr>
        <p:spPr>
          <a:xfrm>
            <a:off x="1187656" y="2060576"/>
            <a:ext cx="7634026" cy="4392613"/>
          </a:xfrm>
        </p:spPr>
        <p:txBody>
          <a:bodyPr/>
          <a:lstStyle/>
          <a:p>
            <a:pPr eaLnBrk="1" hangingPunct="1"/>
            <a:r>
              <a:rPr lang="en-US" altLang="zh-CN" sz="2800" b="1" smtClean="0">
                <a:ea typeface="楷体_GB2312" pitchFamily="49" charset="-122"/>
              </a:rPr>
              <a:t>P</a:t>
            </a:r>
            <a:r>
              <a:rPr lang="en-US" altLang="zh-CN" sz="2800" b="1" baseline="-25000" smtClean="0">
                <a:ea typeface="楷体_GB2312" pitchFamily="49" charset="-122"/>
              </a:rPr>
              <a:t>n</a:t>
            </a:r>
            <a:r>
              <a:rPr lang="en-US" altLang="zh-CN" sz="2800" b="1" smtClean="0">
                <a:ea typeface="楷体_GB2312" pitchFamily="49" charset="-122"/>
              </a:rPr>
              <a:t>(x)=</a:t>
            </a:r>
            <a:r>
              <a:rPr lang="en-US" altLang="zh-CN" sz="2800" b="1" smtClean="0">
                <a:latin typeface="Times New Roman" pitchFamily="18" charset="0"/>
                <a:ea typeface="楷体_GB2312" pitchFamily="49" charset="-122"/>
              </a:rPr>
              <a:t>p</a:t>
            </a:r>
            <a:r>
              <a:rPr lang="en-US" altLang="zh-CN" sz="2800" b="1" baseline="-30000" smtClean="0">
                <a:latin typeface="Times New Roman" pitchFamily="18" charset="0"/>
                <a:ea typeface="楷体_GB2312" pitchFamily="49" charset="-122"/>
              </a:rPr>
              <a:t>0</a:t>
            </a:r>
            <a:r>
              <a:rPr lang="en-US" altLang="zh-CN" sz="2800" b="1" smtClean="0">
                <a:latin typeface="Times New Roman" pitchFamily="18" charset="0"/>
                <a:ea typeface="楷体_GB2312" pitchFamily="49" charset="-122"/>
              </a:rPr>
              <a:t>+p</a:t>
            </a:r>
            <a:r>
              <a:rPr lang="en-US" altLang="zh-CN" sz="2800" b="1" baseline="-30000" smtClean="0">
                <a:latin typeface="Times New Roman" pitchFamily="18" charset="0"/>
                <a:ea typeface="楷体_GB2312" pitchFamily="49" charset="-122"/>
              </a:rPr>
              <a:t>1</a:t>
            </a:r>
            <a:r>
              <a:rPr lang="en-US" altLang="zh-CN" sz="2800" b="1" smtClean="0">
                <a:latin typeface="Times New Roman" pitchFamily="18" charset="0"/>
                <a:ea typeface="楷体_GB2312" pitchFamily="49" charset="-122"/>
              </a:rPr>
              <a:t>x+p</a:t>
            </a:r>
            <a:r>
              <a:rPr lang="en-US" altLang="zh-CN" sz="2800" b="1" baseline="-30000" smtClean="0">
                <a:latin typeface="Times New Roman" pitchFamily="18" charset="0"/>
                <a:ea typeface="楷体_GB2312" pitchFamily="49" charset="-122"/>
              </a:rPr>
              <a:t>2</a:t>
            </a:r>
            <a:r>
              <a:rPr lang="en-US" altLang="zh-CN" sz="2800" b="1" smtClean="0">
                <a:latin typeface="Times New Roman" pitchFamily="18" charset="0"/>
                <a:ea typeface="楷体_GB2312" pitchFamily="49" charset="-122"/>
              </a:rPr>
              <a:t>x</a:t>
            </a:r>
            <a:r>
              <a:rPr lang="en-US" altLang="zh-CN" sz="2800" b="1" baseline="30000" smtClean="0">
                <a:latin typeface="Times New Roman" pitchFamily="18" charset="0"/>
                <a:ea typeface="楷体_GB2312" pitchFamily="49" charset="-122"/>
              </a:rPr>
              <a:t>2</a:t>
            </a:r>
            <a:r>
              <a:rPr lang="en-US" altLang="zh-CN" sz="2800" b="1" smtClean="0">
                <a:latin typeface="Times New Roman" pitchFamily="18" charset="0"/>
                <a:ea typeface="楷体_GB2312" pitchFamily="49" charset="-122"/>
              </a:rPr>
              <a:t>……+p</a:t>
            </a:r>
            <a:r>
              <a:rPr lang="en-US" altLang="zh-CN" sz="2800" b="1" baseline="-30000" smtClean="0">
                <a:latin typeface="Times New Roman" pitchFamily="18" charset="0"/>
                <a:ea typeface="楷体_GB2312" pitchFamily="49" charset="-122"/>
              </a:rPr>
              <a:t>n</a:t>
            </a:r>
            <a:r>
              <a:rPr lang="en-US" altLang="zh-CN" sz="2800" b="1" smtClean="0">
                <a:latin typeface="Times New Roman" pitchFamily="18" charset="0"/>
                <a:ea typeface="楷体_GB2312" pitchFamily="49" charset="-122"/>
              </a:rPr>
              <a:t>x</a:t>
            </a:r>
            <a:r>
              <a:rPr lang="en-US" altLang="zh-CN" sz="2800" b="1" baseline="30000" smtClean="0">
                <a:latin typeface="Times New Roman" pitchFamily="18" charset="0"/>
                <a:ea typeface="楷体_GB2312" pitchFamily="49" charset="-122"/>
              </a:rPr>
              <a:t>n</a:t>
            </a:r>
          </a:p>
          <a:p>
            <a:pPr eaLnBrk="1" hangingPunct="1"/>
            <a:r>
              <a:rPr lang="zh-CN" altLang="en-US" sz="2800" b="1" smtClean="0">
                <a:latin typeface="Times New Roman" pitchFamily="18" charset="0"/>
                <a:ea typeface="楷体_GB2312" pitchFamily="49" charset="-122"/>
              </a:rPr>
              <a:t>一元多项式的抽象数据类型       </a:t>
            </a:r>
            <a:r>
              <a:rPr lang="en-US" altLang="zh-CN" sz="2800" b="1" smtClean="0">
                <a:latin typeface="Times New Roman" pitchFamily="18" charset="0"/>
                <a:ea typeface="楷体_GB2312" pitchFamily="49" charset="-122"/>
              </a:rPr>
              <a:t>P40-42</a:t>
            </a:r>
            <a:r>
              <a:rPr lang="zh-CN" altLang="en-US" sz="2800" b="1" smtClean="0">
                <a:latin typeface="Times New Roman" pitchFamily="18" charset="0"/>
                <a:ea typeface="楷体_GB2312" pitchFamily="49" charset="-122"/>
              </a:rPr>
              <a:t>页</a:t>
            </a:r>
            <a:endParaRPr lang="en-US" altLang="zh-CN" sz="2800" b="1" smtClean="0">
              <a:latin typeface="Times New Roman" pitchFamily="18" charset="0"/>
              <a:ea typeface="楷体_GB2312" pitchFamily="49" charset="-122"/>
            </a:endParaRPr>
          </a:p>
          <a:p>
            <a:pPr eaLnBrk="1" hangingPunct="1"/>
            <a:endParaRPr lang="en-US" altLang="zh-CN" sz="2800" b="1" smtClean="0">
              <a:latin typeface="Times New Roman" pitchFamily="18" charset="0"/>
              <a:ea typeface="楷体_GB2312" pitchFamily="49" charset="-122"/>
            </a:endParaRPr>
          </a:p>
          <a:p>
            <a:pPr eaLnBrk="1" hangingPunct="1">
              <a:buFont typeface="Wingdings" pitchFamily="2" charset="2"/>
              <a:buNone/>
            </a:pPr>
            <a:endParaRPr lang="en-US" altLang="zh-CN" sz="2800" b="1" smtClean="0">
              <a:ea typeface="楷体_GB2312" pitchFamily="49" charset="-122"/>
            </a:endParaRPr>
          </a:p>
        </p:txBody>
      </p:sp>
      <p:sp>
        <p:nvSpPr>
          <p:cNvPr id="901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88B605C3-1AE5-456C-B6DA-92677854B8FA}" type="slidenum">
              <a:rPr kumimoji="0" lang="en-US" altLang="zh-CN" sz="1400"/>
              <a:pPr>
                <a:spcBef>
                  <a:spcPct val="0"/>
                </a:spcBef>
                <a:buClrTx/>
                <a:buSzTx/>
                <a:buFontTx/>
                <a:buNone/>
              </a:pPr>
              <a:t>58</a:t>
            </a:fld>
            <a:endParaRPr kumimoji="0" lang="en-US" altLang="zh-CN" sz="1400"/>
          </a:p>
        </p:txBody>
      </p:sp>
    </p:spTree>
    <p:extLst>
      <p:ext uri="{BB962C8B-B14F-4D97-AF65-F5344CB8AC3E}">
        <p14:creationId xmlns:p14="http://schemas.microsoft.com/office/powerpoint/2010/main" val="345681651"/>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t>2.4 </a:t>
            </a:r>
            <a:r>
              <a:rPr lang="zh-CN" altLang="en-US" smtClean="0"/>
              <a:t>一元多项式的表示</a:t>
            </a:r>
            <a:r>
              <a:rPr lang="en-US" altLang="zh-CN" smtClean="0"/>
              <a:t>(</a:t>
            </a:r>
            <a:r>
              <a:rPr lang="zh-CN" altLang="en-US" smtClean="0"/>
              <a:t>顺序存储</a:t>
            </a:r>
            <a:r>
              <a:rPr lang="en-US" altLang="zh-CN" smtClean="0"/>
              <a:t>)</a:t>
            </a:r>
          </a:p>
        </p:txBody>
      </p:sp>
      <p:sp>
        <p:nvSpPr>
          <p:cNvPr id="91139" name="Rectangle 3"/>
          <p:cNvSpPr>
            <a:spLocks noGrp="1" noChangeArrowheads="1"/>
          </p:cNvSpPr>
          <p:nvPr>
            <p:ph type="body" idx="1"/>
          </p:nvPr>
        </p:nvSpPr>
        <p:spPr/>
        <p:txBody>
          <a:bodyPr/>
          <a:lstStyle/>
          <a:p>
            <a:pPr eaLnBrk="1" hangingPunct="1"/>
            <a:r>
              <a:rPr lang="en-US" altLang="zh-CN" sz="2400" b="1" smtClean="0">
                <a:ea typeface="楷体_GB2312" pitchFamily="49" charset="-122"/>
              </a:rPr>
              <a:t>P(x)=1+3x</a:t>
            </a:r>
            <a:r>
              <a:rPr lang="en-US" altLang="zh-CN" sz="2400" b="1" baseline="30000" smtClean="0">
                <a:ea typeface="楷体_GB2312" pitchFamily="49" charset="-122"/>
              </a:rPr>
              <a:t>10000</a:t>
            </a:r>
            <a:r>
              <a:rPr lang="en-US" altLang="zh-CN" sz="2400" b="1" smtClean="0">
                <a:ea typeface="楷体_GB2312" pitchFamily="49" charset="-122"/>
              </a:rPr>
              <a:t>+2x</a:t>
            </a:r>
            <a:r>
              <a:rPr lang="en-US" altLang="zh-CN" sz="2400" b="1" baseline="30000" smtClean="0">
                <a:ea typeface="楷体_GB2312" pitchFamily="49" charset="-122"/>
              </a:rPr>
              <a:t>20000</a:t>
            </a:r>
          </a:p>
          <a:p>
            <a:pPr eaLnBrk="1" hangingPunct="1"/>
            <a:r>
              <a:rPr lang="zh-CN" altLang="en-US" sz="2400" b="1" smtClean="0">
                <a:latin typeface="Times New Roman" pitchFamily="18" charset="0"/>
                <a:ea typeface="楷体_GB2312" pitchFamily="49" charset="-122"/>
              </a:rPr>
              <a:t>将指数隐含在其系数的序号中，</a:t>
            </a:r>
            <a:r>
              <a:rPr lang="en-US" altLang="zh-CN" sz="2400" b="1" smtClean="0">
                <a:latin typeface="Times New Roman" pitchFamily="18" charset="0"/>
                <a:ea typeface="楷体_GB2312" pitchFamily="49" charset="-122"/>
              </a:rPr>
              <a:t>P = (p</a:t>
            </a:r>
            <a:r>
              <a:rPr lang="en-US" altLang="zh-CN" sz="2400" b="1" baseline="-25000" smtClean="0">
                <a:latin typeface="Times New Roman" pitchFamily="18" charset="0"/>
                <a:ea typeface="楷体_GB2312" pitchFamily="49" charset="-122"/>
              </a:rPr>
              <a:t>0</a:t>
            </a:r>
            <a:r>
              <a:rPr lang="en-US" altLang="zh-CN" sz="2400" b="1" smtClean="0">
                <a:latin typeface="Times New Roman" pitchFamily="18" charset="0"/>
                <a:ea typeface="楷体_GB2312" pitchFamily="49" charset="-122"/>
              </a:rPr>
              <a:t>, p</a:t>
            </a:r>
            <a:r>
              <a:rPr lang="en-US" altLang="zh-CN" sz="2400" b="1" baseline="-25000" smtClean="0">
                <a:latin typeface="Times New Roman" pitchFamily="18" charset="0"/>
                <a:ea typeface="楷体_GB2312" pitchFamily="49" charset="-122"/>
              </a:rPr>
              <a:t>1</a:t>
            </a:r>
            <a:r>
              <a:rPr lang="en-US" altLang="zh-CN" sz="2400" b="1" smtClean="0">
                <a:latin typeface="Times New Roman" pitchFamily="18" charset="0"/>
                <a:ea typeface="楷体_GB2312" pitchFamily="49" charset="-122"/>
              </a:rPr>
              <a:t>, …,p</a:t>
            </a:r>
            <a:r>
              <a:rPr lang="en-US" altLang="zh-CN" sz="2400" b="1" baseline="-25000" smtClean="0">
                <a:latin typeface="Times New Roman" pitchFamily="18" charset="0"/>
                <a:ea typeface="楷体_GB2312" pitchFamily="49" charset="-122"/>
              </a:rPr>
              <a:t>n</a:t>
            </a:r>
            <a:r>
              <a:rPr lang="en-US" altLang="zh-CN" sz="2400" b="1" smtClean="0">
                <a:latin typeface="Times New Roman" pitchFamily="18" charset="0"/>
                <a:ea typeface="楷体_GB2312" pitchFamily="49" charset="-122"/>
              </a:rPr>
              <a:t>) </a:t>
            </a:r>
          </a:p>
          <a:p>
            <a:pPr eaLnBrk="1" hangingPunct="1"/>
            <a:endParaRPr lang="en-US" altLang="zh-CN" sz="2400" b="1" baseline="30000" smtClean="0">
              <a:ea typeface="楷体_GB2312" pitchFamily="49" charset="-122"/>
            </a:endParaRPr>
          </a:p>
          <a:p>
            <a:pPr eaLnBrk="1" hangingPunct="1"/>
            <a:endParaRPr lang="en-US" altLang="zh-CN" sz="2400" b="1" baseline="30000" smtClean="0">
              <a:ea typeface="楷体_GB2312" pitchFamily="49" charset="-122"/>
            </a:endParaRPr>
          </a:p>
          <a:p>
            <a:pPr eaLnBrk="1" hangingPunct="1"/>
            <a:endParaRPr lang="en-US" altLang="zh-CN" sz="2400" b="1" baseline="30000" smtClean="0">
              <a:ea typeface="楷体_GB2312" pitchFamily="49" charset="-122"/>
            </a:endParaRPr>
          </a:p>
          <a:p>
            <a:pPr algn="just" eaLnBrk="1" hangingPunct="1"/>
            <a:r>
              <a:rPr lang="zh-CN" altLang="en-US" sz="2400" b="1" smtClean="0">
                <a:solidFill>
                  <a:schemeClr val="tx2"/>
                </a:solidFill>
                <a:latin typeface="Times New Roman" pitchFamily="18" charset="0"/>
                <a:ea typeface="楷体_GB2312" pitchFamily="49" charset="-122"/>
              </a:rPr>
              <a:t>特点：</a:t>
            </a:r>
            <a:r>
              <a:rPr lang="zh-CN" altLang="en-US" sz="2400" b="1" smtClean="0">
                <a:latin typeface="Times New Roman" pitchFamily="18" charset="0"/>
                <a:ea typeface="楷体_GB2312" pitchFamily="49" charset="-122"/>
              </a:rPr>
              <a:t>算法易实现，但浪费空间</a:t>
            </a:r>
          </a:p>
          <a:p>
            <a:pPr algn="just" eaLnBrk="1" hangingPunct="1"/>
            <a:r>
              <a:rPr lang="zh-CN" altLang="en-US" sz="2400" b="1" smtClean="0">
                <a:latin typeface="Times New Roman" pitchFamily="18" charset="0"/>
                <a:ea typeface="楷体_GB2312" pitchFamily="49" charset="-122"/>
              </a:rPr>
              <a:t>用数据元素为</a:t>
            </a:r>
            <a:r>
              <a:rPr lang="en-US" altLang="zh-CN" sz="2400" b="1" smtClean="0">
                <a:solidFill>
                  <a:srgbClr val="FF0000"/>
                </a:solidFill>
                <a:ea typeface="楷体_GB2312" pitchFamily="49" charset="-122"/>
              </a:rPr>
              <a:t>(</a:t>
            </a:r>
            <a:r>
              <a:rPr lang="zh-CN" altLang="en-US" sz="2400" b="1" smtClean="0">
                <a:solidFill>
                  <a:srgbClr val="FF0000"/>
                </a:solidFill>
                <a:latin typeface="Times New Roman" pitchFamily="18" charset="0"/>
                <a:ea typeface="楷体_GB2312" pitchFamily="49" charset="-122"/>
              </a:rPr>
              <a:t>系数项，指数项</a:t>
            </a:r>
            <a:r>
              <a:rPr lang="en-US" altLang="zh-CN" sz="2400" b="1" smtClean="0">
                <a:solidFill>
                  <a:srgbClr val="FF0000"/>
                </a:solidFill>
                <a:ea typeface="楷体_GB2312" pitchFamily="49" charset="-122"/>
              </a:rPr>
              <a:t>)</a:t>
            </a:r>
            <a:r>
              <a:rPr lang="zh-CN" altLang="en-US" sz="2400" b="1" smtClean="0">
                <a:latin typeface="Times New Roman" pitchFamily="18" charset="0"/>
                <a:ea typeface="楷体_GB2312" pitchFamily="49" charset="-122"/>
              </a:rPr>
              <a:t>的线性表表示一元多项式，称为多项式的非零项系数</a:t>
            </a:r>
            <a:r>
              <a:rPr lang="en-US" altLang="zh-CN" sz="2400" b="1" smtClean="0">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指数对。</a:t>
            </a:r>
            <a:r>
              <a:rPr lang="en-US" altLang="zh-CN" sz="2400" b="1" smtClean="0">
                <a:ea typeface="楷体_GB2312" pitchFamily="49" charset="-122"/>
              </a:rPr>
              <a:t>P(x)=((1,0), (3,10000), (2,20000))</a:t>
            </a:r>
            <a:r>
              <a:rPr lang="zh-CN" altLang="en-US" sz="2400" b="1" smtClean="0"/>
              <a:t> </a:t>
            </a:r>
          </a:p>
          <a:p>
            <a:pPr eaLnBrk="1" hangingPunct="1"/>
            <a:endParaRPr lang="en-US" altLang="zh-CN" sz="2400" b="1" baseline="30000" smtClean="0">
              <a:ea typeface="楷体_GB2312" pitchFamily="49" charset="-122"/>
            </a:endParaRPr>
          </a:p>
          <a:p>
            <a:pPr algn="just" eaLnBrk="1" hangingPunct="1"/>
            <a:endParaRPr lang="en-US" altLang="zh-CN" sz="2400" b="1" baseline="30000" smtClean="0">
              <a:ea typeface="楷体_GB2312" pitchFamily="49" charset="-122"/>
            </a:endParaRPr>
          </a:p>
          <a:p>
            <a:pPr algn="just" eaLnBrk="1" hangingPunct="1"/>
            <a:r>
              <a:rPr lang="zh-CN" altLang="en-US" sz="2400" b="1" smtClean="0">
                <a:solidFill>
                  <a:schemeClr val="tx2"/>
                </a:solidFill>
                <a:latin typeface="Times New Roman" pitchFamily="18" charset="0"/>
                <a:ea typeface="楷体_GB2312" pitchFamily="49" charset="-122"/>
              </a:rPr>
              <a:t>特点</a:t>
            </a:r>
            <a:r>
              <a:rPr lang="zh-CN" altLang="en-US" sz="2400" b="1" smtClean="0">
                <a:latin typeface="Times New Roman" pitchFamily="18" charset="0"/>
                <a:ea typeface="楷体_GB2312" pitchFamily="49" charset="-122"/>
              </a:rPr>
              <a:t>：空间利用合理，但实现某些基本操作时不方便</a:t>
            </a:r>
            <a:endParaRPr lang="en-US" altLang="zh-CN" sz="2400" b="1" smtClean="0">
              <a:latin typeface="Times New Roman" pitchFamily="18" charset="0"/>
              <a:ea typeface="楷体_GB2312" pitchFamily="49" charset="-122"/>
            </a:endParaRPr>
          </a:p>
        </p:txBody>
      </p:sp>
      <p:graphicFrame>
        <p:nvGraphicFramePr>
          <p:cNvPr id="4" name="Group 91"/>
          <p:cNvGraphicFramePr>
            <a:graphicFrameLocks/>
          </p:cNvGraphicFramePr>
          <p:nvPr/>
        </p:nvGraphicFramePr>
        <p:xfrm>
          <a:off x="1819591" y="3238501"/>
          <a:ext cx="873277" cy="474663"/>
        </p:xfrm>
        <a:graphic>
          <a:graphicData uri="http://schemas.openxmlformats.org/drawingml/2006/table">
            <a:tbl>
              <a:tblPr/>
              <a:tblGrid>
                <a:gridCol w="419173"/>
                <a:gridCol w="454104"/>
              </a:tblGrid>
              <a:tr h="4746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1</a:t>
                      </a: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57"/>
          <p:cNvGraphicFramePr>
            <a:graphicFrameLocks noGrp="1"/>
          </p:cNvGraphicFramePr>
          <p:nvPr/>
        </p:nvGraphicFramePr>
        <p:xfrm>
          <a:off x="4350506" y="3238500"/>
          <a:ext cx="943139" cy="477838"/>
        </p:xfrm>
        <a:graphic>
          <a:graphicData uri="http://schemas.openxmlformats.org/drawingml/2006/table">
            <a:tbl>
              <a:tblPr/>
              <a:tblGrid>
                <a:gridCol w="438371"/>
                <a:gridCol w="504768"/>
              </a:tblGrid>
              <a:tr h="4778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3</a:t>
                      </a:r>
                    </a:p>
                  </a:txBody>
                  <a:tcPr marL="91569" marR="91569"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p>
                  </a:txBody>
                  <a:tcPr marL="91569" marR="91569" marT="45673" marB="45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55"/>
          <p:cNvGraphicFramePr>
            <a:graphicFrameLocks noGrp="1"/>
          </p:cNvGraphicFramePr>
          <p:nvPr/>
        </p:nvGraphicFramePr>
        <p:xfrm>
          <a:off x="6087533" y="3238501"/>
          <a:ext cx="1020941" cy="474663"/>
        </p:xfrm>
        <a:graphic>
          <a:graphicData uri="http://schemas.openxmlformats.org/drawingml/2006/table">
            <a:tbl>
              <a:tblPr/>
              <a:tblGrid>
                <a:gridCol w="516392"/>
                <a:gridCol w="504549"/>
              </a:tblGrid>
              <a:tr h="4746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2</a:t>
                      </a:r>
                    </a:p>
                  </a:txBody>
                  <a:tcPr marL="91529" marR="91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p>
                  </a:txBody>
                  <a:tcPr marL="91529" marR="91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58"/>
          <p:cNvGraphicFramePr>
            <a:graphicFrameLocks noGrp="1"/>
          </p:cNvGraphicFramePr>
          <p:nvPr/>
        </p:nvGraphicFramePr>
        <p:xfrm>
          <a:off x="1867224" y="5445126"/>
          <a:ext cx="1524265" cy="474663"/>
        </p:xfrm>
        <a:graphic>
          <a:graphicData uri="http://schemas.openxmlformats.org/drawingml/2006/table">
            <a:tbl>
              <a:tblPr/>
              <a:tblGrid>
                <a:gridCol w="587477"/>
                <a:gridCol w="936788"/>
              </a:tblGrid>
              <a:tr h="4746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1</a:t>
                      </a: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0</a:t>
                      </a: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66"/>
          <p:cNvGraphicFramePr>
            <a:graphicFrameLocks noGrp="1"/>
          </p:cNvGraphicFramePr>
          <p:nvPr/>
        </p:nvGraphicFramePr>
        <p:xfrm>
          <a:off x="3394664" y="5445126"/>
          <a:ext cx="1524264" cy="474663"/>
        </p:xfrm>
        <a:graphic>
          <a:graphicData uri="http://schemas.openxmlformats.org/drawingml/2006/table">
            <a:tbl>
              <a:tblPr/>
              <a:tblGrid>
                <a:gridCol w="428699"/>
                <a:gridCol w="1095565"/>
              </a:tblGrid>
              <a:tr h="4746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3</a:t>
                      </a: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10000</a:t>
                      </a: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Group 74"/>
          <p:cNvGraphicFramePr>
            <a:graphicFrameLocks noGrp="1"/>
          </p:cNvGraphicFramePr>
          <p:nvPr/>
        </p:nvGraphicFramePr>
        <p:xfrm>
          <a:off x="4920517" y="5445126"/>
          <a:ext cx="1524264" cy="474663"/>
        </p:xfrm>
        <a:graphic>
          <a:graphicData uri="http://schemas.openxmlformats.org/drawingml/2006/table">
            <a:tbl>
              <a:tblPr/>
              <a:tblGrid>
                <a:gridCol w="415997"/>
                <a:gridCol w="1108267"/>
              </a:tblGrid>
              <a:tr h="4746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2</a:t>
                      </a: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20000</a:t>
                      </a: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 name="Group 92"/>
          <p:cNvGraphicFramePr>
            <a:graphicFrameLocks noGrp="1"/>
          </p:cNvGraphicFramePr>
          <p:nvPr/>
        </p:nvGraphicFramePr>
        <p:xfrm>
          <a:off x="2692868" y="3240088"/>
          <a:ext cx="792301" cy="474662"/>
        </p:xfrm>
        <a:graphic>
          <a:graphicData uri="http://schemas.openxmlformats.org/drawingml/2006/table">
            <a:tbl>
              <a:tblPr/>
              <a:tblGrid>
                <a:gridCol w="360426"/>
                <a:gridCol w="431875"/>
              </a:tblGrid>
              <a:tr h="4746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1" name="Group 104"/>
          <p:cNvGraphicFramePr>
            <a:graphicFrameLocks noGrp="1"/>
          </p:cNvGraphicFramePr>
          <p:nvPr/>
        </p:nvGraphicFramePr>
        <p:xfrm>
          <a:off x="3486755" y="3240088"/>
          <a:ext cx="870102" cy="474662"/>
        </p:xfrm>
        <a:graphic>
          <a:graphicData uri="http://schemas.openxmlformats.org/drawingml/2006/table">
            <a:tbl>
              <a:tblPr/>
              <a:tblGrid>
                <a:gridCol w="481274"/>
                <a:gridCol w="388828"/>
              </a:tblGrid>
              <a:tr h="4746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a:ea typeface="宋体" pitchFamily="2" charset="-122"/>
                        </a:rPr>
                        <a:t>…</a:t>
                      </a:r>
                      <a:endParaRPr kumimoji="1" lang="en-US" altLang="zh-CN" sz="2400" b="0" i="0" u="none" strike="noStrike" cap="none" normalizeH="0" baseline="0" dirty="0">
                        <a:ln>
                          <a:noFill/>
                        </a:ln>
                        <a:solidFill>
                          <a:schemeClr val="tx1"/>
                        </a:solidFill>
                        <a:effectLst/>
                        <a:latin typeface="Tahoma" pitchFamily="34" charset="0"/>
                        <a:ea typeface="宋体" pitchFamily="2" charset="-122"/>
                      </a:endParaRPr>
                    </a:p>
                  </a:txBody>
                  <a:tcPr marL="91429" marR="914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a:ea typeface="宋体" pitchFamily="2" charset="-122"/>
                        </a:rPr>
                        <a:t>…</a:t>
                      </a:r>
                      <a:endParaRPr kumimoji="1" lang="en-US" altLang="zh-CN" sz="2400" b="0" i="0" u="none" strike="noStrike" cap="none" normalizeH="0" baseline="0" dirty="0">
                        <a:ln>
                          <a:noFill/>
                        </a:ln>
                        <a:solidFill>
                          <a:schemeClr val="tx1"/>
                        </a:solidFill>
                        <a:effectLst/>
                        <a:latin typeface="Tahoma" pitchFamily="34" charset="0"/>
                        <a:ea typeface="宋体" pitchFamily="2" charset="-122"/>
                      </a:endParaRPr>
                    </a:p>
                  </a:txBody>
                  <a:tcPr marL="91429" marR="914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118"/>
          <p:cNvGraphicFramePr>
            <a:graphicFrameLocks noGrp="1"/>
          </p:cNvGraphicFramePr>
          <p:nvPr/>
        </p:nvGraphicFramePr>
        <p:xfrm>
          <a:off x="5293644" y="3240088"/>
          <a:ext cx="792301" cy="474662"/>
        </p:xfrm>
        <a:graphic>
          <a:graphicData uri="http://schemas.openxmlformats.org/drawingml/2006/table">
            <a:tbl>
              <a:tblPr/>
              <a:tblGrid>
                <a:gridCol w="431330"/>
                <a:gridCol w="360971"/>
              </a:tblGrid>
              <a:tr h="4746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imes New Roman"/>
                          <a:ea typeface="宋体" pitchFamily="2" charset="-122"/>
                        </a:rPr>
                        <a:t>…</a:t>
                      </a:r>
                      <a:endParaRPr kumimoji="1" lang="en-US" altLang="zh-CN" sz="2400" b="0" i="0" u="none" strike="noStrike" cap="none" normalizeH="0" baseline="0">
                        <a:ln>
                          <a:noFill/>
                        </a:ln>
                        <a:solidFill>
                          <a:schemeClr val="tx1"/>
                        </a:solidFill>
                        <a:effectLst/>
                        <a:latin typeface="Tahoma" pitchFamily="34" charset="0"/>
                        <a:ea typeface="宋体" pitchFamily="2" charset="-122"/>
                      </a:endParaRPr>
                    </a:p>
                  </a:txBody>
                  <a:tcPr marL="91456" marR="914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a:ea typeface="宋体" pitchFamily="2" charset="-122"/>
                        </a:rPr>
                        <a:t>…</a:t>
                      </a:r>
                      <a:endParaRPr kumimoji="1" lang="en-US" altLang="zh-CN" sz="2400" b="0" i="0" u="none" strike="noStrike" cap="none" normalizeH="0" baseline="0" dirty="0">
                        <a:ln>
                          <a:noFill/>
                        </a:ln>
                        <a:solidFill>
                          <a:schemeClr val="tx1"/>
                        </a:solidFill>
                        <a:effectLst/>
                        <a:latin typeface="Tahoma" pitchFamily="34" charset="0"/>
                        <a:ea typeface="宋体" pitchFamily="2" charset="-122"/>
                      </a:endParaRPr>
                    </a:p>
                  </a:txBody>
                  <a:tcPr marL="91456" marR="914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1212" name="Text Box 121"/>
          <p:cNvSpPr txBox="1">
            <a:spLocks noChangeArrowheads="1"/>
          </p:cNvSpPr>
          <p:nvPr/>
        </p:nvSpPr>
        <p:spPr bwMode="auto">
          <a:xfrm>
            <a:off x="1873576" y="2852738"/>
            <a:ext cx="52206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chemeClr val="tx2"/>
                </a:solidFill>
                <a:latin typeface="Times New Roman" pitchFamily="18" charset="0"/>
              </a:rPr>
              <a:t>0    1                    10000              20000</a:t>
            </a:r>
          </a:p>
        </p:txBody>
      </p:sp>
      <p:sp>
        <p:nvSpPr>
          <p:cNvPr id="9121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F05285B7-1D43-47FA-832D-5D40FADC68F8}" type="slidenum">
              <a:rPr kumimoji="0" lang="en-US" altLang="zh-CN" sz="1400"/>
              <a:pPr>
                <a:spcBef>
                  <a:spcPct val="0"/>
                </a:spcBef>
                <a:buClrTx/>
                <a:buSzTx/>
                <a:buFontTx/>
                <a:buNone/>
              </a:pPr>
              <a:t>59</a:t>
            </a:fld>
            <a:endParaRPr kumimoji="0" lang="en-US" altLang="zh-CN" sz="1400"/>
          </a:p>
        </p:txBody>
      </p:sp>
    </p:spTree>
    <p:extLst>
      <p:ext uri="{BB962C8B-B14F-4D97-AF65-F5344CB8AC3E}">
        <p14:creationId xmlns:p14="http://schemas.microsoft.com/office/powerpoint/2010/main" val="1073693793"/>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61517" y="128954"/>
            <a:ext cx="6859191" cy="838200"/>
          </a:xfrm>
        </p:spPr>
        <p:txBody>
          <a:bodyPr/>
          <a:lstStyle/>
          <a:p>
            <a:pPr eaLnBrk="1" hangingPunct="1">
              <a:defRPr/>
            </a:pPr>
            <a:r>
              <a:rPr lang="zh-CN" altLang="en-US" dirty="0">
                <a:latin typeface="Times New Roman" panose="02020603050405020304" pitchFamily="18" charset="0"/>
              </a:rPr>
              <a:t>线性表的应用举例：例</a:t>
            </a:r>
            <a:r>
              <a:rPr lang="en-US" altLang="zh-CN" dirty="0">
                <a:latin typeface="+mn-lt"/>
              </a:rPr>
              <a:t>2-1</a:t>
            </a:r>
          </a:p>
        </p:txBody>
      </p:sp>
      <p:sp>
        <p:nvSpPr>
          <p:cNvPr id="16387" name="Rectangle 3"/>
          <p:cNvSpPr>
            <a:spLocks noGrp="1" noChangeArrowheads="1"/>
          </p:cNvSpPr>
          <p:nvPr>
            <p:ph type="body" idx="1"/>
          </p:nvPr>
        </p:nvSpPr>
        <p:spPr>
          <a:xfrm>
            <a:off x="414138" y="1260231"/>
            <a:ext cx="8404096" cy="4800600"/>
          </a:xfrm>
        </p:spPr>
        <p:txBody>
          <a:bodyPr/>
          <a:lstStyle/>
          <a:p>
            <a:pPr marL="0" indent="0" eaLnBrk="1" hangingPunct="1"/>
            <a:r>
              <a:rPr lang="zh-CN" altLang="en-US" sz="2400" b="1" dirty="0" smtClean="0">
                <a:solidFill>
                  <a:schemeClr val="tx2"/>
                </a:solidFill>
                <a:latin typeface="Times New Roman" pitchFamily="18" charset="0"/>
                <a:ea typeface="楷体_GB2312" pitchFamily="49" charset="-122"/>
              </a:rPr>
              <a:t>问题</a:t>
            </a:r>
            <a:r>
              <a:rPr lang="zh-CN" altLang="en-US" sz="2400" b="1" dirty="0" smtClean="0">
                <a:latin typeface="Times New Roman" pitchFamily="18" charset="0"/>
                <a:ea typeface="楷体_GB2312" pitchFamily="49" charset="-122"/>
              </a:rPr>
              <a:t>：已知集合</a:t>
            </a:r>
            <a:r>
              <a:rPr lang="en-US" altLang="zh-CN" sz="2400" b="1" dirty="0" smtClean="0">
                <a:latin typeface="Times New Roman" pitchFamily="18" charset="0"/>
                <a:ea typeface="楷体_GB2312" pitchFamily="49" charset="-122"/>
              </a:rPr>
              <a:t>A</a:t>
            </a:r>
            <a:r>
              <a:rPr lang="zh-CN" altLang="en-US" sz="2400" b="1" dirty="0" smtClean="0">
                <a:latin typeface="Times New Roman" pitchFamily="18" charset="0"/>
                <a:ea typeface="楷体_GB2312" pitchFamily="49" charset="-122"/>
              </a:rPr>
              <a:t>和</a:t>
            </a:r>
            <a:r>
              <a:rPr lang="en-US" altLang="zh-CN" sz="2400" b="1" dirty="0" smtClean="0">
                <a:latin typeface="Times New Roman" pitchFamily="18" charset="0"/>
                <a:ea typeface="楷体_GB2312" pitchFamily="49" charset="-122"/>
              </a:rPr>
              <a:t>B</a:t>
            </a:r>
            <a:r>
              <a:rPr lang="zh-CN" altLang="en-US" sz="2400" b="1" dirty="0" smtClean="0">
                <a:latin typeface="Times New Roman" pitchFamily="18" charset="0"/>
                <a:ea typeface="楷体_GB2312" pitchFamily="49" charset="-122"/>
              </a:rPr>
              <a:t>，求</a:t>
            </a:r>
            <a:r>
              <a:rPr lang="en-US" altLang="zh-CN" sz="2400" b="1" dirty="0" smtClean="0">
                <a:latin typeface="Times New Roman" pitchFamily="18" charset="0"/>
                <a:ea typeface="楷体_GB2312" pitchFamily="49" charset="-122"/>
              </a:rPr>
              <a:t>A=A∪B</a:t>
            </a:r>
            <a:r>
              <a:rPr lang="zh-CN" altLang="en-US" sz="2400" b="1" dirty="0" smtClean="0">
                <a:latin typeface="Times New Roman" pitchFamily="18" charset="0"/>
                <a:ea typeface="楷体_GB2312" pitchFamily="49" charset="-122"/>
              </a:rPr>
              <a:t>。</a:t>
            </a:r>
          </a:p>
          <a:p>
            <a:pPr marL="0" indent="0" eaLnBrk="1" hangingPunct="1"/>
            <a:r>
              <a:rPr lang="zh-CN" altLang="en-US" sz="2400" b="1" dirty="0" smtClean="0">
                <a:solidFill>
                  <a:schemeClr val="tx2"/>
                </a:solidFill>
                <a:latin typeface="Times New Roman" pitchFamily="18" charset="0"/>
                <a:ea typeface="楷体_GB2312" pitchFamily="49" charset="-122"/>
              </a:rPr>
              <a:t>解决方案</a:t>
            </a:r>
            <a:r>
              <a:rPr lang="zh-CN" altLang="en-US" sz="2400" b="1" dirty="0" smtClean="0">
                <a:latin typeface="Times New Roman" pitchFamily="18" charset="0"/>
                <a:ea typeface="楷体_GB2312" pitchFamily="49" charset="-122"/>
              </a:rPr>
              <a:t>：集合</a:t>
            </a:r>
            <a:r>
              <a:rPr lang="en-US" altLang="zh-CN" sz="2400" b="1" dirty="0" smtClean="0">
                <a:latin typeface="Times New Roman" pitchFamily="18" charset="0"/>
                <a:ea typeface="楷体_GB2312" pitchFamily="49" charset="-122"/>
              </a:rPr>
              <a:t>A</a:t>
            </a:r>
            <a:r>
              <a:rPr lang="zh-CN" altLang="en-US" sz="2400" b="1" dirty="0" smtClean="0">
                <a:latin typeface="Times New Roman" pitchFamily="18" charset="0"/>
                <a:ea typeface="楷体_GB2312" pitchFamily="49" charset="-122"/>
              </a:rPr>
              <a:t>和</a:t>
            </a:r>
            <a:r>
              <a:rPr lang="en-US" altLang="zh-CN" sz="2400" b="1" dirty="0" smtClean="0">
                <a:latin typeface="Times New Roman" pitchFamily="18" charset="0"/>
                <a:ea typeface="楷体_GB2312" pitchFamily="49" charset="-122"/>
              </a:rPr>
              <a:t>B</a:t>
            </a:r>
            <a:r>
              <a:rPr lang="zh-CN" altLang="en-US" sz="2400" b="1" dirty="0" smtClean="0">
                <a:latin typeface="Times New Roman" pitchFamily="18" charset="0"/>
                <a:ea typeface="楷体_GB2312" pitchFamily="49" charset="-122"/>
              </a:rPr>
              <a:t>分别用线性表</a:t>
            </a:r>
            <a:r>
              <a:rPr lang="en-US" altLang="zh-CN" sz="2400" b="1" dirty="0" smtClean="0">
                <a:latin typeface="Times New Roman" pitchFamily="18" charset="0"/>
                <a:ea typeface="楷体_GB2312" pitchFamily="49" charset="-122"/>
              </a:rPr>
              <a:t>LA</a:t>
            </a:r>
            <a:r>
              <a:rPr lang="zh-CN" altLang="en-US" sz="2400" b="1" dirty="0" smtClean="0">
                <a:latin typeface="Times New Roman" pitchFamily="18" charset="0"/>
                <a:ea typeface="楷体_GB2312" pitchFamily="49" charset="-122"/>
              </a:rPr>
              <a:t>和</a:t>
            </a:r>
            <a:r>
              <a:rPr lang="en-US" altLang="zh-CN" sz="2400" b="1" dirty="0" smtClean="0">
                <a:latin typeface="Times New Roman" pitchFamily="18" charset="0"/>
                <a:ea typeface="楷体_GB2312" pitchFamily="49" charset="-122"/>
              </a:rPr>
              <a:t>LB</a:t>
            </a:r>
            <a:r>
              <a:rPr lang="zh-CN" altLang="en-US" sz="2400" b="1" dirty="0" smtClean="0">
                <a:latin typeface="Times New Roman" pitchFamily="18" charset="0"/>
                <a:ea typeface="楷体_GB2312" pitchFamily="49" charset="-122"/>
              </a:rPr>
              <a:t>表示，把存在于</a:t>
            </a:r>
            <a:r>
              <a:rPr lang="en-US" altLang="zh-CN" sz="2400" b="1" dirty="0" smtClean="0">
                <a:latin typeface="Times New Roman" pitchFamily="18" charset="0"/>
                <a:ea typeface="楷体_GB2312" pitchFamily="49" charset="-122"/>
              </a:rPr>
              <a:t>LB</a:t>
            </a:r>
            <a:r>
              <a:rPr lang="zh-CN" altLang="en-US" sz="2400" b="1" dirty="0" smtClean="0">
                <a:latin typeface="Times New Roman" pitchFamily="18" charset="0"/>
                <a:ea typeface="楷体_GB2312" pitchFamily="49" charset="-122"/>
              </a:rPr>
              <a:t>且不存在于</a:t>
            </a:r>
            <a:r>
              <a:rPr lang="en-US" altLang="zh-CN" sz="2400" b="1" dirty="0" smtClean="0">
                <a:latin typeface="Times New Roman" pitchFamily="18" charset="0"/>
                <a:ea typeface="楷体_GB2312" pitchFamily="49" charset="-122"/>
              </a:rPr>
              <a:t>LA</a:t>
            </a:r>
            <a:r>
              <a:rPr lang="zh-CN" altLang="en-US" sz="2400" b="1" dirty="0" smtClean="0">
                <a:latin typeface="Times New Roman" pitchFamily="18" charset="0"/>
                <a:ea typeface="楷体_GB2312" pitchFamily="49" charset="-122"/>
              </a:rPr>
              <a:t>的元素插入</a:t>
            </a:r>
            <a:r>
              <a:rPr lang="en-US" altLang="zh-CN" sz="2400" b="1" dirty="0" smtClean="0">
                <a:latin typeface="Times New Roman" pitchFamily="18" charset="0"/>
                <a:ea typeface="楷体_GB2312" pitchFamily="49" charset="-122"/>
              </a:rPr>
              <a:t>LA</a:t>
            </a:r>
            <a:r>
              <a:rPr lang="zh-CN" altLang="en-US" sz="2400" b="1" dirty="0" smtClean="0">
                <a:latin typeface="Times New Roman" pitchFamily="18" charset="0"/>
                <a:ea typeface="楷体_GB2312" pitchFamily="49" charset="-122"/>
              </a:rPr>
              <a:t>。</a:t>
            </a:r>
          </a:p>
          <a:p>
            <a:pPr marL="0" indent="0" eaLnBrk="1" hangingPunct="1">
              <a:spcBef>
                <a:spcPct val="0"/>
              </a:spcBef>
            </a:pPr>
            <a:r>
              <a:rPr lang="zh-CN" altLang="en-US" sz="2400" b="1" dirty="0" smtClean="0">
                <a:solidFill>
                  <a:schemeClr val="tx2"/>
                </a:solidFill>
                <a:latin typeface="Times New Roman" pitchFamily="18" charset="0"/>
                <a:ea typeface="楷体_GB2312" pitchFamily="49" charset="-122"/>
              </a:rPr>
              <a:t>算法框架</a:t>
            </a:r>
            <a:r>
              <a:rPr lang="zh-CN" altLang="en-US" sz="2400" b="1" dirty="0" smtClean="0">
                <a:latin typeface="Times New Roman" pitchFamily="18" charset="0"/>
                <a:ea typeface="楷体_GB2312" pitchFamily="49" charset="-122"/>
              </a:rPr>
              <a:t>：</a:t>
            </a:r>
            <a:br>
              <a:rPr lang="zh-CN" altLang="en-US" sz="2400" b="1" dirty="0" smtClean="0">
                <a:latin typeface="Times New Roman" pitchFamily="18" charset="0"/>
                <a:ea typeface="楷体_GB2312" pitchFamily="49" charset="-122"/>
              </a:rPr>
            </a:br>
            <a:r>
              <a:rPr lang="zh-CN" altLang="en-US" sz="2400" b="1" dirty="0" smtClean="0">
                <a:latin typeface="Times New Roman" pitchFamily="18" charset="0"/>
                <a:ea typeface="楷体_GB2312" pitchFamily="49" charset="-122"/>
              </a:rPr>
              <a:t>          </a:t>
            </a:r>
            <a:r>
              <a:rPr lang="en-US" altLang="zh-CN" sz="2400" b="1" dirty="0" smtClean="0">
                <a:latin typeface="Times New Roman" pitchFamily="18" charset="0"/>
              </a:rPr>
              <a:t>void union(List &amp;La</a:t>
            </a:r>
            <a:r>
              <a:rPr lang="zh-CN" altLang="en-US" sz="2400" b="1" dirty="0" smtClean="0">
                <a:latin typeface="Times New Roman" pitchFamily="18" charset="0"/>
              </a:rPr>
              <a:t>，</a:t>
            </a:r>
            <a:r>
              <a:rPr lang="en-US" altLang="zh-CN" sz="2400" b="1" dirty="0" smtClean="0">
                <a:latin typeface="Times New Roman" pitchFamily="18" charset="0"/>
              </a:rPr>
              <a:t>List </a:t>
            </a:r>
            <a:r>
              <a:rPr lang="en-US" altLang="zh-CN" sz="2400" b="1" dirty="0" err="1" smtClean="0">
                <a:latin typeface="Times New Roman" pitchFamily="18" charset="0"/>
              </a:rPr>
              <a:t>Lb</a:t>
            </a:r>
            <a:r>
              <a:rPr lang="en-US" altLang="zh-CN" sz="2400" b="1" dirty="0" smtClean="0">
                <a:latin typeface="Times New Roman" pitchFamily="18" charset="0"/>
              </a:rPr>
              <a:t>) </a:t>
            </a:r>
          </a:p>
          <a:p>
            <a:pPr marL="0" indent="0" eaLnBrk="1" hangingPunct="1">
              <a:spcBef>
                <a:spcPct val="0"/>
              </a:spcBef>
              <a:buFont typeface="Wingdings" pitchFamily="2" charset="2"/>
              <a:buNone/>
            </a:pPr>
            <a:r>
              <a:rPr lang="en-US" altLang="zh-CN" sz="2400" b="1" dirty="0" smtClean="0">
                <a:latin typeface="Times New Roman" pitchFamily="18" charset="0"/>
              </a:rPr>
              <a:t>         {       </a:t>
            </a:r>
            <a:r>
              <a:rPr lang="en-US" altLang="zh-CN" sz="2400" b="1" dirty="0" err="1" smtClean="0">
                <a:latin typeface="Times New Roman" pitchFamily="18" charset="0"/>
              </a:rPr>
              <a:t>La_len</a:t>
            </a:r>
            <a:r>
              <a:rPr lang="en-US" altLang="zh-CN" sz="2400" b="1" dirty="0" smtClean="0">
                <a:latin typeface="Times New Roman" pitchFamily="18" charset="0"/>
              </a:rPr>
              <a:t>=</a:t>
            </a:r>
            <a:r>
              <a:rPr lang="en-US" altLang="zh-CN" sz="2400" b="1" dirty="0" err="1" smtClean="0">
                <a:latin typeface="Times New Roman" pitchFamily="18" charset="0"/>
              </a:rPr>
              <a:t>ListLength</a:t>
            </a:r>
            <a:r>
              <a:rPr lang="en-US" altLang="zh-CN" sz="2400" b="1" dirty="0" smtClean="0">
                <a:latin typeface="Times New Roman" pitchFamily="18" charset="0"/>
              </a:rPr>
              <a:t>(La) ; </a:t>
            </a:r>
            <a:r>
              <a:rPr lang="en-US" altLang="zh-CN" sz="2400" b="1" dirty="0" err="1" smtClean="0">
                <a:latin typeface="Times New Roman" pitchFamily="18" charset="0"/>
              </a:rPr>
              <a:t>Lb_len</a:t>
            </a:r>
            <a:r>
              <a:rPr lang="en-US" altLang="zh-CN" sz="2400" b="1" dirty="0" smtClean="0">
                <a:latin typeface="Times New Roman" pitchFamily="18" charset="0"/>
              </a:rPr>
              <a:t>=</a:t>
            </a:r>
            <a:r>
              <a:rPr lang="en-US" altLang="zh-CN" sz="2400" b="1" dirty="0" err="1" smtClean="0">
                <a:latin typeface="Times New Roman" pitchFamily="18" charset="0"/>
              </a:rPr>
              <a:t>ListLength</a:t>
            </a:r>
            <a:r>
              <a:rPr lang="en-US" altLang="zh-CN" sz="2400" b="1" dirty="0" smtClean="0">
                <a:latin typeface="Times New Roman" pitchFamily="18" charset="0"/>
              </a:rPr>
              <a:t>(</a:t>
            </a:r>
            <a:r>
              <a:rPr lang="en-US" altLang="zh-CN" sz="2400" b="1" dirty="0" err="1" smtClean="0">
                <a:latin typeface="Times New Roman" pitchFamily="18" charset="0"/>
              </a:rPr>
              <a:t>Lb</a:t>
            </a:r>
            <a:r>
              <a:rPr lang="en-US" altLang="zh-CN" sz="2400" b="1" dirty="0" smtClean="0">
                <a:latin typeface="Times New Roman" pitchFamily="18" charset="0"/>
              </a:rPr>
              <a:t>); 	     for(</a:t>
            </a:r>
            <a:r>
              <a:rPr lang="en-US" altLang="zh-CN" sz="2400" b="1" dirty="0" err="1" smtClean="0">
                <a:latin typeface="Times New Roman" pitchFamily="18" charset="0"/>
              </a:rPr>
              <a:t>i</a:t>
            </a:r>
            <a:r>
              <a:rPr lang="en-US" altLang="zh-CN" sz="2400" b="1" dirty="0" smtClean="0">
                <a:latin typeface="Times New Roman" pitchFamily="18" charset="0"/>
              </a:rPr>
              <a:t>=1;i&lt;=</a:t>
            </a:r>
            <a:r>
              <a:rPr lang="en-US" altLang="zh-CN" sz="2400" b="1" dirty="0" err="1" smtClean="0">
                <a:latin typeface="Times New Roman" pitchFamily="18" charset="0"/>
              </a:rPr>
              <a:t>Lb_len;i</a:t>
            </a:r>
            <a:r>
              <a:rPr lang="en-US" altLang="zh-CN" sz="2400" b="1" dirty="0" smtClean="0">
                <a:latin typeface="Times New Roman" pitchFamily="18" charset="0"/>
              </a:rPr>
              <a:t>++)</a:t>
            </a:r>
          </a:p>
          <a:p>
            <a:pPr marL="0" indent="0" eaLnBrk="1" hangingPunct="1">
              <a:spcBef>
                <a:spcPct val="0"/>
              </a:spcBef>
              <a:buFont typeface="Wingdings" pitchFamily="2" charset="2"/>
              <a:buNone/>
            </a:pPr>
            <a:r>
              <a:rPr lang="en-US" altLang="zh-CN" sz="2400" b="1" dirty="0" smtClean="0">
                <a:latin typeface="Times New Roman" pitchFamily="18" charset="0"/>
              </a:rPr>
              <a:t>      	     {   </a:t>
            </a:r>
          </a:p>
          <a:p>
            <a:pPr marL="0" indent="0" eaLnBrk="1" hangingPunct="1">
              <a:spcBef>
                <a:spcPct val="0"/>
              </a:spcBef>
              <a:buFont typeface="Wingdings" pitchFamily="2" charset="2"/>
              <a:buNone/>
            </a:pPr>
            <a:r>
              <a:rPr lang="en-US" altLang="zh-CN" sz="2400" b="1" dirty="0" smtClean="0">
                <a:latin typeface="Times New Roman" pitchFamily="18" charset="0"/>
              </a:rPr>
              <a:t>                 </a:t>
            </a:r>
            <a:r>
              <a:rPr lang="zh-CN" altLang="en-US" sz="2400" b="1" dirty="0" smtClean="0">
                <a:latin typeface="Times New Roman" pitchFamily="18" charset="0"/>
              </a:rPr>
              <a:t>　</a:t>
            </a:r>
          </a:p>
          <a:p>
            <a:pPr marL="0" indent="0" eaLnBrk="1" hangingPunct="1">
              <a:spcBef>
                <a:spcPct val="0"/>
              </a:spcBef>
              <a:buFont typeface="Wingdings" pitchFamily="2" charset="2"/>
              <a:buNone/>
            </a:pPr>
            <a:endParaRPr lang="en-US" altLang="zh-CN" sz="2400" b="1" dirty="0" smtClean="0">
              <a:latin typeface="Times New Roman" pitchFamily="18" charset="0"/>
            </a:endParaRPr>
          </a:p>
          <a:p>
            <a:pPr marL="0" indent="0" eaLnBrk="1" hangingPunct="1">
              <a:spcBef>
                <a:spcPct val="0"/>
              </a:spcBef>
              <a:buFont typeface="Wingdings" pitchFamily="2" charset="2"/>
              <a:buNone/>
            </a:pPr>
            <a:endParaRPr lang="zh-CN" altLang="en-US" sz="2400" b="1" dirty="0" smtClean="0">
              <a:latin typeface="Times New Roman" pitchFamily="18" charset="0"/>
            </a:endParaRPr>
          </a:p>
          <a:p>
            <a:pPr marL="0" indent="0" eaLnBrk="1" hangingPunct="1">
              <a:spcBef>
                <a:spcPct val="0"/>
              </a:spcBef>
              <a:buFont typeface="Wingdings" pitchFamily="2" charset="2"/>
              <a:buNone/>
            </a:pPr>
            <a:r>
              <a:rPr lang="zh-CN" altLang="en-US" sz="2400" b="1" dirty="0" smtClean="0">
                <a:latin typeface="Times New Roman" pitchFamily="18" charset="0"/>
              </a:rPr>
              <a:t>                 </a:t>
            </a:r>
            <a:r>
              <a:rPr lang="en-US" altLang="zh-CN" sz="2400" b="1" dirty="0" smtClean="0">
                <a:latin typeface="Times New Roman" pitchFamily="18" charset="0"/>
              </a:rPr>
              <a:t>}</a:t>
            </a:r>
          </a:p>
          <a:p>
            <a:pPr marL="0" indent="0" eaLnBrk="1" hangingPunct="1">
              <a:spcBef>
                <a:spcPct val="0"/>
              </a:spcBef>
              <a:buFont typeface="Wingdings" pitchFamily="2" charset="2"/>
              <a:buNone/>
            </a:pPr>
            <a:r>
              <a:rPr lang="en-US" altLang="zh-CN" sz="2400" b="1" dirty="0" smtClean="0">
                <a:latin typeface="Times New Roman" pitchFamily="18" charset="0"/>
              </a:rPr>
              <a:t>          }</a:t>
            </a:r>
            <a:r>
              <a:rPr lang="en-US" altLang="zh-CN" sz="2400" b="1" dirty="0" smtClean="0">
                <a:solidFill>
                  <a:srgbClr val="008000"/>
                </a:solidFill>
                <a:latin typeface="Times New Roman" pitchFamily="18" charset="0"/>
              </a:rPr>
              <a:t>//union</a:t>
            </a:r>
          </a:p>
        </p:txBody>
      </p:sp>
      <p:sp>
        <p:nvSpPr>
          <p:cNvPr id="47116" name="Rectangle 12"/>
          <p:cNvSpPr>
            <a:spLocks noChangeArrowheads="1"/>
          </p:cNvSpPr>
          <p:nvPr/>
        </p:nvSpPr>
        <p:spPr bwMode="auto">
          <a:xfrm>
            <a:off x="2556320" y="3928605"/>
            <a:ext cx="5473063" cy="457200"/>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rgbClr val="FF0000"/>
                </a:solidFill>
                <a:latin typeface="+mj-ea"/>
                <a:ea typeface="+mj-ea"/>
              </a:rPr>
              <a:t>//①</a:t>
            </a:r>
            <a:r>
              <a:rPr lang="zh-CN" altLang="en-US" sz="2400" b="1" dirty="0">
                <a:solidFill>
                  <a:srgbClr val="FF0000"/>
                </a:solidFill>
                <a:latin typeface="+mj-ea"/>
                <a:ea typeface="+mj-ea"/>
              </a:rPr>
              <a:t>从</a:t>
            </a:r>
            <a:r>
              <a:rPr lang="en-US" altLang="zh-CN" sz="2400" b="1" dirty="0" err="1">
                <a:solidFill>
                  <a:srgbClr val="FF0000"/>
                </a:solidFill>
                <a:latin typeface="+mj-ea"/>
                <a:ea typeface="+mj-ea"/>
              </a:rPr>
              <a:t>Lb</a:t>
            </a:r>
            <a:r>
              <a:rPr lang="zh-CN" altLang="en-US" sz="2400" b="1" dirty="0">
                <a:solidFill>
                  <a:srgbClr val="FF0000"/>
                </a:solidFill>
                <a:latin typeface="+mj-ea"/>
                <a:ea typeface="+mj-ea"/>
              </a:rPr>
              <a:t>中依次取得每个元素</a:t>
            </a:r>
          </a:p>
        </p:txBody>
      </p:sp>
      <p:sp>
        <p:nvSpPr>
          <p:cNvPr id="47117" name="Rectangle 13"/>
          <p:cNvSpPr>
            <a:spLocks noChangeArrowheads="1"/>
          </p:cNvSpPr>
          <p:nvPr/>
        </p:nvSpPr>
        <p:spPr bwMode="auto">
          <a:xfrm>
            <a:off x="2556319" y="4358817"/>
            <a:ext cx="5112638" cy="457200"/>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rgbClr val="FF0000"/>
                </a:solidFill>
                <a:latin typeface="+mj-ea"/>
                <a:ea typeface="+mj-ea"/>
              </a:rPr>
              <a:t>//②</a:t>
            </a:r>
            <a:r>
              <a:rPr lang="zh-CN" altLang="en-US" sz="2400" b="1" dirty="0">
                <a:solidFill>
                  <a:srgbClr val="FF0000"/>
                </a:solidFill>
                <a:latin typeface="+mj-ea"/>
                <a:ea typeface="+mj-ea"/>
              </a:rPr>
              <a:t>判断该元素在</a:t>
            </a:r>
            <a:r>
              <a:rPr lang="en-US" altLang="zh-CN" sz="2400" b="1" dirty="0">
                <a:solidFill>
                  <a:srgbClr val="FF0000"/>
                </a:solidFill>
                <a:latin typeface="+mj-ea"/>
                <a:ea typeface="+mj-ea"/>
              </a:rPr>
              <a:t>La</a:t>
            </a:r>
            <a:r>
              <a:rPr lang="zh-CN" altLang="en-US" sz="2400" b="1" dirty="0">
                <a:solidFill>
                  <a:srgbClr val="FF0000"/>
                </a:solidFill>
                <a:latin typeface="+mj-ea"/>
                <a:ea typeface="+mj-ea"/>
              </a:rPr>
              <a:t>中是否存在</a:t>
            </a:r>
          </a:p>
        </p:txBody>
      </p:sp>
      <p:sp>
        <p:nvSpPr>
          <p:cNvPr id="47118" name="Rectangle 14"/>
          <p:cNvSpPr>
            <a:spLocks noChangeArrowheads="1"/>
          </p:cNvSpPr>
          <p:nvPr/>
        </p:nvSpPr>
        <p:spPr bwMode="auto">
          <a:xfrm>
            <a:off x="2572197" y="4790618"/>
            <a:ext cx="4087979" cy="461665"/>
          </a:xfrm>
          <a:prstGeom prst="rect">
            <a:avLst/>
          </a:prstGeom>
          <a:noFill/>
          <a:ln>
            <a:noFill/>
          </a:ln>
          <a:effec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lang="en-US" altLang="zh-CN" sz="2400" b="1" dirty="0">
                <a:solidFill>
                  <a:srgbClr val="FF0000"/>
                </a:solidFill>
                <a:latin typeface="+mj-ea"/>
                <a:ea typeface="+mj-ea"/>
              </a:rPr>
              <a:t>//③</a:t>
            </a:r>
            <a:r>
              <a:rPr lang="zh-CN" altLang="en-US" sz="2400" b="1" dirty="0">
                <a:solidFill>
                  <a:srgbClr val="FF0000"/>
                </a:solidFill>
                <a:latin typeface="+mj-ea"/>
                <a:ea typeface="+mj-ea"/>
              </a:rPr>
              <a:t>如果不存在，插入到</a:t>
            </a:r>
            <a:r>
              <a:rPr lang="en-US" altLang="zh-CN" sz="2400" b="1" dirty="0">
                <a:solidFill>
                  <a:srgbClr val="FF0000"/>
                </a:solidFill>
                <a:latin typeface="+mj-ea"/>
                <a:ea typeface="+mj-ea"/>
              </a:rPr>
              <a:t>La</a:t>
            </a:r>
            <a:r>
              <a:rPr lang="zh-CN" altLang="en-US" sz="2400" b="1" dirty="0">
                <a:solidFill>
                  <a:srgbClr val="FF0000"/>
                </a:solidFill>
                <a:latin typeface="+mj-ea"/>
                <a:ea typeface="+mj-ea"/>
              </a:rPr>
              <a:t>中</a:t>
            </a:r>
          </a:p>
        </p:txBody>
      </p:sp>
    </p:spTree>
    <p:extLst>
      <p:ext uri="{BB962C8B-B14F-4D97-AF65-F5344CB8AC3E}">
        <p14:creationId xmlns:p14="http://schemas.microsoft.com/office/powerpoint/2010/main" val="56517345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1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6" grpId="0"/>
      <p:bldP spid="47117" grpId="0"/>
      <p:bldP spid="471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en-US" altLang="zh-CN" smtClean="0"/>
              <a:t>2.4 </a:t>
            </a:r>
            <a:r>
              <a:rPr lang="zh-CN" altLang="en-US" smtClean="0"/>
              <a:t>一元多项式的表示</a:t>
            </a:r>
            <a:r>
              <a:rPr lang="en-US" altLang="zh-CN" smtClean="0"/>
              <a:t>(</a:t>
            </a:r>
            <a:r>
              <a:rPr lang="zh-CN" altLang="en-US" smtClean="0"/>
              <a:t>顺序存储</a:t>
            </a:r>
            <a:r>
              <a:rPr lang="en-US" altLang="zh-CN" smtClean="0"/>
              <a:t>)</a:t>
            </a:r>
            <a:endParaRPr lang="zh-CN" altLang="en-US" smtClean="0"/>
          </a:p>
        </p:txBody>
      </p:sp>
      <p:sp>
        <p:nvSpPr>
          <p:cNvPr id="3" name="内容占位符 2"/>
          <p:cNvSpPr>
            <a:spLocks noGrp="1"/>
          </p:cNvSpPr>
          <p:nvPr>
            <p:ph idx="1"/>
          </p:nvPr>
        </p:nvSpPr>
        <p:spPr/>
        <p:txBody>
          <a:bodyPr/>
          <a:lstStyle/>
          <a:p>
            <a:pPr eaLnBrk="1" hangingPunct="1">
              <a:buFont typeface="Wingdings" pitchFamily="2" charset="2"/>
              <a:buNone/>
              <a:defRPr/>
            </a:pPr>
            <a:r>
              <a:rPr lang="en-US" altLang="zh-CN" sz="2400" b="1" dirty="0" err="1">
                <a:latin typeface="Times New Roman" pitchFamily="18" charset="0"/>
                <a:ea typeface="楷体_GB2312" pitchFamily="49" charset="-122"/>
              </a:rPr>
              <a:t>typedef</a:t>
            </a: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struct</a:t>
            </a:r>
            <a:r>
              <a:rPr lang="en-US" altLang="zh-CN" sz="2400" b="1" dirty="0">
                <a:latin typeface="Times New Roman" pitchFamily="18" charset="0"/>
                <a:ea typeface="楷体_GB2312" pitchFamily="49" charset="-122"/>
              </a:rPr>
              <a:t> </a:t>
            </a:r>
          </a:p>
          <a:p>
            <a:pPr eaLnBrk="1" hangingPunct="1">
              <a:buFont typeface="Wingdings" pitchFamily="2" charset="2"/>
              <a:buNone/>
              <a:defRPr/>
            </a:pPr>
            <a:r>
              <a:rPr lang="en-US" altLang="zh-CN" sz="2400" b="1" dirty="0">
                <a:latin typeface="Times New Roman" pitchFamily="18" charset="0"/>
                <a:ea typeface="楷体_GB2312" pitchFamily="49" charset="-122"/>
              </a:rPr>
              <a:t>{   float </a:t>
            </a:r>
            <a:r>
              <a:rPr lang="en-US" altLang="zh-CN" sz="2400" b="1" dirty="0" err="1">
                <a:latin typeface="Times New Roman" pitchFamily="18" charset="0"/>
                <a:ea typeface="楷体_GB2312" pitchFamily="49" charset="-122"/>
              </a:rPr>
              <a:t>coef</a:t>
            </a:r>
            <a:r>
              <a:rPr lang="en-US" altLang="zh-CN" sz="2400" b="1" dirty="0">
                <a:latin typeface="Times New Roman" pitchFamily="18" charset="0"/>
                <a:ea typeface="楷体_GB2312" pitchFamily="49" charset="-122"/>
              </a:rPr>
              <a:t>;</a:t>
            </a:r>
          </a:p>
          <a:p>
            <a:pPr eaLnBrk="1" hangingPunct="1">
              <a:buFont typeface="Wingdings" pitchFamily="2" charset="2"/>
              <a:buNone/>
              <a:defRPr/>
            </a:pP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int</a:t>
            </a: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expn</a:t>
            </a:r>
            <a:r>
              <a:rPr lang="en-US" altLang="zh-CN" sz="2400" b="1" dirty="0">
                <a:latin typeface="Times New Roman" pitchFamily="18" charset="0"/>
                <a:ea typeface="楷体_GB2312" pitchFamily="49" charset="-122"/>
              </a:rPr>
              <a:t>;</a:t>
            </a:r>
          </a:p>
          <a:p>
            <a:pPr eaLnBrk="1" hangingPunct="1">
              <a:buFont typeface="Wingdings" pitchFamily="2" charset="2"/>
              <a:buNone/>
              <a:defRPr/>
            </a:pPr>
            <a:r>
              <a:rPr lang="en-US" altLang="zh-CN" sz="2400" b="1" dirty="0">
                <a:latin typeface="Times New Roman" pitchFamily="18" charset="0"/>
                <a:ea typeface="楷体_GB2312" pitchFamily="49" charset="-122"/>
              </a:rPr>
              <a:t>}term, </a:t>
            </a:r>
            <a:r>
              <a:rPr lang="en-US" altLang="zh-CN" sz="2400" b="1" dirty="0" err="1">
                <a:latin typeface="Times New Roman" pitchFamily="18" charset="0"/>
                <a:ea typeface="楷体_GB2312" pitchFamily="49" charset="-122"/>
              </a:rPr>
              <a:t>ElemType</a:t>
            </a:r>
            <a:r>
              <a:rPr lang="en-US" altLang="zh-CN" sz="2400" b="1" dirty="0">
                <a:latin typeface="Times New Roman" pitchFamily="18" charset="0"/>
                <a:ea typeface="楷体_GB2312" pitchFamily="49" charset="-122"/>
              </a:rPr>
              <a:t>;</a:t>
            </a:r>
          </a:p>
          <a:p>
            <a:pPr marL="0" lvl="1" indent="0" algn="just" eaLnBrk="1" hangingPunct="1">
              <a:buFont typeface="Wingdings" pitchFamily="2" charset="2"/>
              <a:buNone/>
              <a:defRPr/>
            </a:pPr>
            <a:r>
              <a:rPr lang="en-US" altLang="zh-CN" sz="2400" b="1" dirty="0" err="1">
                <a:latin typeface="Times New Roman" pitchFamily="18" charset="0"/>
              </a:rPr>
              <a:t>typedef</a:t>
            </a:r>
            <a:r>
              <a:rPr lang="en-US" altLang="zh-CN" sz="2400" b="1" dirty="0">
                <a:latin typeface="Times New Roman" pitchFamily="18" charset="0"/>
              </a:rPr>
              <a:t> </a:t>
            </a:r>
            <a:r>
              <a:rPr lang="en-US" altLang="zh-CN" sz="2400" b="1" dirty="0" err="1">
                <a:latin typeface="Times New Roman" pitchFamily="18" charset="0"/>
              </a:rPr>
              <a:t>struct</a:t>
            </a:r>
            <a:endParaRPr lang="en-US" altLang="zh-CN" sz="2400" b="1" dirty="0">
              <a:latin typeface="Times New Roman" pitchFamily="18" charset="0"/>
            </a:endParaRPr>
          </a:p>
          <a:p>
            <a:pPr marL="363538" lvl="1" indent="-363538" algn="just" eaLnBrk="1" hangingPunct="1">
              <a:buFont typeface="Wingdings" pitchFamily="2" charset="2"/>
              <a:buNone/>
              <a:defRPr/>
            </a:pPr>
            <a:r>
              <a:rPr lang="en-US" altLang="zh-CN" sz="2400" b="1" dirty="0">
                <a:latin typeface="Times New Roman" pitchFamily="18" charset="0"/>
              </a:rPr>
              <a:t>{    </a:t>
            </a:r>
          </a:p>
          <a:p>
            <a:pPr marL="363538" lvl="1" indent="-363538" algn="just" eaLnBrk="1" hangingPunct="1">
              <a:buFont typeface="Wingdings" pitchFamily="2" charset="2"/>
              <a:buNone/>
              <a:defRPr/>
            </a:pPr>
            <a:r>
              <a:rPr lang="en-US" altLang="zh-CN" sz="2400" b="1" dirty="0">
                <a:latin typeface="Times New Roman" pitchFamily="18" charset="0"/>
              </a:rPr>
              <a:t>      </a:t>
            </a:r>
            <a:r>
              <a:rPr lang="en-US" altLang="zh-CN" sz="2400" b="1" dirty="0" err="1">
                <a:latin typeface="Times New Roman" pitchFamily="18" charset="0"/>
              </a:rPr>
              <a:t>Elemtype</a:t>
            </a:r>
            <a:r>
              <a:rPr lang="en-US" altLang="zh-CN" sz="2400" b="1" dirty="0">
                <a:latin typeface="Times New Roman" pitchFamily="18" charset="0"/>
              </a:rPr>
              <a:t> *</a:t>
            </a:r>
            <a:r>
              <a:rPr lang="en-US" altLang="zh-CN" sz="2400" b="1" dirty="0" err="1">
                <a:latin typeface="Times New Roman" pitchFamily="18" charset="0"/>
              </a:rPr>
              <a:t>elem</a:t>
            </a:r>
            <a:r>
              <a:rPr lang="en-US" altLang="zh-CN" sz="2400" b="1" dirty="0">
                <a:latin typeface="Times New Roman" pitchFamily="18" charset="0"/>
              </a:rPr>
              <a:t>;    </a:t>
            </a:r>
            <a:r>
              <a:rPr lang="en-US" altLang="zh-CN" sz="2400" b="1" dirty="0">
                <a:solidFill>
                  <a:srgbClr val="008000"/>
                </a:solidFill>
                <a:latin typeface="Times New Roman" pitchFamily="18" charset="0"/>
              </a:rPr>
              <a:t>/</a:t>
            </a:r>
            <a:r>
              <a:rPr lang="en-US" altLang="zh-CN" sz="2400" b="1" dirty="0">
                <a:solidFill>
                  <a:srgbClr val="008000"/>
                </a:solidFill>
                <a:latin typeface="Times New Roman" pitchFamily="18" charset="0"/>
                <a:ea typeface="楷体_GB2312" pitchFamily="49" charset="-122"/>
              </a:rPr>
              <a:t>/</a:t>
            </a:r>
            <a:r>
              <a:rPr lang="zh-CN" altLang="en-US" sz="2400" b="1" dirty="0">
                <a:solidFill>
                  <a:srgbClr val="008000"/>
                </a:solidFill>
                <a:latin typeface="Times New Roman" pitchFamily="18" charset="0"/>
                <a:ea typeface="楷体_GB2312" pitchFamily="49" charset="-122"/>
              </a:rPr>
              <a:t>存储空间的基地址</a:t>
            </a:r>
          </a:p>
          <a:p>
            <a:pPr marL="363538" lvl="1" indent="-363538" algn="just" eaLnBrk="1" hangingPunct="1">
              <a:buFont typeface="Wingdings" pitchFamily="2" charset="2"/>
              <a:buNone/>
              <a:defRPr/>
            </a:pPr>
            <a:r>
              <a:rPr lang="zh-CN" altLang="en-US" sz="2400" b="1" dirty="0">
                <a:latin typeface="Times New Roman" pitchFamily="18" charset="0"/>
              </a:rPr>
              <a:t>      </a:t>
            </a:r>
            <a:r>
              <a:rPr lang="en-US" altLang="zh-CN" sz="2400" b="1" dirty="0" err="1">
                <a:latin typeface="Times New Roman" pitchFamily="18" charset="0"/>
              </a:rPr>
              <a:t>int</a:t>
            </a:r>
            <a:r>
              <a:rPr lang="en-US" altLang="zh-CN" sz="2400" b="1" dirty="0">
                <a:latin typeface="Times New Roman" pitchFamily="18" charset="0"/>
              </a:rPr>
              <a:t> length;               </a:t>
            </a:r>
            <a:r>
              <a:rPr lang="en-US" altLang="zh-CN" sz="2400" b="1" dirty="0">
                <a:solidFill>
                  <a:srgbClr val="008000"/>
                </a:solidFill>
                <a:latin typeface="Times New Roman" pitchFamily="18" charset="0"/>
                <a:ea typeface="楷体_GB2312" pitchFamily="49" charset="-122"/>
              </a:rPr>
              <a:t>/</a:t>
            </a:r>
            <a:r>
              <a:rPr lang="en-US" altLang="zh-CN" sz="2400" b="1" dirty="0">
                <a:solidFill>
                  <a:srgbClr val="008000"/>
                </a:solidFill>
                <a:latin typeface="Times New Roman" pitchFamily="18" charset="0"/>
              </a:rPr>
              <a:t>/</a:t>
            </a:r>
            <a:r>
              <a:rPr lang="zh-CN" altLang="en-US" sz="2400" b="1" dirty="0">
                <a:solidFill>
                  <a:srgbClr val="008000"/>
                </a:solidFill>
                <a:latin typeface="Times New Roman" pitchFamily="18" charset="0"/>
                <a:ea typeface="楷体_GB2312" pitchFamily="49" charset="-122"/>
              </a:rPr>
              <a:t>当前长度</a:t>
            </a:r>
            <a:endParaRPr lang="zh-CN" altLang="en-US" sz="2400" b="1" dirty="0">
              <a:solidFill>
                <a:srgbClr val="008000"/>
              </a:solidFill>
              <a:latin typeface="Times New Roman" pitchFamily="18" charset="0"/>
            </a:endParaRPr>
          </a:p>
          <a:p>
            <a:pPr marL="363538" lvl="1" indent="-363538" algn="just" eaLnBrk="1" hangingPunct="1">
              <a:buFont typeface="Wingdings" pitchFamily="2" charset="2"/>
              <a:buNone/>
              <a:defRPr/>
            </a:pPr>
            <a:r>
              <a:rPr lang="zh-CN" altLang="en-US" sz="2400" b="1" dirty="0">
                <a:latin typeface="Times New Roman" pitchFamily="18" charset="0"/>
              </a:rPr>
              <a:t>      </a:t>
            </a:r>
            <a:r>
              <a:rPr lang="en-US" altLang="zh-CN" sz="2400" b="1" dirty="0" err="1">
                <a:latin typeface="Times New Roman" pitchFamily="18" charset="0"/>
              </a:rPr>
              <a:t>int</a:t>
            </a:r>
            <a:r>
              <a:rPr lang="en-US" altLang="zh-CN" sz="2400" b="1" dirty="0">
                <a:latin typeface="Times New Roman" pitchFamily="18" charset="0"/>
              </a:rPr>
              <a:t> </a:t>
            </a:r>
            <a:r>
              <a:rPr lang="en-US" altLang="zh-CN" sz="2400" b="1" dirty="0" err="1">
                <a:latin typeface="Times New Roman" pitchFamily="18" charset="0"/>
              </a:rPr>
              <a:t>listsize</a:t>
            </a:r>
            <a:r>
              <a:rPr lang="en-US" altLang="zh-CN" sz="2400" b="1" dirty="0">
                <a:latin typeface="Times New Roman" pitchFamily="18" charset="0"/>
              </a:rPr>
              <a:t>;</a:t>
            </a:r>
            <a:r>
              <a:rPr lang="zh-CN" altLang="en-US" sz="2400" b="1" dirty="0">
                <a:latin typeface="Times New Roman" pitchFamily="18" charset="0"/>
              </a:rPr>
              <a:t>　          </a:t>
            </a:r>
            <a:r>
              <a:rPr lang="en-US" altLang="zh-CN" sz="2400" b="1" dirty="0">
                <a:solidFill>
                  <a:srgbClr val="008000"/>
                </a:solidFill>
                <a:latin typeface="Times New Roman" pitchFamily="18" charset="0"/>
              </a:rPr>
              <a:t>//</a:t>
            </a:r>
            <a:r>
              <a:rPr lang="zh-CN" altLang="en-US" sz="2400" b="1" dirty="0">
                <a:solidFill>
                  <a:srgbClr val="008000"/>
                </a:solidFill>
                <a:latin typeface="Times New Roman" pitchFamily="18" charset="0"/>
                <a:ea typeface="楷体_GB2312" pitchFamily="49" charset="-122"/>
              </a:rPr>
              <a:t>当前分配的存储容量</a:t>
            </a:r>
            <a:endParaRPr lang="zh-CN" altLang="en-US" sz="2400" b="1" dirty="0">
              <a:solidFill>
                <a:srgbClr val="008000"/>
              </a:solidFill>
              <a:latin typeface="Times New Roman" pitchFamily="18" charset="0"/>
            </a:endParaRPr>
          </a:p>
          <a:p>
            <a:pPr marL="363538" lvl="1" indent="-363538" algn="just" eaLnBrk="1" hangingPunct="1">
              <a:buFont typeface="Wingdings" pitchFamily="2" charset="2"/>
              <a:buNone/>
              <a:defRPr/>
            </a:pPr>
            <a:r>
              <a:rPr lang="en-US" altLang="zh-CN" sz="2400" b="1" dirty="0">
                <a:latin typeface="Times New Roman" pitchFamily="18" charset="0"/>
              </a:rPr>
              <a:t>}</a:t>
            </a:r>
            <a:r>
              <a:rPr lang="en-US" altLang="zh-CN" sz="2400" b="1" dirty="0" err="1">
                <a:latin typeface="Times New Roman" pitchFamily="18" charset="0"/>
              </a:rPr>
              <a:t>SqList</a:t>
            </a:r>
            <a:r>
              <a:rPr lang="en-US" altLang="zh-CN" sz="2400" b="1" dirty="0">
                <a:latin typeface="Times New Roman" pitchFamily="18" charset="0"/>
              </a:rPr>
              <a:t>;</a:t>
            </a:r>
          </a:p>
          <a:p>
            <a:pPr eaLnBrk="1" hangingPunct="1">
              <a:buFont typeface="Wingdings" pitchFamily="2" charset="2"/>
              <a:buNone/>
              <a:defRPr/>
            </a:pPr>
            <a:endParaRPr lang="en-US" altLang="zh-CN" sz="2400" b="1" dirty="0">
              <a:latin typeface="Times New Roman" pitchFamily="18" charset="0"/>
              <a:ea typeface="楷体_GB2312" pitchFamily="49" charset="-122"/>
            </a:endParaRPr>
          </a:p>
          <a:p>
            <a:pPr>
              <a:defRPr/>
            </a:pPr>
            <a:endParaRPr lang="zh-CN" altLang="en-US" sz="2400" dirty="0"/>
          </a:p>
        </p:txBody>
      </p:sp>
      <p:sp>
        <p:nvSpPr>
          <p:cNvPr id="931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9F1A081F-CE5F-4296-8096-3C4EC138875F}" type="slidenum">
              <a:rPr kumimoji="0" lang="en-US" altLang="zh-CN" sz="1400"/>
              <a:pPr>
                <a:spcBef>
                  <a:spcPct val="0"/>
                </a:spcBef>
                <a:buClrTx/>
                <a:buSzTx/>
                <a:buFontTx/>
                <a:buNone/>
              </a:pPr>
              <a:t>60</a:t>
            </a:fld>
            <a:endParaRPr kumimoji="0" lang="en-US" altLang="zh-CN" sz="1400"/>
          </a:p>
        </p:txBody>
      </p:sp>
    </p:spTree>
    <p:extLst>
      <p:ext uri="{BB962C8B-B14F-4D97-AF65-F5344CB8AC3E}">
        <p14:creationId xmlns:p14="http://schemas.microsoft.com/office/powerpoint/2010/main" val="2736937709"/>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zh-CN" smtClean="0"/>
              <a:t>2.4 </a:t>
            </a:r>
            <a:r>
              <a:rPr lang="zh-CN" altLang="en-US" smtClean="0"/>
              <a:t>一元多项式的实现</a:t>
            </a:r>
            <a:r>
              <a:rPr lang="en-US" altLang="zh-CN" smtClean="0"/>
              <a:t>(</a:t>
            </a:r>
            <a:r>
              <a:rPr lang="zh-CN" altLang="en-US" smtClean="0"/>
              <a:t>链式存储</a:t>
            </a:r>
            <a:r>
              <a:rPr lang="en-US" altLang="zh-CN" smtClean="0"/>
              <a:t>)</a:t>
            </a:r>
            <a:endParaRPr lang="zh-CN" altLang="en-US" smtClean="0"/>
          </a:p>
        </p:txBody>
      </p:sp>
      <p:sp>
        <p:nvSpPr>
          <p:cNvPr id="94211" name="Rectangle 3"/>
          <p:cNvSpPr>
            <a:spLocks noGrp="1" noChangeArrowheads="1"/>
          </p:cNvSpPr>
          <p:nvPr>
            <p:ph type="body" idx="1"/>
          </p:nvPr>
        </p:nvSpPr>
        <p:spPr>
          <a:xfrm>
            <a:off x="900269" y="2060575"/>
            <a:ext cx="8065901" cy="4114800"/>
          </a:xfrm>
        </p:spPr>
        <p:txBody>
          <a:bodyPr/>
          <a:lstStyle/>
          <a:p>
            <a:pPr eaLnBrk="1" hangingPunct="1">
              <a:spcBef>
                <a:spcPts val="600"/>
              </a:spcBef>
              <a:defRPr/>
            </a:pPr>
            <a:r>
              <a:rPr lang="zh-CN" altLang="en-US" sz="2400" b="1" dirty="0">
                <a:ea typeface="楷体_GB2312" pitchFamily="49" charset="-122"/>
              </a:rPr>
              <a:t>采取链式存储结构，不需移动元素。</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typedef struct </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float </a:t>
            </a:r>
            <a:r>
              <a:rPr lang="en-US" altLang="zh-CN" sz="2400" b="1" dirty="0" err="1">
                <a:latin typeface="Times New Roman" panose="02020603050405020304" pitchFamily="18" charset="0"/>
                <a:ea typeface="楷体_GB2312" pitchFamily="49" charset="-122"/>
              </a:rPr>
              <a:t>coef</a:t>
            </a:r>
            <a:r>
              <a:rPr lang="en-US" altLang="zh-CN" sz="2400" b="1" dirty="0">
                <a:latin typeface="Times New Roman" panose="02020603050405020304" pitchFamily="18" charset="0"/>
                <a:ea typeface="楷体_GB2312" pitchFamily="49" charset="-122"/>
              </a:rPr>
              <a:t>;</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int </a:t>
            </a:r>
            <a:r>
              <a:rPr lang="en-US" altLang="zh-CN" sz="2400" b="1" dirty="0" err="1">
                <a:latin typeface="Times New Roman" panose="02020603050405020304" pitchFamily="18" charset="0"/>
                <a:ea typeface="楷体_GB2312" pitchFamily="49" charset="-122"/>
              </a:rPr>
              <a:t>expn</a:t>
            </a:r>
            <a:r>
              <a:rPr lang="en-US" altLang="zh-CN" sz="2400" b="1" dirty="0">
                <a:latin typeface="Times New Roman" panose="02020603050405020304" pitchFamily="18" charset="0"/>
                <a:ea typeface="楷体_GB2312" pitchFamily="49" charset="-122"/>
              </a:rPr>
              <a:t>;</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}term, </a:t>
            </a:r>
            <a:r>
              <a:rPr lang="en-US" altLang="zh-CN" sz="2400" b="1" dirty="0" err="1">
                <a:latin typeface="Times New Roman" panose="02020603050405020304" pitchFamily="18" charset="0"/>
                <a:ea typeface="楷体_GB2312" pitchFamily="49" charset="-122"/>
              </a:rPr>
              <a:t>ElemType</a:t>
            </a:r>
            <a:r>
              <a:rPr lang="en-US" altLang="zh-CN" sz="2400" b="1" dirty="0">
                <a:latin typeface="Times New Roman" panose="02020603050405020304" pitchFamily="18" charset="0"/>
                <a:ea typeface="楷体_GB2312" pitchFamily="49" charset="-122"/>
              </a:rPr>
              <a:t>;</a:t>
            </a:r>
          </a:p>
          <a:p>
            <a:pPr marL="0" lvl="1" indent="0" eaLnBrk="1" hangingPunct="1">
              <a:spcBef>
                <a:spcPts val="600"/>
              </a:spcBef>
              <a:buFontTx/>
              <a:buNone/>
              <a:defRPr/>
            </a:pPr>
            <a:r>
              <a:rPr lang="en-US" altLang="zh-CN" sz="2400" b="1" dirty="0">
                <a:latin typeface="Times New Roman" panose="02020603050405020304" pitchFamily="18" charset="0"/>
              </a:rPr>
              <a:t>typedef struct </a:t>
            </a:r>
            <a:r>
              <a:rPr lang="en-US" altLang="zh-CN" sz="2400" b="1" dirty="0" err="1">
                <a:latin typeface="Times New Roman" panose="02020603050405020304" pitchFamily="18" charset="0"/>
              </a:rPr>
              <a:t>LNode</a:t>
            </a:r>
            <a:r>
              <a:rPr lang="en-US" altLang="zh-CN" sz="2400" b="1" dirty="0">
                <a:latin typeface="Times New Roman" panose="02020603050405020304" pitchFamily="18" charset="0"/>
              </a:rPr>
              <a:t>{</a:t>
            </a:r>
          </a:p>
          <a:p>
            <a:pPr marL="179388" lvl="1" indent="0" eaLnBrk="1" hangingPunct="1">
              <a:spcBef>
                <a:spcPts val="600"/>
              </a:spcBef>
              <a:buFontTx/>
              <a:buNone/>
              <a:defRPr/>
            </a:pP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ElemType</a:t>
            </a:r>
            <a:r>
              <a:rPr lang="en-US" altLang="zh-CN" sz="2400" b="1" dirty="0">
                <a:latin typeface="Times New Roman" panose="02020603050405020304" pitchFamily="18" charset="0"/>
              </a:rPr>
              <a:t> data; </a:t>
            </a:r>
            <a:r>
              <a:rPr lang="en-US" altLang="zh-CN" sz="2400" b="1" dirty="0">
                <a:solidFill>
                  <a:srgbClr val="008000"/>
                </a:solidFill>
                <a:latin typeface="Times New Roman" panose="02020603050405020304" pitchFamily="18" charset="0"/>
                <a:ea typeface="楷体_GB2312" pitchFamily="49" charset="-122"/>
              </a:rPr>
              <a:t>//</a:t>
            </a:r>
            <a:r>
              <a:rPr lang="zh-CN" altLang="en-US" sz="2400" b="1" dirty="0">
                <a:solidFill>
                  <a:srgbClr val="008000"/>
                </a:solidFill>
                <a:latin typeface="Times New Roman" panose="02020603050405020304" pitchFamily="18" charset="0"/>
                <a:ea typeface="楷体_GB2312" pitchFamily="49" charset="-122"/>
              </a:rPr>
              <a:t>数据域</a:t>
            </a:r>
          </a:p>
          <a:p>
            <a:pPr marL="179388" lvl="1" indent="0" eaLnBrk="1" hangingPunct="1">
              <a:spcBef>
                <a:spcPts val="600"/>
              </a:spcBef>
              <a:buFontTx/>
              <a:buNone/>
              <a:defRPr/>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struct </a:t>
            </a:r>
            <a:r>
              <a:rPr lang="en-US" altLang="zh-CN" sz="2400" b="1" dirty="0" err="1">
                <a:latin typeface="Times New Roman" panose="02020603050405020304" pitchFamily="18" charset="0"/>
              </a:rPr>
              <a:t>LNode</a:t>
            </a:r>
            <a:r>
              <a:rPr lang="en-US" altLang="zh-CN" sz="2400" b="1" dirty="0">
                <a:latin typeface="Times New Roman" panose="02020603050405020304" pitchFamily="18" charset="0"/>
              </a:rPr>
              <a:t> *next;  </a:t>
            </a:r>
            <a:r>
              <a:rPr lang="en-US" altLang="zh-CN" sz="2400" b="1" dirty="0">
                <a:solidFill>
                  <a:srgbClr val="008000"/>
                </a:solidFill>
                <a:latin typeface="Times New Roman" panose="02020603050405020304" pitchFamily="18" charset="0"/>
                <a:ea typeface="楷体_GB2312" pitchFamily="49" charset="-122"/>
              </a:rPr>
              <a:t>//</a:t>
            </a:r>
            <a:r>
              <a:rPr lang="zh-CN" altLang="en-US" sz="2400" b="1" dirty="0">
                <a:solidFill>
                  <a:srgbClr val="008000"/>
                </a:solidFill>
                <a:latin typeface="Times New Roman" panose="02020603050405020304" pitchFamily="18" charset="0"/>
                <a:ea typeface="楷体_GB2312" pitchFamily="49" charset="-122"/>
              </a:rPr>
              <a:t>指针域</a:t>
            </a:r>
          </a:p>
          <a:p>
            <a:pPr marL="0" lvl="1" indent="0" eaLnBrk="1" hangingPunct="1">
              <a:spcBef>
                <a:spcPts val="600"/>
              </a:spcBef>
              <a:buFontTx/>
              <a:buNone/>
              <a:defRPr/>
            </a:pP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LNode</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LinkList</a:t>
            </a:r>
            <a:r>
              <a:rPr lang="en-US" altLang="zh-CN" sz="2400" b="1" dirty="0">
                <a:latin typeface="Times New Roman" panose="02020603050405020304" pitchFamily="18" charset="0"/>
              </a:rPr>
              <a:t>;</a:t>
            </a:r>
            <a:endParaRPr lang="en-US" altLang="zh-CN" sz="2400" b="1" dirty="0">
              <a:latin typeface="Times New Roman" panose="02020603050405020304" pitchFamily="18" charset="0"/>
              <a:ea typeface="楷体_GB2312" pitchFamily="49" charset="-122"/>
            </a:endParaRP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typedef </a:t>
            </a:r>
            <a:r>
              <a:rPr lang="en-US" altLang="zh-CN" sz="2400" b="1" dirty="0" err="1">
                <a:latin typeface="Times New Roman" panose="02020603050405020304" pitchFamily="18" charset="0"/>
                <a:ea typeface="楷体_GB2312" pitchFamily="49" charset="-122"/>
              </a:rPr>
              <a:t>LinkList</a:t>
            </a:r>
            <a:r>
              <a:rPr lang="en-US" altLang="zh-CN" sz="2400" b="1" dirty="0">
                <a:latin typeface="Times New Roman" panose="02020603050405020304" pitchFamily="18" charset="0"/>
                <a:ea typeface="楷体_GB2312" pitchFamily="49" charset="-122"/>
              </a:rPr>
              <a:t> polynomial;</a:t>
            </a:r>
            <a:r>
              <a:rPr lang="en-US" altLang="zh-CN" sz="2400" b="1" dirty="0">
                <a:latin typeface="Times New Roman" panose="02020603050405020304" pitchFamily="18" charset="0"/>
              </a:rPr>
              <a:t> </a:t>
            </a:r>
          </a:p>
          <a:p>
            <a:pPr eaLnBrk="1" hangingPunct="1">
              <a:defRPr/>
            </a:pPr>
            <a:endParaRPr lang="en-US" altLang="zh-CN" sz="2400" dirty="0">
              <a:latin typeface="Times New Roman" panose="02020603050405020304" pitchFamily="18" charset="0"/>
            </a:endParaRPr>
          </a:p>
        </p:txBody>
      </p:sp>
      <p:sp>
        <p:nvSpPr>
          <p:cNvPr id="9421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074ED2FB-8C9D-4AE1-ABB7-CF19777824A3}" type="slidenum">
              <a:rPr kumimoji="0" lang="en-US" altLang="zh-CN" sz="1400"/>
              <a:pPr>
                <a:spcBef>
                  <a:spcPct val="0"/>
                </a:spcBef>
                <a:buClrTx/>
                <a:buSzTx/>
                <a:buFontTx/>
                <a:buNone/>
              </a:pPr>
              <a:t>61</a:t>
            </a:fld>
            <a:endParaRPr kumimoji="0" lang="en-US" altLang="zh-CN" sz="1400"/>
          </a:p>
        </p:txBody>
      </p:sp>
    </p:spTree>
    <p:extLst>
      <p:ext uri="{BB962C8B-B14F-4D97-AF65-F5344CB8AC3E}">
        <p14:creationId xmlns:p14="http://schemas.microsoft.com/office/powerpoint/2010/main" val="51814475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zh-CN" altLang="en-US" smtClean="0"/>
              <a:t>一元多项式的相加</a:t>
            </a:r>
          </a:p>
        </p:txBody>
      </p:sp>
      <p:sp>
        <p:nvSpPr>
          <p:cNvPr id="95235" name="Rectangle 3"/>
          <p:cNvSpPr>
            <a:spLocks noGrp="1" noChangeArrowheads="1"/>
          </p:cNvSpPr>
          <p:nvPr>
            <p:ph idx="1"/>
          </p:nvPr>
        </p:nvSpPr>
        <p:spPr>
          <a:xfrm>
            <a:off x="395356" y="1905000"/>
            <a:ext cx="8642263" cy="4724400"/>
          </a:xfrm>
        </p:spPr>
        <p:txBody>
          <a:bodyPr/>
          <a:lstStyle/>
          <a:p>
            <a:pPr algn="just" eaLnBrk="1" hangingPunct="1">
              <a:spcBef>
                <a:spcPts val="600"/>
              </a:spcBef>
            </a:pPr>
            <a:r>
              <a:rPr lang="zh-CN" altLang="en-US" sz="2400" b="1" smtClean="0">
                <a:latin typeface="Times New Roman" pitchFamily="18" charset="0"/>
                <a:ea typeface="楷体_GB2312" pitchFamily="49" charset="-122"/>
                <a:cs typeface="Times New Roman" pitchFamily="18" charset="0"/>
              </a:rPr>
              <a:t>两个多项式相加的算法思想：</a:t>
            </a:r>
          </a:p>
          <a:p>
            <a:pPr lvl="1" algn="just" eaLnBrk="1" hangingPunct="1">
              <a:spcBef>
                <a:spcPts val="600"/>
              </a:spcBef>
            </a:pPr>
            <a:r>
              <a:rPr lang="zh-CN" altLang="en-US" sz="2400" b="1" smtClean="0">
                <a:latin typeface="Times New Roman" pitchFamily="18" charset="0"/>
                <a:ea typeface="楷体_GB2312" pitchFamily="49" charset="-122"/>
                <a:cs typeface="Times New Roman" pitchFamily="18" charset="0"/>
              </a:rPr>
              <a:t>和多项式中结点从两个多项式链表中摘取，无须另生成。</a:t>
            </a:r>
          </a:p>
          <a:p>
            <a:pPr lvl="1" algn="just" eaLnBrk="1" hangingPunct="1">
              <a:spcBef>
                <a:spcPts val="600"/>
              </a:spcBef>
            </a:pPr>
            <a:r>
              <a:rPr lang="zh-CN" altLang="en-US" sz="2400" b="1" smtClean="0">
                <a:latin typeface="Times New Roman" pitchFamily="18" charset="0"/>
                <a:ea typeface="楷体_GB2312" pitchFamily="49" charset="-122"/>
                <a:cs typeface="Times New Roman" pitchFamily="18" charset="0"/>
              </a:rPr>
              <a:t>所有指数不同的项分别复抄到和多项式中。</a:t>
            </a:r>
          </a:p>
          <a:p>
            <a:pPr lvl="1" algn="just" eaLnBrk="1" hangingPunct="1">
              <a:spcBef>
                <a:spcPts val="600"/>
              </a:spcBef>
            </a:pPr>
            <a:r>
              <a:rPr lang="zh-CN" altLang="en-US" sz="2400" b="1" smtClean="0">
                <a:latin typeface="Times New Roman" pitchFamily="18" charset="0"/>
                <a:ea typeface="楷体_GB2312" pitchFamily="49" charset="-122"/>
                <a:cs typeface="Times New Roman" pitchFamily="18" charset="0"/>
              </a:rPr>
              <a:t>指数相同，对应系数相加，若和不为</a:t>
            </a:r>
            <a:r>
              <a:rPr lang="en-US" altLang="zh-CN" sz="2400" b="1" smtClean="0">
                <a:latin typeface="Times New Roman" pitchFamily="18" charset="0"/>
                <a:ea typeface="楷体_GB2312" pitchFamily="49" charset="-122"/>
                <a:cs typeface="Times New Roman" pitchFamily="18" charset="0"/>
              </a:rPr>
              <a:t>0</a:t>
            </a:r>
            <a:r>
              <a:rPr lang="zh-CN" altLang="en-US" sz="2400" b="1" smtClean="0">
                <a:latin typeface="Times New Roman" pitchFamily="18" charset="0"/>
                <a:ea typeface="楷体_GB2312" pitchFamily="49" charset="-122"/>
                <a:cs typeface="Times New Roman" pitchFamily="18" charset="0"/>
              </a:rPr>
              <a:t>则构成和多项式中一项</a:t>
            </a:r>
          </a:p>
          <a:p>
            <a:pPr algn="just" eaLnBrk="1" hangingPunct="1">
              <a:spcBef>
                <a:spcPts val="600"/>
              </a:spcBef>
            </a:pPr>
            <a:r>
              <a:rPr lang="zh-CN" altLang="en-US" sz="2400" b="1" smtClean="0">
                <a:latin typeface="Times New Roman" pitchFamily="18" charset="0"/>
                <a:ea typeface="楷体_GB2312" pitchFamily="49" charset="-122"/>
                <a:cs typeface="Times New Roman" pitchFamily="18" charset="0"/>
              </a:rPr>
              <a:t>两个多项式相加的算法：设</a:t>
            </a:r>
            <a:r>
              <a:rPr lang="en-US" altLang="zh-CN" sz="2400" b="1" smtClean="0">
                <a:latin typeface="Times New Roman" pitchFamily="18" charset="0"/>
                <a:ea typeface="楷体_GB2312" pitchFamily="49" charset="-122"/>
                <a:cs typeface="Times New Roman" pitchFamily="18" charset="0"/>
              </a:rPr>
              <a:t>qa</a:t>
            </a:r>
            <a:r>
              <a:rPr lang="zh-CN" altLang="en-US" sz="2400" b="1" smtClean="0">
                <a:latin typeface="Times New Roman" pitchFamily="18" charset="0"/>
                <a:ea typeface="楷体_GB2312" pitchFamily="49" charset="-122"/>
                <a:cs typeface="Times New Roman" pitchFamily="18" charset="0"/>
              </a:rPr>
              <a:t>和</a:t>
            </a:r>
            <a:r>
              <a:rPr lang="en-US" altLang="zh-CN" sz="2400" b="1" smtClean="0">
                <a:latin typeface="Times New Roman" pitchFamily="18" charset="0"/>
                <a:ea typeface="楷体_GB2312" pitchFamily="49" charset="-122"/>
                <a:cs typeface="Times New Roman" pitchFamily="18" charset="0"/>
              </a:rPr>
              <a:t>qb</a:t>
            </a:r>
            <a:r>
              <a:rPr lang="zh-CN" altLang="en-US" sz="2400" b="1" smtClean="0">
                <a:latin typeface="Times New Roman" pitchFamily="18" charset="0"/>
                <a:ea typeface="楷体_GB2312" pitchFamily="49" charset="-122"/>
                <a:cs typeface="Times New Roman" pitchFamily="18" charset="0"/>
              </a:rPr>
              <a:t>分别指向多项式</a:t>
            </a:r>
            <a:r>
              <a:rPr lang="en-US" altLang="zh-CN" sz="2400" b="1" smtClean="0">
                <a:latin typeface="Times New Roman" pitchFamily="18" charset="0"/>
                <a:ea typeface="楷体_GB2312" pitchFamily="49" charset="-122"/>
                <a:cs typeface="Times New Roman" pitchFamily="18" charset="0"/>
              </a:rPr>
              <a:t>A</a:t>
            </a:r>
            <a:r>
              <a:rPr lang="zh-CN" altLang="en-US" sz="2400" b="1" smtClean="0">
                <a:latin typeface="Times New Roman" pitchFamily="18" charset="0"/>
                <a:ea typeface="楷体_GB2312" pitchFamily="49" charset="-122"/>
                <a:cs typeface="Times New Roman" pitchFamily="18" charset="0"/>
              </a:rPr>
              <a:t>、</a:t>
            </a:r>
            <a:r>
              <a:rPr lang="en-US" altLang="zh-CN" sz="2400" b="1" smtClean="0">
                <a:latin typeface="Times New Roman" pitchFamily="18" charset="0"/>
                <a:ea typeface="楷体_GB2312" pitchFamily="49" charset="-122"/>
                <a:cs typeface="Times New Roman" pitchFamily="18" charset="0"/>
              </a:rPr>
              <a:t>B</a:t>
            </a:r>
            <a:r>
              <a:rPr lang="zh-CN" altLang="en-US" sz="2400" b="1" smtClean="0">
                <a:latin typeface="Times New Roman" pitchFamily="18" charset="0"/>
                <a:ea typeface="楷体_GB2312" pitchFamily="49" charset="-122"/>
                <a:cs typeface="Times New Roman" pitchFamily="18" charset="0"/>
              </a:rPr>
              <a:t>中当前进行比较的结点，则比较两个结点中指数项有三种情况：</a:t>
            </a:r>
          </a:p>
          <a:p>
            <a:pPr algn="just" eaLnBrk="1" hangingPunct="1">
              <a:spcBef>
                <a:spcPts val="600"/>
              </a:spcBef>
              <a:buFont typeface="Wingdings" pitchFamily="2" charset="2"/>
              <a:buNone/>
            </a:pPr>
            <a:r>
              <a:rPr lang="zh-CN" altLang="en-US" sz="2400" b="1" smtClean="0">
                <a:latin typeface="Times New Roman" pitchFamily="18" charset="0"/>
                <a:ea typeface="楷体_GB2312" pitchFamily="49" charset="-122"/>
                <a:cs typeface="Times New Roman" pitchFamily="18" charset="0"/>
              </a:rPr>
              <a:t>   ①</a:t>
            </a:r>
            <a:r>
              <a:rPr lang="en-US" altLang="zh-CN" sz="2400" b="1" smtClean="0">
                <a:latin typeface="Times New Roman" pitchFamily="18" charset="0"/>
                <a:ea typeface="楷体_GB2312" pitchFamily="49" charset="-122"/>
                <a:cs typeface="Times New Roman" pitchFamily="18" charset="0"/>
              </a:rPr>
              <a:t>qa.expn&lt;qb.expn</a:t>
            </a:r>
            <a:r>
              <a:rPr lang="zh-CN" altLang="en-US" sz="2400" b="1" smtClean="0">
                <a:latin typeface="Times New Roman" pitchFamily="18" charset="0"/>
                <a:ea typeface="楷体_GB2312" pitchFamily="49" charset="-122"/>
                <a:cs typeface="Times New Roman" pitchFamily="18" charset="0"/>
              </a:rPr>
              <a:t>，取</a:t>
            </a:r>
            <a:r>
              <a:rPr lang="en-US" altLang="zh-CN" sz="2400" b="1" smtClean="0">
                <a:latin typeface="Times New Roman" pitchFamily="18" charset="0"/>
                <a:ea typeface="楷体_GB2312" pitchFamily="49" charset="-122"/>
                <a:cs typeface="Times New Roman" pitchFamily="18" charset="0"/>
              </a:rPr>
              <a:t>qa</a:t>
            </a:r>
            <a:r>
              <a:rPr lang="zh-CN" altLang="en-US" sz="2400" b="1" smtClean="0">
                <a:latin typeface="Times New Roman" pitchFamily="18" charset="0"/>
                <a:ea typeface="楷体_GB2312" pitchFamily="49" charset="-122"/>
                <a:cs typeface="Times New Roman" pitchFamily="18" charset="0"/>
              </a:rPr>
              <a:t>所指结点插入和多项式链表。</a:t>
            </a:r>
          </a:p>
          <a:p>
            <a:pPr algn="just" eaLnBrk="1" hangingPunct="1">
              <a:spcBef>
                <a:spcPts val="600"/>
              </a:spcBef>
              <a:buFont typeface="Wingdings" pitchFamily="2" charset="2"/>
              <a:buNone/>
            </a:pPr>
            <a:r>
              <a:rPr lang="zh-CN" altLang="en-US" sz="2400" b="1" smtClean="0">
                <a:latin typeface="Times New Roman" pitchFamily="18" charset="0"/>
                <a:ea typeface="楷体_GB2312" pitchFamily="49" charset="-122"/>
                <a:cs typeface="Times New Roman" pitchFamily="18" charset="0"/>
              </a:rPr>
              <a:t>   ②</a:t>
            </a:r>
            <a:r>
              <a:rPr lang="en-US" altLang="zh-CN" sz="2400" b="1" smtClean="0">
                <a:latin typeface="Times New Roman" pitchFamily="18" charset="0"/>
                <a:ea typeface="楷体_GB2312" pitchFamily="49" charset="-122"/>
                <a:cs typeface="Times New Roman" pitchFamily="18" charset="0"/>
              </a:rPr>
              <a:t>qa.expn=qb.expn</a:t>
            </a:r>
            <a:r>
              <a:rPr lang="zh-CN" altLang="en-US" sz="2400" b="1" smtClean="0">
                <a:latin typeface="Times New Roman" pitchFamily="18" charset="0"/>
                <a:ea typeface="楷体_GB2312" pitchFamily="49" charset="-122"/>
                <a:cs typeface="Times New Roman" pitchFamily="18" charset="0"/>
              </a:rPr>
              <a:t>，系数相加，若和为</a:t>
            </a:r>
            <a:r>
              <a:rPr lang="en-US" altLang="zh-CN" sz="2400" b="1" smtClean="0">
                <a:latin typeface="Times New Roman" pitchFamily="18" charset="0"/>
                <a:ea typeface="楷体_GB2312" pitchFamily="49" charset="-122"/>
                <a:cs typeface="Times New Roman" pitchFamily="18" charset="0"/>
              </a:rPr>
              <a:t>0</a:t>
            </a:r>
            <a:r>
              <a:rPr lang="zh-CN" altLang="en-US" sz="2400" b="1" smtClean="0">
                <a:latin typeface="Times New Roman" pitchFamily="18" charset="0"/>
                <a:ea typeface="楷体_GB2312" pitchFamily="49" charset="-122"/>
                <a:cs typeface="Times New Roman" pitchFamily="18" charset="0"/>
              </a:rPr>
              <a:t>，删除结点，释放</a:t>
            </a:r>
            <a:r>
              <a:rPr lang="en-US" altLang="zh-CN" sz="2400" b="1" smtClean="0">
                <a:latin typeface="Times New Roman" pitchFamily="18" charset="0"/>
                <a:ea typeface="楷体_GB2312" pitchFamily="49" charset="-122"/>
                <a:cs typeface="Times New Roman" pitchFamily="18" charset="0"/>
              </a:rPr>
              <a:t>qa</a:t>
            </a:r>
            <a:r>
              <a:rPr lang="zh-CN" altLang="en-US" sz="2400" b="1" smtClean="0">
                <a:latin typeface="Times New Roman" pitchFamily="18" charset="0"/>
                <a:ea typeface="楷体_GB2312" pitchFamily="49" charset="-122"/>
                <a:cs typeface="Times New Roman" pitchFamily="18" charset="0"/>
              </a:rPr>
              <a:t>和</a:t>
            </a:r>
            <a:r>
              <a:rPr lang="en-US" altLang="zh-CN" sz="2400" b="1" smtClean="0">
                <a:latin typeface="Times New Roman" pitchFamily="18" charset="0"/>
                <a:ea typeface="楷体_GB2312" pitchFamily="49" charset="-122"/>
                <a:cs typeface="Times New Roman" pitchFamily="18" charset="0"/>
              </a:rPr>
              <a:t>qb</a:t>
            </a:r>
            <a:r>
              <a:rPr lang="zh-CN" altLang="en-US" sz="2400" b="1" smtClean="0">
                <a:latin typeface="Times New Roman" pitchFamily="18" charset="0"/>
                <a:ea typeface="楷体_GB2312" pitchFamily="49" charset="-122"/>
                <a:cs typeface="Times New Roman" pitchFamily="18" charset="0"/>
              </a:rPr>
              <a:t>，若和不为</a:t>
            </a:r>
            <a:r>
              <a:rPr lang="en-US" altLang="zh-CN" sz="2400" b="1" smtClean="0">
                <a:latin typeface="Times New Roman" pitchFamily="18" charset="0"/>
                <a:ea typeface="楷体_GB2312" pitchFamily="49" charset="-122"/>
                <a:cs typeface="Times New Roman" pitchFamily="18" charset="0"/>
              </a:rPr>
              <a:t>0</a:t>
            </a:r>
            <a:r>
              <a:rPr lang="zh-CN" altLang="en-US" sz="2400" b="1" smtClean="0">
                <a:latin typeface="Times New Roman" pitchFamily="18" charset="0"/>
                <a:ea typeface="楷体_GB2312" pitchFamily="49" charset="-122"/>
                <a:cs typeface="Times New Roman" pitchFamily="18" charset="0"/>
              </a:rPr>
              <a:t>，修改</a:t>
            </a:r>
            <a:r>
              <a:rPr lang="en-US" altLang="zh-CN" sz="2400" b="1" smtClean="0">
                <a:latin typeface="Times New Roman" pitchFamily="18" charset="0"/>
                <a:ea typeface="楷体_GB2312" pitchFamily="49" charset="-122"/>
                <a:cs typeface="Times New Roman" pitchFamily="18" charset="0"/>
              </a:rPr>
              <a:t>qa</a:t>
            </a:r>
            <a:r>
              <a:rPr lang="zh-CN" altLang="en-US" sz="2400" b="1" smtClean="0">
                <a:latin typeface="Times New Roman" pitchFamily="18" charset="0"/>
                <a:ea typeface="楷体_GB2312" pitchFamily="49" charset="-122"/>
                <a:cs typeface="Times New Roman" pitchFamily="18" charset="0"/>
              </a:rPr>
              <a:t>系数值，释放</a:t>
            </a:r>
            <a:r>
              <a:rPr lang="en-US" altLang="zh-CN" sz="2400" b="1" smtClean="0">
                <a:latin typeface="Times New Roman" pitchFamily="18" charset="0"/>
                <a:ea typeface="楷体_GB2312" pitchFamily="49" charset="-122"/>
                <a:cs typeface="Times New Roman" pitchFamily="18" charset="0"/>
              </a:rPr>
              <a:t>qb</a:t>
            </a:r>
          </a:p>
          <a:p>
            <a:pPr algn="just" eaLnBrk="1" hangingPunct="1">
              <a:spcBef>
                <a:spcPts val="60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   ③qa.expn&gt;qb.expn</a:t>
            </a:r>
            <a:r>
              <a:rPr lang="zh-CN" altLang="en-US" sz="2400" b="1" smtClean="0">
                <a:latin typeface="Times New Roman" pitchFamily="18" charset="0"/>
                <a:ea typeface="楷体_GB2312" pitchFamily="49" charset="-122"/>
                <a:cs typeface="Times New Roman" pitchFamily="18" charset="0"/>
              </a:rPr>
              <a:t>，取</a:t>
            </a:r>
            <a:r>
              <a:rPr lang="en-US" altLang="zh-CN" sz="2400" b="1" smtClean="0">
                <a:latin typeface="Times New Roman" pitchFamily="18" charset="0"/>
                <a:ea typeface="楷体_GB2312" pitchFamily="49" charset="-122"/>
                <a:cs typeface="Times New Roman" pitchFamily="18" charset="0"/>
              </a:rPr>
              <a:t>qb</a:t>
            </a:r>
            <a:r>
              <a:rPr lang="zh-CN" altLang="en-US" sz="2400" b="1" smtClean="0">
                <a:latin typeface="Times New Roman" pitchFamily="18" charset="0"/>
                <a:ea typeface="楷体_GB2312" pitchFamily="49" charset="-122"/>
                <a:cs typeface="Times New Roman" pitchFamily="18" charset="0"/>
              </a:rPr>
              <a:t>所指结点插入和多项式链表中。</a:t>
            </a:r>
          </a:p>
        </p:txBody>
      </p:sp>
      <p:sp>
        <p:nvSpPr>
          <p:cNvPr id="9523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8A12E56A-92D1-4E8B-9C87-56120739633B}" type="slidenum">
              <a:rPr kumimoji="0" lang="en-US" altLang="zh-CN" sz="1400"/>
              <a:pPr>
                <a:spcBef>
                  <a:spcPct val="0"/>
                </a:spcBef>
                <a:buClrTx/>
                <a:buSzTx/>
                <a:buFontTx/>
                <a:buNone/>
              </a:pPr>
              <a:t>62</a:t>
            </a:fld>
            <a:endParaRPr kumimoji="0" lang="en-US" altLang="zh-CN" sz="1400"/>
          </a:p>
        </p:txBody>
      </p:sp>
    </p:spTree>
    <p:extLst>
      <p:ext uri="{BB962C8B-B14F-4D97-AF65-F5344CB8AC3E}">
        <p14:creationId xmlns:p14="http://schemas.microsoft.com/office/powerpoint/2010/main" val="2415473525"/>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50869" y="268289"/>
            <a:ext cx="8283426" cy="617537"/>
          </a:xfrm>
        </p:spPr>
        <p:txBody>
          <a:bodyPr/>
          <a:lstStyle/>
          <a:p>
            <a:pPr eaLnBrk="1" hangingPunct="1"/>
            <a:r>
              <a:rPr lang="zh-CN" altLang="en-US" sz="2400" b="1" smtClean="0">
                <a:solidFill>
                  <a:schemeClr val="bg2"/>
                </a:solidFill>
                <a:latin typeface="楷体_GB2312" pitchFamily="49" charset="-122"/>
              </a:rPr>
              <a:t>算法</a:t>
            </a:r>
            <a:r>
              <a:rPr lang="en-US" altLang="zh-CN" sz="2400" b="1" smtClean="0">
                <a:solidFill>
                  <a:schemeClr val="bg2"/>
                </a:solidFill>
                <a:latin typeface="楷体_GB2312" pitchFamily="49" charset="-122"/>
              </a:rPr>
              <a:t>2.23 </a:t>
            </a:r>
            <a:r>
              <a:rPr lang="zh-CN" altLang="en-US" sz="2400" b="1" smtClean="0">
                <a:solidFill>
                  <a:schemeClr val="bg2"/>
                </a:solidFill>
                <a:latin typeface="楷体_GB2312" pitchFamily="49" charset="-122"/>
              </a:rPr>
              <a:t>多项式加法</a:t>
            </a:r>
            <a:r>
              <a:rPr lang="en-US" altLang="zh-CN" sz="2400" b="1" smtClean="0">
                <a:solidFill>
                  <a:schemeClr val="bg2"/>
                </a:solidFill>
                <a:latin typeface="楷体_GB2312" pitchFamily="49" charset="-122"/>
              </a:rPr>
              <a:t>:Pa=Pa+Pb</a:t>
            </a:r>
            <a:r>
              <a:rPr lang="zh-CN" altLang="en-US" sz="2400" b="1" smtClean="0">
                <a:solidFill>
                  <a:schemeClr val="bg2"/>
                </a:solidFill>
                <a:latin typeface="楷体_GB2312" pitchFamily="49" charset="-122"/>
              </a:rPr>
              <a:t>，要求原地工作</a:t>
            </a:r>
          </a:p>
        </p:txBody>
      </p:sp>
      <p:sp>
        <p:nvSpPr>
          <p:cNvPr id="97283" name="Rectangle 3"/>
          <p:cNvSpPr>
            <a:spLocks noGrp="1" noChangeArrowheads="1"/>
          </p:cNvSpPr>
          <p:nvPr>
            <p:ph type="body" idx="1"/>
          </p:nvPr>
        </p:nvSpPr>
        <p:spPr>
          <a:xfrm>
            <a:off x="144488" y="692150"/>
            <a:ext cx="8966169" cy="5564188"/>
          </a:xfrm>
        </p:spPr>
        <p:txBody>
          <a:bodyPr/>
          <a:lstStyle/>
          <a:p>
            <a:pPr eaLnBrk="1" hangingPunct="1">
              <a:spcBef>
                <a:spcPts val="300"/>
              </a:spcBef>
              <a:buFont typeface="Wingdings" pitchFamily="2" charset="2"/>
              <a:buNone/>
            </a:pPr>
            <a:r>
              <a:rPr lang="en-US" altLang="zh-CN" sz="2000" b="1" smtClean="0">
                <a:latin typeface="Times New Roman" pitchFamily="18" charset="0"/>
              </a:rPr>
              <a:t>void AddPolyn(polynomail &amp;Pa, polynomail &amp;Pb)</a:t>
            </a:r>
          </a:p>
          <a:p>
            <a:pPr eaLnBrk="1" hangingPunct="1">
              <a:spcBef>
                <a:spcPts val="300"/>
              </a:spcBef>
              <a:buFont typeface="Wingdings" pitchFamily="2" charset="2"/>
              <a:buNone/>
            </a:pPr>
            <a:r>
              <a:rPr lang="en-US" altLang="zh-CN" sz="2000" b="1" smtClean="0">
                <a:latin typeface="Times New Roman" pitchFamily="18" charset="0"/>
              </a:rPr>
              <a:t>{ ha=GetHead(Pa); hb=GetHead(Pb); qa=NextPos(Pa,ha);qb=NextPos(Pb,hb);</a:t>
            </a:r>
          </a:p>
          <a:p>
            <a:pPr eaLnBrk="1" hangingPunct="1">
              <a:spcBef>
                <a:spcPts val="300"/>
              </a:spcBef>
              <a:buFont typeface="Wingdings" pitchFamily="2" charset="2"/>
              <a:buNone/>
            </a:pPr>
            <a:r>
              <a:rPr lang="en-US" altLang="zh-CN" sz="2000" b="1" smtClean="0">
                <a:latin typeface="Times New Roman" pitchFamily="18" charset="0"/>
              </a:rPr>
              <a:t>   while(qa&amp;&amp;qb)</a:t>
            </a:r>
          </a:p>
          <a:p>
            <a:pPr eaLnBrk="1" hangingPunct="1">
              <a:spcBef>
                <a:spcPts val="300"/>
              </a:spcBef>
              <a:buFont typeface="Wingdings" pitchFamily="2" charset="2"/>
              <a:buNone/>
            </a:pPr>
            <a:r>
              <a:rPr lang="en-US" altLang="zh-CN" sz="2000" b="1" smtClean="0">
                <a:latin typeface="Times New Roman" pitchFamily="18" charset="0"/>
              </a:rPr>
              <a:t>   {	    a=GetCurElem(qa);b=GetCurElem(qb);</a:t>
            </a:r>
          </a:p>
          <a:p>
            <a:pPr eaLnBrk="1" hangingPunct="1">
              <a:spcBef>
                <a:spcPts val="300"/>
              </a:spcBef>
              <a:buFont typeface="Wingdings" pitchFamily="2" charset="2"/>
              <a:buNone/>
            </a:pPr>
            <a:r>
              <a:rPr lang="en-US" altLang="zh-CN" sz="2000" b="1" smtClean="0">
                <a:latin typeface="Times New Roman" pitchFamily="18" charset="0"/>
              </a:rPr>
              <a:t>          switch(*cmp(a,b))</a:t>
            </a:r>
          </a:p>
          <a:p>
            <a:pPr eaLnBrk="1" hangingPunct="1">
              <a:spcBef>
                <a:spcPts val="300"/>
              </a:spcBef>
              <a:buFont typeface="Wingdings" pitchFamily="2" charset="2"/>
              <a:buNone/>
            </a:pPr>
            <a:r>
              <a:rPr lang="en-US" altLang="zh-CN" sz="2000" b="1" smtClean="0">
                <a:latin typeface="Times New Roman" pitchFamily="18" charset="0"/>
              </a:rPr>
              <a:t>          {   case </a:t>
            </a:r>
            <a:r>
              <a:rPr lang="en-US" altLang="zh-CN" sz="2000" b="1" smtClean="0"/>
              <a:t>–</a:t>
            </a:r>
            <a:r>
              <a:rPr lang="en-US" altLang="zh-CN" sz="2000" b="1" smtClean="0">
                <a:latin typeface="Times New Roman" pitchFamily="18" charset="0"/>
              </a:rPr>
              <a:t>1: ha=qa;qa=NextPos(Pa,qa)                </a:t>
            </a:r>
            <a:r>
              <a:rPr lang="en-US" altLang="zh-CN" sz="2000" b="1" smtClean="0">
                <a:solidFill>
                  <a:srgbClr val="008000"/>
                </a:solidFill>
                <a:latin typeface="Times New Roman" pitchFamily="18" charset="0"/>
              </a:rPr>
              <a:t>//(qa-&gt;expn&lt;qb-&gt;expn)</a:t>
            </a:r>
            <a:endParaRPr lang="en-US" altLang="zh-CN" sz="2000" b="1" smtClean="0">
              <a:latin typeface="Times New Roman" pitchFamily="18" charset="0"/>
            </a:endParaRPr>
          </a:p>
          <a:p>
            <a:pPr eaLnBrk="1" hangingPunct="1">
              <a:spcBef>
                <a:spcPts val="300"/>
              </a:spcBef>
              <a:buFont typeface="Wingdings" pitchFamily="2" charset="2"/>
              <a:buNone/>
            </a:pPr>
            <a:r>
              <a:rPr lang="en-US" altLang="zh-CN" sz="2000" b="1" smtClean="0">
                <a:latin typeface="Times New Roman" pitchFamily="18" charset="0"/>
              </a:rPr>
              <a:t>               case   0: sum=a.coef+b.coef;                            </a:t>
            </a:r>
            <a:r>
              <a:rPr lang="en-US" altLang="zh-CN" sz="2000" b="1" smtClean="0">
                <a:solidFill>
                  <a:srgbClr val="008000"/>
                </a:solidFill>
                <a:latin typeface="Times New Roman" pitchFamily="18" charset="0"/>
              </a:rPr>
              <a:t>//(qa-&gt;expn==qb-&gt;expn)</a:t>
            </a:r>
          </a:p>
          <a:p>
            <a:pPr eaLnBrk="1" hangingPunct="1">
              <a:spcBef>
                <a:spcPts val="300"/>
              </a:spcBef>
              <a:buFont typeface="Wingdings" pitchFamily="2" charset="2"/>
              <a:buNone/>
            </a:pPr>
            <a:r>
              <a:rPr lang="en-US" altLang="zh-CN" sz="2000" b="1" smtClean="0">
                <a:latin typeface="Times New Roman" pitchFamily="18" charset="0"/>
              </a:rPr>
              <a:t>	                        if(sum!=0) {      SetCurElem(qa,sum);   ha=qa;  }</a:t>
            </a:r>
          </a:p>
          <a:p>
            <a:pPr eaLnBrk="1" hangingPunct="1">
              <a:spcBef>
                <a:spcPts val="300"/>
              </a:spcBef>
              <a:buFont typeface="Wingdings" pitchFamily="2" charset="2"/>
              <a:buNone/>
            </a:pPr>
            <a:r>
              <a:rPr lang="en-US" altLang="zh-CN" sz="2000" b="1" smtClean="0">
                <a:latin typeface="Times New Roman" pitchFamily="18" charset="0"/>
              </a:rPr>
              <a:t>	                        else{</a:t>
            </a:r>
            <a:r>
              <a:rPr lang="en-US" altLang="zh-CN" sz="2000" b="1" smtClean="0">
                <a:solidFill>
                  <a:srgbClr val="008000"/>
                </a:solidFill>
                <a:latin typeface="Times New Roman" pitchFamily="18" charset="0"/>
              </a:rPr>
              <a:t>//</a:t>
            </a:r>
            <a:r>
              <a:rPr lang="zh-CN" altLang="en-US" sz="2000" b="1" smtClean="0">
                <a:solidFill>
                  <a:srgbClr val="008000"/>
                </a:solidFill>
                <a:latin typeface="Times New Roman" pitchFamily="18" charset="0"/>
              </a:rPr>
              <a:t>当系数和为</a:t>
            </a:r>
            <a:r>
              <a:rPr lang="en-US" altLang="zh-CN" sz="2000" b="1" smtClean="0">
                <a:solidFill>
                  <a:srgbClr val="008000"/>
                </a:solidFill>
                <a:latin typeface="Times New Roman" pitchFamily="18" charset="0"/>
              </a:rPr>
              <a:t>0</a:t>
            </a:r>
            <a:r>
              <a:rPr lang="zh-CN" altLang="en-US" sz="2000" b="1" smtClean="0">
                <a:solidFill>
                  <a:srgbClr val="008000"/>
                </a:solidFill>
                <a:latin typeface="Times New Roman" pitchFamily="18" charset="0"/>
              </a:rPr>
              <a:t>时</a:t>
            </a:r>
          </a:p>
          <a:p>
            <a:pPr eaLnBrk="1" hangingPunct="1">
              <a:spcBef>
                <a:spcPts val="300"/>
              </a:spcBef>
              <a:buFont typeface="Wingdings" pitchFamily="2" charset="2"/>
              <a:buNone/>
            </a:pPr>
            <a:r>
              <a:rPr lang="zh-CN" altLang="en-US" sz="2000" b="1" smtClean="0">
                <a:latin typeface="Times New Roman" pitchFamily="18" charset="0"/>
              </a:rPr>
              <a:t>	                        </a:t>
            </a:r>
            <a:r>
              <a:rPr lang="en-US" altLang="zh-CN" sz="2000" b="1" smtClean="0">
                <a:latin typeface="Times New Roman" pitchFamily="18" charset="0"/>
              </a:rPr>
              <a:t>DelFirst(ha,qa);FreeNode(qa);}</a:t>
            </a:r>
          </a:p>
          <a:p>
            <a:pPr eaLnBrk="1" hangingPunct="1">
              <a:spcBef>
                <a:spcPts val="300"/>
              </a:spcBef>
              <a:buFont typeface="Wingdings" pitchFamily="2" charset="2"/>
              <a:buNone/>
            </a:pPr>
            <a:r>
              <a:rPr lang="en-US" altLang="zh-CN" sz="2000" b="1" smtClean="0">
                <a:latin typeface="Times New Roman" pitchFamily="18" charset="0"/>
              </a:rPr>
              <a:t>                             DelFirst(hb,qb);  FreeNode(qb); qb=NextPos(Pb,hb);  </a:t>
            </a:r>
          </a:p>
          <a:p>
            <a:pPr eaLnBrk="1" hangingPunct="1">
              <a:spcBef>
                <a:spcPts val="300"/>
              </a:spcBef>
              <a:buFont typeface="Wingdings" pitchFamily="2" charset="2"/>
              <a:buNone/>
            </a:pPr>
            <a:r>
              <a:rPr lang="en-US" altLang="zh-CN" sz="2000" b="1" smtClean="0">
                <a:latin typeface="Times New Roman" pitchFamily="18" charset="0"/>
              </a:rPr>
              <a:t>                             qa=NextPos(Pa,ha);break;</a:t>
            </a:r>
          </a:p>
          <a:p>
            <a:pPr eaLnBrk="1" hangingPunct="1">
              <a:spcBef>
                <a:spcPts val="300"/>
              </a:spcBef>
              <a:buFont typeface="Wingdings" pitchFamily="2" charset="2"/>
              <a:buNone/>
            </a:pPr>
            <a:r>
              <a:rPr lang="en-US" altLang="zh-CN" sz="2000" b="1" smtClean="0">
                <a:latin typeface="Times New Roman" pitchFamily="18" charset="0"/>
              </a:rPr>
              <a:t>                case  1: DelFirst(hb,qb);InsFirst(ha,qb);</a:t>
            </a:r>
            <a:r>
              <a:rPr lang="en-US" altLang="zh-CN" sz="2000" b="1" smtClean="0">
                <a:solidFill>
                  <a:srgbClr val="008000"/>
                </a:solidFill>
                <a:latin typeface="Times New Roman" pitchFamily="18" charset="0"/>
              </a:rPr>
              <a:t>      //(qa-&gt;expn&gt;qb-&gt;expn)</a:t>
            </a:r>
            <a:endParaRPr lang="en-US" altLang="zh-CN" sz="2000" b="1" smtClean="0">
              <a:latin typeface="Times New Roman" pitchFamily="18" charset="0"/>
            </a:endParaRPr>
          </a:p>
          <a:p>
            <a:pPr eaLnBrk="1" hangingPunct="1">
              <a:spcBef>
                <a:spcPts val="300"/>
              </a:spcBef>
              <a:buFont typeface="Wingdings" pitchFamily="2" charset="2"/>
              <a:buNone/>
            </a:pPr>
            <a:r>
              <a:rPr lang="en-US" altLang="zh-CN" sz="2000" b="1" smtClean="0">
                <a:latin typeface="Times New Roman" pitchFamily="18" charset="0"/>
              </a:rPr>
              <a:t>                             qb=NextPos(Pb,hb); ha=NextPos(Pa,ha);  break;</a:t>
            </a:r>
            <a:r>
              <a:rPr lang="zh-CN" altLang="en-US" sz="2000" b="1" smtClean="0">
                <a:latin typeface="Times New Roman" pitchFamily="18" charset="0"/>
              </a:rPr>
              <a:t>　</a:t>
            </a:r>
            <a:r>
              <a:rPr lang="en-US" altLang="zh-CN" sz="2000" b="1" smtClean="0">
                <a:latin typeface="Times New Roman" pitchFamily="18" charset="0"/>
              </a:rPr>
              <a:t>}</a:t>
            </a:r>
          </a:p>
          <a:p>
            <a:pPr eaLnBrk="1" hangingPunct="1">
              <a:spcBef>
                <a:spcPts val="300"/>
              </a:spcBef>
              <a:buFont typeface="Wingdings" pitchFamily="2" charset="2"/>
              <a:buNone/>
            </a:pPr>
            <a:r>
              <a:rPr lang="en-US" altLang="zh-CN" sz="2000" b="1" smtClean="0">
                <a:latin typeface="Times New Roman" pitchFamily="18" charset="0"/>
              </a:rPr>
              <a:t>   }</a:t>
            </a:r>
            <a:r>
              <a:rPr lang="en-US" altLang="zh-CN" sz="2000" b="1" smtClean="0">
                <a:solidFill>
                  <a:srgbClr val="008000"/>
                </a:solidFill>
                <a:latin typeface="Times New Roman" pitchFamily="18" charset="0"/>
              </a:rPr>
              <a:t>//while</a:t>
            </a:r>
            <a:endParaRPr lang="en-US" altLang="zh-CN" sz="2000" b="1" smtClean="0">
              <a:latin typeface="Times New Roman" pitchFamily="18" charset="0"/>
            </a:endParaRPr>
          </a:p>
          <a:p>
            <a:pPr eaLnBrk="1" hangingPunct="1">
              <a:spcBef>
                <a:spcPts val="300"/>
              </a:spcBef>
              <a:buFont typeface="Wingdings" pitchFamily="2" charset="2"/>
              <a:buNone/>
            </a:pPr>
            <a:r>
              <a:rPr lang="en-US" altLang="zh-CN" sz="2000" b="1" smtClean="0">
                <a:latin typeface="Times New Roman" pitchFamily="18" charset="0"/>
              </a:rPr>
              <a:t>  if(!ListEmpty(Pb))  Append(Pa,qb);</a:t>
            </a:r>
          </a:p>
          <a:p>
            <a:pPr eaLnBrk="1" hangingPunct="1">
              <a:spcBef>
                <a:spcPts val="300"/>
              </a:spcBef>
              <a:buFont typeface="Wingdings" pitchFamily="2" charset="2"/>
              <a:buNone/>
            </a:pPr>
            <a:r>
              <a:rPr lang="en-US" altLang="zh-CN" sz="2000" b="1" smtClean="0">
                <a:latin typeface="Times New Roman" pitchFamily="18" charset="0"/>
              </a:rPr>
              <a:t>  FreeNode(hb);</a:t>
            </a:r>
          </a:p>
          <a:p>
            <a:pPr eaLnBrk="1" hangingPunct="1">
              <a:spcBef>
                <a:spcPts val="300"/>
              </a:spcBef>
              <a:buFont typeface="Wingdings" pitchFamily="2" charset="2"/>
              <a:buNone/>
            </a:pPr>
            <a:r>
              <a:rPr lang="en-US" altLang="zh-CN" sz="2000" b="1" smtClean="0">
                <a:latin typeface="Times New Roman" pitchFamily="18" charset="0"/>
              </a:rPr>
              <a:t>}</a:t>
            </a:r>
            <a:r>
              <a:rPr lang="en-US" altLang="zh-CN" sz="2000" b="1" smtClean="0">
                <a:solidFill>
                  <a:srgbClr val="008000"/>
                </a:solidFill>
                <a:latin typeface="Times New Roman" pitchFamily="18" charset="0"/>
              </a:rPr>
              <a:t>//AddPolyn</a:t>
            </a:r>
          </a:p>
        </p:txBody>
      </p:sp>
      <p:sp>
        <p:nvSpPr>
          <p:cNvPr id="97284"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fld id="{9F4845BC-B583-4598-A7BF-B3653E05705C}" type="slidenum">
              <a:rPr lang="en-US" altLang="zh-CN" sz="1200">
                <a:latin typeface="Arial Black" pitchFamily="34" charset="0"/>
              </a:rPr>
              <a:pPr>
                <a:spcBef>
                  <a:spcPct val="0"/>
                </a:spcBef>
                <a:buClrTx/>
                <a:buSzTx/>
                <a:buFontTx/>
                <a:buNone/>
              </a:pPr>
              <a:t>63</a:t>
            </a:fld>
            <a:endParaRPr lang="en-US" altLang="zh-CN" sz="1200">
              <a:latin typeface="Arial Black" pitchFamily="34" charset="0"/>
            </a:endParaRPr>
          </a:p>
        </p:txBody>
      </p:sp>
    </p:spTree>
    <p:extLst>
      <p:ext uri="{BB962C8B-B14F-4D97-AF65-F5344CB8AC3E}">
        <p14:creationId xmlns:p14="http://schemas.microsoft.com/office/powerpoint/2010/main" val="302396284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ChangeArrowheads="1"/>
          </p:cNvSpPr>
          <p:nvPr/>
        </p:nvSpPr>
        <p:spPr bwMode="auto">
          <a:xfrm>
            <a:off x="778010" y="61913"/>
            <a:ext cx="7794391"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eaLnBrk="1" hangingPunct="1">
              <a:spcBef>
                <a:spcPct val="0"/>
              </a:spcBef>
              <a:buFontTx/>
              <a:buNone/>
            </a:pPr>
            <a:r>
              <a:rPr kumimoji="0" lang="zh-CN" altLang="en-US" b="1">
                <a:solidFill>
                  <a:schemeClr val="folHlink"/>
                </a:solidFill>
                <a:ea typeface="楷体_GB2312" pitchFamily="49" charset="-122"/>
              </a:rPr>
              <a:t>第二章 知识结构图</a:t>
            </a:r>
          </a:p>
        </p:txBody>
      </p:sp>
      <p:sp>
        <p:nvSpPr>
          <p:cNvPr id="99331" name="Text Box 5"/>
          <p:cNvSpPr txBox="1">
            <a:spLocks noChangeArrowheads="1"/>
          </p:cNvSpPr>
          <p:nvPr/>
        </p:nvSpPr>
        <p:spPr bwMode="auto">
          <a:xfrm>
            <a:off x="3420070" y="2149475"/>
            <a:ext cx="917734" cy="47148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0" lang="zh-CN" altLang="en-US" sz="2400" b="1">
                <a:latin typeface="楷体_GB2312" pitchFamily="49" charset="-122"/>
                <a:ea typeface="楷体_GB2312" pitchFamily="49" charset="-122"/>
              </a:rPr>
              <a:t>链表</a:t>
            </a:r>
          </a:p>
        </p:txBody>
      </p:sp>
      <p:sp>
        <p:nvSpPr>
          <p:cNvPr id="99332" name="Line 6"/>
          <p:cNvSpPr>
            <a:spLocks noChangeShapeType="1"/>
          </p:cNvSpPr>
          <p:nvPr/>
        </p:nvSpPr>
        <p:spPr bwMode="auto">
          <a:xfrm>
            <a:off x="3883699" y="2628901"/>
            <a:ext cx="0" cy="6318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33" name="Line 7"/>
          <p:cNvSpPr>
            <a:spLocks noChangeShapeType="1"/>
          </p:cNvSpPr>
          <p:nvPr/>
        </p:nvSpPr>
        <p:spPr bwMode="auto">
          <a:xfrm>
            <a:off x="5295232" y="2944813"/>
            <a:ext cx="0" cy="3159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34" name="Line 8"/>
          <p:cNvSpPr>
            <a:spLocks noChangeShapeType="1"/>
          </p:cNvSpPr>
          <p:nvPr/>
        </p:nvSpPr>
        <p:spPr bwMode="auto">
          <a:xfrm>
            <a:off x="6614674" y="2944813"/>
            <a:ext cx="0" cy="3159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35" name="Line 9"/>
          <p:cNvSpPr>
            <a:spLocks noChangeShapeType="1"/>
          </p:cNvSpPr>
          <p:nvPr/>
        </p:nvSpPr>
        <p:spPr bwMode="auto">
          <a:xfrm>
            <a:off x="3372436" y="3935414"/>
            <a:ext cx="0" cy="2873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36" name="Line 10"/>
          <p:cNvSpPr>
            <a:spLocks noChangeShapeType="1"/>
          </p:cNvSpPr>
          <p:nvPr/>
        </p:nvSpPr>
        <p:spPr bwMode="auto">
          <a:xfrm>
            <a:off x="4561680" y="3937000"/>
            <a:ext cx="0" cy="2857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37" name="Text Box 11"/>
          <p:cNvSpPr txBox="1">
            <a:spLocks noChangeArrowheads="1"/>
          </p:cNvSpPr>
          <p:nvPr/>
        </p:nvSpPr>
        <p:spPr bwMode="auto">
          <a:xfrm>
            <a:off x="304853" y="3260726"/>
            <a:ext cx="539844" cy="197802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特点和实现</a:t>
            </a:r>
          </a:p>
        </p:txBody>
      </p:sp>
      <p:sp>
        <p:nvSpPr>
          <p:cNvPr id="99338" name="Text Box 12"/>
          <p:cNvSpPr txBox="1">
            <a:spLocks noChangeArrowheads="1"/>
          </p:cNvSpPr>
          <p:nvPr/>
        </p:nvSpPr>
        <p:spPr bwMode="auto">
          <a:xfrm>
            <a:off x="978070" y="3260726"/>
            <a:ext cx="539844" cy="197802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插入和删除</a:t>
            </a:r>
          </a:p>
        </p:txBody>
      </p:sp>
      <p:sp>
        <p:nvSpPr>
          <p:cNvPr id="99339" name="Text Box 13"/>
          <p:cNvSpPr txBox="1">
            <a:spLocks noChangeArrowheads="1"/>
          </p:cNvSpPr>
          <p:nvPr/>
        </p:nvSpPr>
        <p:spPr bwMode="auto">
          <a:xfrm>
            <a:off x="2457877" y="3260726"/>
            <a:ext cx="550959" cy="18653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特点和实现</a:t>
            </a:r>
          </a:p>
        </p:txBody>
      </p:sp>
      <p:sp>
        <p:nvSpPr>
          <p:cNvPr id="99340" name="Line 14"/>
          <p:cNvSpPr>
            <a:spLocks noChangeShapeType="1"/>
          </p:cNvSpPr>
          <p:nvPr/>
        </p:nvSpPr>
        <p:spPr bwMode="auto">
          <a:xfrm>
            <a:off x="2831005" y="2944813"/>
            <a:ext cx="0" cy="3159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41" name="Line 15"/>
          <p:cNvSpPr>
            <a:spLocks noChangeShapeType="1"/>
          </p:cNvSpPr>
          <p:nvPr/>
        </p:nvSpPr>
        <p:spPr bwMode="auto">
          <a:xfrm>
            <a:off x="3372436" y="3935413"/>
            <a:ext cx="1187656"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42" name="Line 16"/>
          <p:cNvSpPr>
            <a:spLocks noChangeShapeType="1"/>
          </p:cNvSpPr>
          <p:nvPr/>
        </p:nvSpPr>
        <p:spPr bwMode="auto">
          <a:xfrm>
            <a:off x="3923394" y="3733800"/>
            <a:ext cx="0" cy="4714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43" name="Line 17"/>
          <p:cNvSpPr>
            <a:spLocks noChangeShapeType="1"/>
          </p:cNvSpPr>
          <p:nvPr/>
        </p:nvSpPr>
        <p:spPr bwMode="auto">
          <a:xfrm flipH="1">
            <a:off x="6638491" y="3724275"/>
            <a:ext cx="0" cy="4587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44" name="Text Box 18"/>
          <p:cNvSpPr txBox="1">
            <a:spLocks noChangeArrowheads="1"/>
          </p:cNvSpPr>
          <p:nvPr/>
        </p:nvSpPr>
        <p:spPr bwMode="auto">
          <a:xfrm>
            <a:off x="3142209" y="1136651"/>
            <a:ext cx="1465516" cy="4730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0" lang="zh-CN" altLang="en-US" sz="2400" b="1">
                <a:latin typeface="楷体_GB2312" pitchFamily="49" charset="-122"/>
                <a:ea typeface="楷体_GB2312" pitchFamily="49" charset="-122"/>
              </a:rPr>
              <a:t>线 性 表</a:t>
            </a:r>
          </a:p>
        </p:txBody>
      </p:sp>
      <p:sp>
        <p:nvSpPr>
          <p:cNvPr id="99345" name="Text Box 19"/>
          <p:cNvSpPr txBox="1">
            <a:spLocks noChangeArrowheads="1"/>
          </p:cNvSpPr>
          <p:nvPr/>
        </p:nvSpPr>
        <p:spPr bwMode="auto">
          <a:xfrm>
            <a:off x="5277766" y="1150939"/>
            <a:ext cx="2014888" cy="4730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0" lang="zh-CN" altLang="en-US" sz="2400" b="1">
                <a:latin typeface="楷体_GB2312" pitchFamily="49" charset="-122"/>
                <a:ea typeface="楷体_GB2312" pitchFamily="49" charset="-122"/>
              </a:rPr>
              <a:t>抽象类型定义</a:t>
            </a:r>
          </a:p>
        </p:txBody>
      </p:sp>
      <p:sp>
        <p:nvSpPr>
          <p:cNvPr id="99346" name="Text Box 20"/>
          <p:cNvSpPr txBox="1">
            <a:spLocks noChangeArrowheads="1"/>
          </p:cNvSpPr>
          <p:nvPr/>
        </p:nvSpPr>
        <p:spPr bwMode="auto">
          <a:xfrm>
            <a:off x="636699" y="2162175"/>
            <a:ext cx="1209885" cy="47148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0" lang="zh-CN" altLang="en-US" sz="2400" b="1">
                <a:latin typeface="楷体_GB2312" pitchFamily="49" charset="-122"/>
                <a:ea typeface="楷体_GB2312" pitchFamily="49" charset="-122"/>
              </a:rPr>
              <a:t>顺序表</a:t>
            </a:r>
          </a:p>
        </p:txBody>
      </p:sp>
      <p:sp>
        <p:nvSpPr>
          <p:cNvPr id="99347" name="Text Box 21"/>
          <p:cNvSpPr txBox="1">
            <a:spLocks noChangeArrowheads="1"/>
          </p:cNvSpPr>
          <p:nvPr/>
        </p:nvSpPr>
        <p:spPr bwMode="auto">
          <a:xfrm>
            <a:off x="7532408" y="2162175"/>
            <a:ext cx="1039994" cy="47148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ctr">
              <a:spcBef>
                <a:spcPct val="0"/>
              </a:spcBef>
              <a:buFontTx/>
              <a:buNone/>
            </a:pPr>
            <a:r>
              <a:rPr kumimoji="0" lang="zh-CN" altLang="en-US" sz="2400" b="1">
                <a:latin typeface="楷体_GB2312" pitchFamily="49" charset="-122"/>
                <a:ea typeface="楷体_GB2312" pitchFamily="49" charset="-122"/>
              </a:rPr>
              <a:t>应 用</a:t>
            </a:r>
          </a:p>
        </p:txBody>
      </p:sp>
      <p:sp>
        <p:nvSpPr>
          <p:cNvPr id="99348" name="Text Box 22"/>
          <p:cNvSpPr txBox="1">
            <a:spLocks noChangeArrowheads="1"/>
          </p:cNvSpPr>
          <p:nvPr/>
        </p:nvSpPr>
        <p:spPr bwMode="auto">
          <a:xfrm>
            <a:off x="1633822" y="3260725"/>
            <a:ext cx="539844" cy="17335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归并</a:t>
            </a:r>
          </a:p>
        </p:txBody>
      </p:sp>
      <p:sp>
        <p:nvSpPr>
          <p:cNvPr id="99349" name="Text Box 23"/>
          <p:cNvSpPr txBox="1">
            <a:spLocks noChangeArrowheads="1"/>
          </p:cNvSpPr>
          <p:nvPr/>
        </p:nvSpPr>
        <p:spPr bwMode="auto">
          <a:xfrm>
            <a:off x="4304460" y="4205289"/>
            <a:ext cx="539844" cy="78898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逆置</a:t>
            </a:r>
          </a:p>
        </p:txBody>
      </p:sp>
      <p:sp>
        <p:nvSpPr>
          <p:cNvPr id="99350" name="Text Box 24"/>
          <p:cNvSpPr txBox="1">
            <a:spLocks noChangeArrowheads="1"/>
          </p:cNvSpPr>
          <p:nvPr/>
        </p:nvSpPr>
        <p:spPr bwMode="auto">
          <a:xfrm>
            <a:off x="3694754" y="4205289"/>
            <a:ext cx="539844" cy="78898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归并</a:t>
            </a:r>
          </a:p>
        </p:txBody>
      </p:sp>
      <p:sp>
        <p:nvSpPr>
          <p:cNvPr id="99351" name="Text Box 25"/>
          <p:cNvSpPr txBox="1">
            <a:spLocks noChangeArrowheads="1"/>
          </p:cNvSpPr>
          <p:nvPr/>
        </p:nvSpPr>
        <p:spPr bwMode="auto">
          <a:xfrm>
            <a:off x="3104102" y="4205288"/>
            <a:ext cx="539844" cy="16065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插入</a:t>
            </a:r>
          </a:p>
          <a:p>
            <a:pPr algn="just">
              <a:spcBef>
                <a:spcPct val="0"/>
              </a:spcBef>
              <a:buFontTx/>
              <a:buNone/>
            </a:pPr>
            <a:r>
              <a:rPr kumimoji="0" lang="zh-CN" altLang="en-US" sz="2400" b="1">
                <a:latin typeface="楷体_GB2312" pitchFamily="49" charset="-122"/>
                <a:ea typeface="楷体_GB2312" pitchFamily="49" charset="-122"/>
              </a:rPr>
              <a:t>删除</a:t>
            </a:r>
          </a:p>
        </p:txBody>
      </p:sp>
      <p:sp>
        <p:nvSpPr>
          <p:cNvPr id="99352" name="Text Box 26"/>
          <p:cNvSpPr txBox="1">
            <a:spLocks noChangeArrowheads="1"/>
          </p:cNvSpPr>
          <p:nvPr/>
        </p:nvSpPr>
        <p:spPr bwMode="auto">
          <a:xfrm>
            <a:off x="6401912" y="4176713"/>
            <a:ext cx="547783" cy="16065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插入</a:t>
            </a:r>
          </a:p>
          <a:p>
            <a:pPr algn="just">
              <a:spcBef>
                <a:spcPct val="0"/>
              </a:spcBef>
              <a:buFontTx/>
              <a:buNone/>
            </a:pPr>
            <a:r>
              <a:rPr kumimoji="0" lang="zh-CN" altLang="en-US" sz="2400" b="1">
                <a:latin typeface="楷体_GB2312" pitchFamily="49" charset="-122"/>
                <a:ea typeface="楷体_GB2312" pitchFamily="49" charset="-122"/>
              </a:rPr>
              <a:t>删除</a:t>
            </a:r>
          </a:p>
        </p:txBody>
      </p:sp>
      <p:sp>
        <p:nvSpPr>
          <p:cNvPr id="90137" name="Text Box 27"/>
          <p:cNvSpPr txBox="1">
            <a:spLocks noChangeArrowheads="1"/>
          </p:cNvSpPr>
          <p:nvPr/>
        </p:nvSpPr>
        <p:spPr bwMode="auto">
          <a:xfrm>
            <a:off x="7554637" y="3260726"/>
            <a:ext cx="466806" cy="19415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8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4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algn="just">
              <a:spcBef>
                <a:spcPct val="0"/>
              </a:spcBef>
              <a:buFontTx/>
              <a:buNone/>
              <a:defRPr/>
            </a:pPr>
            <a:r>
              <a:rPr kumimoji="0" lang="zh-CN" altLang="en-US" sz="2400" b="1" dirty="0">
                <a:solidFill>
                  <a:schemeClr val="bg1">
                    <a:lumMod val="65000"/>
                  </a:schemeClr>
                </a:solidFill>
                <a:latin typeface="楷体_GB2312" pitchFamily="49" charset="-122"/>
                <a:ea typeface="楷体_GB2312" pitchFamily="49" charset="-122"/>
              </a:rPr>
              <a:t>多项式加</a:t>
            </a:r>
            <a:endParaRPr kumimoji="0" lang="en-US" altLang="zh-CN" sz="2400" b="1" dirty="0">
              <a:solidFill>
                <a:schemeClr val="bg1">
                  <a:lumMod val="65000"/>
                </a:schemeClr>
              </a:solidFill>
              <a:latin typeface="楷体_GB2312" pitchFamily="49" charset="-122"/>
              <a:ea typeface="楷体_GB2312" pitchFamily="49" charset="-122"/>
            </a:endParaRPr>
          </a:p>
          <a:p>
            <a:pPr algn="just">
              <a:spcBef>
                <a:spcPct val="0"/>
              </a:spcBef>
              <a:buFontTx/>
              <a:buNone/>
              <a:defRPr/>
            </a:pPr>
            <a:r>
              <a:rPr kumimoji="0" lang="zh-CN" altLang="en-US" sz="2400" b="1" dirty="0">
                <a:solidFill>
                  <a:schemeClr val="bg1">
                    <a:lumMod val="65000"/>
                  </a:schemeClr>
                </a:solidFill>
                <a:latin typeface="楷体_GB2312" pitchFamily="49" charset="-122"/>
                <a:ea typeface="楷体_GB2312" pitchFamily="49" charset="-122"/>
              </a:rPr>
              <a:t>法</a:t>
            </a:r>
          </a:p>
        </p:txBody>
      </p:sp>
      <p:sp>
        <p:nvSpPr>
          <p:cNvPr id="258076" name="Text Box 28"/>
          <p:cNvSpPr txBox="1">
            <a:spLocks noChangeArrowheads="1"/>
          </p:cNvSpPr>
          <p:nvPr/>
        </p:nvSpPr>
        <p:spPr bwMode="auto">
          <a:xfrm>
            <a:off x="8157992" y="3260726"/>
            <a:ext cx="468394" cy="1941513"/>
          </a:xfrm>
          <a:prstGeom prst="rect">
            <a:avLst/>
          </a:prstGeom>
          <a:solidFill>
            <a:srgbClr val="FFFFFF"/>
          </a:solidFill>
          <a:ln w="9525">
            <a:solidFill>
              <a:srgbClr val="000000"/>
            </a:solidFill>
            <a:miter lim="800000"/>
            <a:headEnd/>
            <a:tailEnd/>
          </a:ln>
        </p:spPr>
        <p:txBody>
          <a:bodyPr/>
          <a:lstStyle/>
          <a:p>
            <a:pPr algn="just">
              <a:defRPr/>
            </a:pPr>
            <a:r>
              <a:rPr kumimoji="0" lang="zh-CN" altLang="en-US" sz="2400" b="1" dirty="0">
                <a:solidFill>
                  <a:schemeClr val="bg1">
                    <a:lumMod val="65000"/>
                  </a:schemeClr>
                </a:solidFill>
                <a:latin typeface="楷体_GB2312" pitchFamily="49" charset="-122"/>
                <a:ea typeface="楷体_GB2312" pitchFamily="49" charset="-122"/>
              </a:rPr>
              <a:t>多项式乘</a:t>
            </a:r>
            <a:endParaRPr kumimoji="0" lang="en-US" altLang="zh-CN" sz="2400" b="1" dirty="0">
              <a:solidFill>
                <a:schemeClr val="bg1">
                  <a:lumMod val="65000"/>
                </a:schemeClr>
              </a:solidFill>
              <a:latin typeface="楷体_GB2312" pitchFamily="49" charset="-122"/>
              <a:ea typeface="楷体_GB2312" pitchFamily="49" charset="-122"/>
            </a:endParaRPr>
          </a:p>
          <a:p>
            <a:pPr algn="just">
              <a:defRPr/>
            </a:pPr>
            <a:r>
              <a:rPr kumimoji="0" lang="zh-CN" altLang="en-US" sz="2400" b="1" dirty="0">
                <a:solidFill>
                  <a:schemeClr val="bg1">
                    <a:lumMod val="65000"/>
                  </a:schemeClr>
                </a:solidFill>
                <a:latin typeface="楷体_GB2312" pitchFamily="49" charset="-122"/>
                <a:ea typeface="楷体_GB2312" pitchFamily="49" charset="-122"/>
              </a:rPr>
              <a:t>法</a:t>
            </a:r>
          </a:p>
        </p:txBody>
      </p:sp>
      <p:sp>
        <p:nvSpPr>
          <p:cNvPr id="99355" name="Text Box 29"/>
          <p:cNvSpPr txBox="1">
            <a:spLocks noChangeArrowheads="1"/>
          </p:cNvSpPr>
          <p:nvPr/>
        </p:nvSpPr>
        <p:spPr bwMode="auto">
          <a:xfrm>
            <a:off x="3316864" y="3260726"/>
            <a:ext cx="1143199" cy="4730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单链表</a:t>
            </a:r>
          </a:p>
        </p:txBody>
      </p:sp>
      <p:sp>
        <p:nvSpPr>
          <p:cNvPr id="99356" name="Text Box 30"/>
          <p:cNvSpPr txBox="1">
            <a:spLocks noChangeArrowheads="1"/>
          </p:cNvSpPr>
          <p:nvPr/>
        </p:nvSpPr>
        <p:spPr bwMode="auto">
          <a:xfrm>
            <a:off x="4501345" y="3260726"/>
            <a:ext cx="1451227" cy="4730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循环链表</a:t>
            </a:r>
          </a:p>
        </p:txBody>
      </p:sp>
      <p:sp>
        <p:nvSpPr>
          <p:cNvPr id="99357" name="Text Box 31"/>
          <p:cNvSpPr txBox="1">
            <a:spLocks noChangeArrowheads="1"/>
          </p:cNvSpPr>
          <p:nvPr/>
        </p:nvSpPr>
        <p:spPr bwMode="auto">
          <a:xfrm>
            <a:off x="6012907" y="3260726"/>
            <a:ext cx="1408357" cy="4730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双向链表</a:t>
            </a:r>
          </a:p>
        </p:txBody>
      </p:sp>
      <p:sp>
        <p:nvSpPr>
          <p:cNvPr id="99358" name="Line 32"/>
          <p:cNvSpPr>
            <a:spLocks noChangeShapeType="1"/>
          </p:cNvSpPr>
          <p:nvPr/>
        </p:nvSpPr>
        <p:spPr bwMode="auto">
          <a:xfrm flipH="1" flipV="1">
            <a:off x="4607726" y="1362075"/>
            <a:ext cx="67004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59" name="Line 33"/>
          <p:cNvSpPr>
            <a:spLocks noChangeShapeType="1"/>
          </p:cNvSpPr>
          <p:nvPr/>
        </p:nvSpPr>
        <p:spPr bwMode="auto">
          <a:xfrm flipH="1">
            <a:off x="3872585" y="1611313"/>
            <a:ext cx="0" cy="5397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0" name="Line 34"/>
          <p:cNvSpPr>
            <a:spLocks noChangeShapeType="1"/>
          </p:cNvSpPr>
          <p:nvPr/>
        </p:nvSpPr>
        <p:spPr bwMode="auto">
          <a:xfrm>
            <a:off x="1247992" y="1847850"/>
            <a:ext cx="6854428"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1" name="Line 35"/>
          <p:cNvSpPr>
            <a:spLocks noChangeShapeType="1"/>
          </p:cNvSpPr>
          <p:nvPr/>
        </p:nvSpPr>
        <p:spPr bwMode="auto">
          <a:xfrm>
            <a:off x="1244816" y="1847851"/>
            <a:ext cx="0" cy="3143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2" name="Line 36"/>
          <p:cNvSpPr>
            <a:spLocks noChangeShapeType="1"/>
          </p:cNvSpPr>
          <p:nvPr/>
        </p:nvSpPr>
        <p:spPr bwMode="auto">
          <a:xfrm>
            <a:off x="8102420" y="1847851"/>
            <a:ext cx="0" cy="3143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3" name="Line 37"/>
          <p:cNvSpPr>
            <a:spLocks noChangeShapeType="1"/>
          </p:cNvSpPr>
          <p:nvPr/>
        </p:nvSpPr>
        <p:spPr bwMode="auto">
          <a:xfrm>
            <a:off x="579539" y="2944813"/>
            <a:ext cx="133214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4" name="Line 38"/>
          <p:cNvSpPr>
            <a:spLocks noChangeShapeType="1"/>
          </p:cNvSpPr>
          <p:nvPr/>
        </p:nvSpPr>
        <p:spPr bwMode="auto">
          <a:xfrm>
            <a:off x="1244816" y="2628901"/>
            <a:ext cx="0" cy="63182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5" name="Line 39"/>
          <p:cNvSpPr>
            <a:spLocks noChangeShapeType="1"/>
          </p:cNvSpPr>
          <p:nvPr/>
        </p:nvSpPr>
        <p:spPr bwMode="auto">
          <a:xfrm>
            <a:off x="579539" y="2944813"/>
            <a:ext cx="0" cy="3159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6" name="Line 40"/>
          <p:cNvSpPr>
            <a:spLocks noChangeShapeType="1"/>
          </p:cNvSpPr>
          <p:nvPr/>
        </p:nvSpPr>
        <p:spPr bwMode="auto">
          <a:xfrm>
            <a:off x="1910095" y="2944813"/>
            <a:ext cx="0" cy="3159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7" name="Line 41"/>
          <p:cNvSpPr>
            <a:spLocks noChangeShapeType="1"/>
          </p:cNvSpPr>
          <p:nvPr/>
        </p:nvSpPr>
        <p:spPr bwMode="auto">
          <a:xfrm>
            <a:off x="2845295" y="2944813"/>
            <a:ext cx="37503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8" name="Line 42"/>
          <p:cNvSpPr>
            <a:spLocks noChangeShapeType="1"/>
          </p:cNvSpPr>
          <p:nvPr/>
        </p:nvSpPr>
        <p:spPr bwMode="auto">
          <a:xfrm>
            <a:off x="7791216" y="2628901"/>
            <a:ext cx="0" cy="63182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69" name="Line 43"/>
          <p:cNvSpPr>
            <a:spLocks noChangeShapeType="1"/>
          </p:cNvSpPr>
          <p:nvPr/>
        </p:nvSpPr>
        <p:spPr bwMode="auto">
          <a:xfrm>
            <a:off x="8342173" y="2628901"/>
            <a:ext cx="0" cy="63182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70" name="Line 45"/>
          <p:cNvSpPr>
            <a:spLocks noChangeShapeType="1"/>
          </p:cNvSpPr>
          <p:nvPr/>
        </p:nvSpPr>
        <p:spPr bwMode="auto">
          <a:xfrm>
            <a:off x="5287293" y="3725864"/>
            <a:ext cx="0" cy="47148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371" name="Text Box 46"/>
          <p:cNvSpPr txBox="1">
            <a:spLocks noChangeArrowheads="1"/>
          </p:cNvSpPr>
          <p:nvPr/>
        </p:nvSpPr>
        <p:spPr bwMode="auto">
          <a:xfrm>
            <a:off x="5033249" y="4197350"/>
            <a:ext cx="504913" cy="78898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lgn="just">
              <a:spcBef>
                <a:spcPct val="0"/>
              </a:spcBef>
              <a:buFontTx/>
              <a:buNone/>
            </a:pPr>
            <a:r>
              <a:rPr kumimoji="0" lang="zh-CN" altLang="en-US" sz="2400" b="1">
                <a:latin typeface="楷体_GB2312" pitchFamily="49" charset="-122"/>
                <a:ea typeface="楷体_GB2312" pitchFamily="49" charset="-122"/>
              </a:rPr>
              <a:t>归并</a:t>
            </a:r>
          </a:p>
        </p:txBody>
      </p:sp>
      <p:sp>
        <p:nvSpPr>
          <p:cNvPr id="9937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spcBef>
                <a:spcPct val="0"/>
              </a:spcBef>
              <a:buFontTx/>
              <a:buNone/>
            </a:pPr>
            <a:fld id="{2B310513-3DE0-421A-B091-E7F78985FA7D}" type="slidenum">
              <a:rPr lang="en-US" altLang="zh-CN" sz="1400"/>
              <a:pPr>
                <a:spcBef>
                  <a:spcPct val="0"/>
                </a:spcBef>
                <a:buFontTx/>
                <a:buNone/>
              </a:pPr>
              <a:t>64</a:t>
            </a:fld>
            <a:endParaRPr lang="en-US" altLang="zh-CN" sz="1400"/>
          </a:p>
        </p:txBody>
      </p:sp>
    </p:spTree>
    <p:extLst>
      <p:ext uri="{BB962C8B-B14F-4D97-AF65-F5344CB8AC3E}">
        <p14:creationId xmlns:p14="http://schemas.microsoft.com/office/powerpoint/2010/main" val="3034569352"/>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noChangeArrowheads="1"/>
          </p:cNvSpPr>
          <p:nvPr>
            <p:ph type="title"/>
          </p:nvPr>
        </p:nvSpPr>
        <p:spPr/>
        <p:txBody>
          <a:bodyPr/>
          <a:lstStyle/>
          <a:p>
            <a:r>
              <a:rPr lang="zh-CN" altLang="en-US" smtClean="0"/>
              <a:t>第二章 线性表思维导图</a:t>
            </a:r>
          </a:p>
        </p:txBody>
      </p:sp>
      <p:sp>
        <p:nvSpPr>
          <p:cNvPr id="100355"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omic Sans MS" pitchFamily="66" charset="0"/>
                <a:ea typeface="宋体" pitchFamily="2" charset="-122"/>
              </a:defRPr>
            </a:lvl1pPr>
            <a:lvl2pPr marL="742950" indent="-285750">
              <a:spcBef>
                <a:spcPct val="20000"/>
              </a:spcBef>
              <a:buChar char="–"/>
              <a:defRPr sz="2800">
                <a:solidFill>
                  <a:schemeClr val="tx1"/>
                </a:solidFill>
                <a:latin typeface="Comic Sans MS" pitchFamily="66" charset="0"/>
                <a:ea typeface="宋体" pitchFamily="2" charset="-122"/>
              </a:defRPr>
            </a:lvl2pPr>
            <a:lvl3pPr marL="1143000" indent="-228600">
              <a:spcBef>
                <a:spcPct val="20000"/>
              </a:spcBef>
              <a:buChar char="•"/>
              <a:defRPr sz="2400">
                <a:solidFill>
                  <a:schemeClr val="tx1"/>
                </a:solidFill>
                <a:latin typeface="Comic Sans MS" pitchFamily="66" charset="0"/>
                <a:ea typeface="宋体" pitchFamily="2" charset="-122"/>
              </a:defRPr>
            </a:lvl3pPr>
            <a:lvl4pPr marL="1600200" indent="-228600">
              <a:spcBef>
                <a:spcPct val="20000"/>
              </a:spcBef>
              <a:buChar char="–"/>
              <a:defRPr sz="2000">
                <a:solidFill>
                  <a:schemeClr val="tx1"/>
                </a:solidFill>
                <a:latin typeface="Comic Sans MS" pitchFamily="66" charset="0"/>
                <a:ea typeface="宋体" pitchFamily="2" charset="-122"/>
              </a:defRPr>
            </a:lvl4pPr>
            <a:lvl5pPr marL="2057400" indent="-228600">
              <a:spcBef>
                <a:spcPct val="20000"/>
              </a:spcBef>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宋体" pitchFamily="2" charset="-122"/>
              </a:defRPr>
            </a:lvl9pPr>
          </a:lstStyle>
          <a:p>
            <a:pPr>
              <a:spcBef>
                <a:spcPct val="0"/>
              </a:spcBef>
              <a:buFontTx/>
              <a:buNone/>
            </a:pPr>
            <a:fld id="{7F578AF4-417E-4FF9-A4CF-B012EA611A4F}" type="slidenum">
              <a:rPr lang="en-US" altLang="zh-CN" sz="1400">
                <a:latin typeface="Tahoma" pitchFamily="34" charset="0"/>
              </a:rPr>
              <a:pPr>
                <a:spcBef>
                  <a:spcPct val="0"/>
                </a:spcBef>
                <a:buFontTx/>
                <a:buNone/>
              </a:pPr>
              <a:t>65</a:t>
            </a:fld>
            <a:endParaRPr lang="en-US" altLang="zh-CN" sz="1400">
              <a:latin typeface="Tahoma" pitchFamily="34" charset="0"/>
            </a:endParaRPr>
          </a:p>
        </p:txBody>
      </p:sp>
      <p:pic>
        <p:nvPicPr>
          <p:cNvPr id="100356" name="图片 5"/>
          <p:cNvPicPr>
            <a:picLocks noChangeAspect="1" noChangeArrowheads="1"/>
          </p:cNvPicPr>
          <p:nvPr/>
        </p:nvPicPr>
        <p:blipFill>
          <a:blip r:embed="rId2">
            <a:clrChange>
              <a:clrFrom>
                <a:srgbClr val="F0F2F5"/>
              </a:clrFrom>
              <a:clrTo>
                <a:srgbClr val="F0F2F5">
                  <a:alpha val="0"/>
                </a:srgbClr>
              </a:clrTo>
            </a:clrChange>
            <a:extLst>
              <a:ext uri="{28A0092B-C50C-407E-A947-70E740481C1C}">
                <a14:useLocalDpi xmlns:a14="http://schemas.microsoft.com/office/drawing/2010/main" val="0"/>
              </a:ext>
            </a:extLst>
          </a:blip>
          <a:srcRect/>
          <a:stretch>
            <a:fillRect/>
          </a:stretch>
        </p:blipFill>
        <p:spPr bwMode="auto">
          <a:xfrm>
            <a:off x="0" y="1952625"/>
            <a:ext cx="914558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984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zh-CN" altLang="en-US" smtClean="0"/>
              <a:t>本章重点</a:t>
            </a:r>
          </a:p>
        </p:txBody>
      </p:sp>
      <p:sp>
        <p:nvSpPr>
          <p:cNvPr id="101379" name="Rectangle 3"/>
          <p:cNvSpPr>
            <a:spLocks noGrp="1" noChangeArrowheads="1"/>
          </p:cNvSpPr>
          <p:nvPr>
            <p:ph type="body" idx="1"/>
          </p:nvPr>
        </p:nvSpPr>
        <p:spPr/>
        <p:txBody>
          <a:bodyPr/>
          <a:lstStyle/>
          <a:p>
            <a:pPr algn="just" eaLnBrk="1" hangingPunct="1"/>
            <a:r>
              <a:rPr lang="zh-CN" altLang="en-US" sz="2800" b="1" smtClean="0">
                <a:latin typeface="Times New Roman" pitchFamily="18" charset="0"/>
                <a:ea typeface="楷体_GB2312" pitchFamily="49" charset="-122"/>
              </a:rPr>
              <a:t>重点内容</a:t>
            </a:r>
            <a:endParaRPr lang="en-US" altLang="zh-CN" sz="2800" b="1" smtClean="0">
              <a:latin typeface="Times New Roman" pitchFamily="18" charset="0"/>
              <a:ea typeface="楷体_GB2312" pitchFamily="49" charset="-122"/>
            </a:endParaRPr>
          </a:p>
          <a:p>
            <a:pPr lvl="1" algn="just" eaLnBrk="1" hangingPunct="1"/>
            <a:r>
              <a:rPr lang="zh-CN" altLang="en-US" sz="2400" b="1" smtClean="0">
                <a:latin typeface="Times New Roman" pitchFamily="18" charset="0"/>
                <a:ea typeface="楷体_GB2312" pitchFamily="49" charset="-122"/>
              </a:rPr>
              <a:t>掌握线性结构的特点</a:t>
            </a:r>
          </a:p>
          <a:p>
            <a:pPr lvl="1" algn="just" eaLnBrk="1" hangingPunct="1"/>
            <a:r>
              <a:rPr lang="zh-CN" altLang="en-US" sz="2400" b="1" smtClean="0">
                <a:latin typeface="Times New Roman" pitchFamily="18" charset="0"/>
                <a:ea typeface="楷体_GB2312" pitchFamily="49" charset="-122"/>
              </a:rPr>
              <a:t>理解线性表抽象数据类型定义</a:t>
            </a:r>
          </a:p>
          <a:p>
            <a:pPr lvl="1" algn="just" eaLnBrk="1" hangingPunct="1"/>
            <a:r>
              <a:rPr lang="zh-CN" altLang="en-US" sz="2400" b="1" smtClean="0">
                <a:latin typeface="Times New Roman" pitchFamily="18" charset="0"/>
                <a:ea typeface="楷体_GB2312" pitchFamily="49" charset="-122"/>
              </a:rPr>
              <a:t>掌握线性表的两种存储结构 </a:t>
            </a:r>
            <a:r>
              <a:rPr lang="en-US" altLang="zh-CN" sz="2400" b="1" smtClean="0">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顺序表、链表</a:t>
            </a:r>
            <a:r>
              <a:rPr lang="en-US" altLang="zh-CN" sz="2400" b="1" smtClean="0">
                <a:latin typeface="Times New Roman" pitchFamily="18" charset="0"/>
                <a:ea typeface="楷体_GB2312" pitchFamily="49" charset="-122"/>
              </a:rPr>
              <a:t>)</a:t>
            </a:r>
            <a:r>
              <a:rPr lang="zh-CN" altLang="en-US" sz="2400" b="1" smtClean="0">
                <a:latin typeface="Times New Roman" pitchFamily="18" charset="0"/>
                <a:ea typeface="楷体_GB2312" pitchFamily="49" charset="-122"/>
              </a:rPr>
              <a:t>及线性表各种操作在两种存储结构下的实现</a:t>
            </a:r>
          </a:p>
          <a:p>
            <a:pPr lvl="1" algn="just" eaLnBrk="1" hangingPunct="1"/>
            <a:r>
              <a:rPr lang="zh-CN" altLang="en-US" sz="2400" b="1" smtClean="0">
                <a:latin typeface="Times New Roman" pitchFamily="18" charset="0"/>
                <a:ea typeface="楷体_GB2312" pitchFamily="49" charset="-122"/>
              </a:rPr>
              <a:t>灵活掌握线性表两种存储结构在时空方面的优缺点及其各自的适用场合。</a:t>
            </a:r>
          </a:p>
          <a:p>
            <a:pPr eaLnBrk="1" hangingPunct="1"/>
            <a:r>
              <a:rPr lang="zh-CN" altLang="en-US" sz="2800" b="1" smtClean="0">
                <a:latin typeface="Times New Roman" pitchFamily="18" charset="0"/>
                <a:ea typeface="楷体_GB2312" pitchFamily="49" charset="-122"/>
              </a:rPr>
              <a:t>能力培养</a:t>
            </a:r>
            <a:endParaRPr lang="en-US" altLang="zh-CN" sz="2800" b="1" smtClean="0">
              <a:latin typeface="Times New Roman" pitchFamily="18" charset="0"/>
              <a:ea typeface="楷体_GB2312" pitchFamily="49" charset="-122"/>
            </a:endParaRPr>
          </a:p>
          <a:p>
            <a:pPr lvl="1" algn="just" eaLnBrk="1" hangingPunct="1">
              <a:buClr>
                <a:srgbClr val="FF3300"/>
              </a:buClr>
            </a:pPr>
            <a:r>
              <a:rPr lang="zh-CN" altLang="en-US" sz="2400" b="1" smtClean="0">
                <a:ea typeface="楷体_GB2312" pitchFamily="49" charset="-122"/>
              </a:rPr>
              <a:t>算法思想描述</a:t>
            </a:r>
            <a:endParaRPr lang="en-US" altLang="zh-CN" sz="2400" b="1" smtClean="0">
              <a:ea typeface="楷体_GB2312" pitchFamily="49" charset="-122"/>
            </a:endParaRPr>
          </a:p>
          <a:p>
            <a:pPr lvl="1" algn="just" eaLnBrk="1" hangingPunct="1">
              <a:buClr>
                <a:srgbClr val="FF3300"/>
              </a:buClr>
            </a:pPr>
            <a:r>
              <a:rPr lang="zh-CN" altLang="en-US" sz="2400" b="1" smtClean="0">
                <a:ea typeface="楷体_GB2312" pitchFamily="49" charset="-122"/>
              </a:rPr>
              <a:t>代码实现</a:t>
            </a:r>
            <a:endParaRPr lang="en-US" altLang="zh-CN" sz="2400" b="1" smtClean="0">
              <a:ea typeface="楷体_GB2312" pitchFamily="49" charset="-122"/>
            </a:endParaRPr>
          </a:p>
          <a:p>
            <a:pPr eaLnBrk="1" hangingPunct="1"/>
            <a:endParaRPr lang="en-US" altLang="zh-CN" sz="2800" smtClean="0"/>
          </a:p>
        </p:txBody>
      </p:sp>
      <p:sp>
        <p:nvSpPr>
          <p:cNvPr id="10138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9EDDC21E-44AB-497E-8C04-F34D2FA188D8}" type="slidenum">
              <a:rPr kumimoji="0" lang="en-US" altLang="zh-CN" sz="1400"/>
              <a:pPr>
                <a:spcBef>
                  <a:spcPct val="0"/>
                </a:spcBef>
                <a:buClrTx/>
                <a:buSzTx/>
                <a:buFontTx/>
                <a:buNone/>
              </a:pPr>
              <a:t>66</a:t>
            </a:fld>
            <a:endParaRPr kumimoji="0" lang="en-US" altLang="zh-CN" sz="1400"/>
          </a:p>
        </p:txBody>
      </p:sp>
    </p:spTree>
    <p:extLst>
      <p:ext uri="{BB962C8B-B14F-4D97-AF65-F5344CB8AC3E}">
        <p14:creationId xmlns:p14="http://schemas.microsoft.com/office/powerpoint/2010/main" val="1389943071"/>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标题 1"/>
          <p:cNvSpPr>
            <a:spLocks noGrp="1" noChangeArrowheads="1"/>
          </p:cNvSpPr>
          <p:nvPr>
            <p:ph type="title"/>
          </p:nvPr>
        </p:nvSpPr>
        <p:spPr/>
        <p:txBody>
          <a:bodyPr/>
          <a:lstStyle/>
          <a:p>
            <a:r>
              <a:rPr lang="zh-CN" altLang="en-US" smtClean="0"/>
              <a:t>作业</a:t>
            </a:r>
          </a:p>
        </p:txBody>
      </p:sp>
      <p:sp>
        <p:nvSpPr>
          <p:cNvPr id="3" name="内容占位符 2"/>
          <p:cNvSpPr>
            <a:spLocks noGrp="1"/>
          </p:cNvSpPr>
          <p:nvPr>
            <p:ph idx="1"/>
          </p:nvPr>
        </p:nvSpPr>
        <p:spPr>
          <a:xfrm>
            <a:off x="900270" y="2017713"/>
            <a:ext cx="8056374" cy="4114800"/>
          </a:xfrm>
        </p:spPr>
        <p:txBody>
          <a:bodyPr/>
          <a:lstStyle/>
          <a:p>
            <a:pPr>
              <a:defRPr/>
            </a:pPr>
            <a:r>
              <a:rPr lang="zh-CN" altLang="en-US" sz="2400" b="1" dirty="0"/>
              <a:t>数据结构题集（</a:t>
            </a:r>
            <a:r>
              <a:rPr lang="en-US" altLang="zh-CN" sz="2400" b="1" dirty="0"/>
              <a:t>C</a:t>
            </a:r>
            <a:r>
              <a:rPr lang="zh-CN" altLang="en-US" sz="2400" b="1" dirty="0"/>
              <a:t>语言版）</a:t>
            </a:r>
            <a:endParaRPr lang="en-US" altLang="zh-CN" sz="2400" b="1" dirty="0"/>
          </a:p>
          <a:p>
            <a:pPr>
              <a:defRPr/>
            </a:pPr>
            <a:r>
              <a:rPr lang="zh-CN" altLang="en-US" sz="2400" b="1" dirty="0"/>
              <a:t>自己练手</a:t>
            </a:r>
            <a:r>
              <a:rPr lang="en-US" altLang="zh-CN" sz="2400" b="1" dirty="0"/>
              <a:t>: 2.1 - 2.9</a:t>
            </a:r>
          </a:p>
          <a:p>
            <a:pPr>
              <a:defRPr/>
            </a:pPr>
            <a:r>
              <a:rPr lang="zh-CN" altLang="en-US" sz="2400" b="1" dirty="0"/>
              <a:t>顺序表作业</a:t>
            </a:r>
            <a:endParaRPr lang="en-US" altLang="zh-CN" sz="2400" b="1" dirty="0"/>
          </a:p>
          <a:p>
            <a:pPr lvl="1">
              <a:defRPr/>
            </a:pPr>
            <a:r>
              <a:rPr lang="zh-CN" altLang="en-US" sz="2400" b="1" dirty="0"/>
              <a:t>纸质</a:t>
            </a:r>
            <a:r>
              <a:rPr lang="en-US" altLang="zh-CN" sz="2400" b="1" dirty="0"/>
              <a:t>: 2.11, 2.12, 2.21, 2.25</a:t>
            </a:r>
          </a:p>
          <a:p>
            <a:pPr lvl="1">
              <a:defRPr/>
            </a:pPr>
            <a:r>
              <a:rPr lang="zh-CN" altLang="en-US" sz="2400" b="1" dirty="0"/>
              <a:t>上机</a:t>
            </a:r>
            <a:r>
              <a:rPr lang="en-US" altLang="zh-CN" sz="2400" b="1" dirty="0"/>
              <a:t>: 2.11(</a:t>
            </a:r>
            <a:r>
              <a:rPr lang="zh-CN" altLang="en-US" sz="2400" b="1" dirty="0"/>
              <a:t>有序插入</a:t>
            </a:r>
            <a:r>
              <a:rPr lang="en-US" altLang="zh-CN" sz="2400" b="1" dirty="0"/>
              <a:t>), 2.12(</a:t>
            </a:r>
            <a:r>
              <a:rPr lang="zh-CN" altLang="en-US" sz="2400" b="1" dirty="0"/>
              <a:t>比较</a:t>
            </a:r>
            <a:r>
              <a:rPr lang="en-US" altLang="zh-CN" sz="2400" b="1" dirty="0"/>
              <a:t>), 2.21(</a:t>
            </a:r>
            <a:r>
              <a:rPr lang="zh-CN" altLang="en-US" sz="2400" b="1" dirty="0"/>
              <a:t>反序</a:t>
            </a:r>
            <a:r>
              <a:rPr lang="en-US" altLang="zh-CN" sz="2400" b="1" dirty="0"/>
              <a:t>), </a:t>
            </a:r>
          </a:p>
          <a:p>
            <a:pPr marL="457200" lvl="1" indent="0">
              <a:buFont typeface="Wingdings" pitchFamily="2" charset="2"/>
              <a:buNone/>
              <a:defRPr/>
            </a:pPr>
            <a:r>
              <a:rPr lang="en-US" altLang="zh-CN" sz="2400" b="1" dirty="0"/>
              <a:t>            2.25(</a:t>
            </a:r>
            <a:r>
              <a:rPr lang="zh-CN" altLang="en-US" sz="2400" b="1" dirty="0"/>
              <a:t>集合求交</a:t>
            </a:r>
            <a:r>
              <a:rPr lang="en-US" altLang="zh-CN" sz="2400" b="1" dirty="0"/>
              <a:t>)</a:t>
            </a:r>
          </a:p>
          <a:p>
            <a:pPr>
              <a:defRPr/>
            </a:pPr>
            <a:r>
              <a:rPr lang="zh-CN" altLang="en-US" sz="2400" b="1" dirty="0"/>
              <a:t>链表作业</a:t>
            </a:r>
            <a:endParaRPr lang="en-US" altLang="zh-CN" sz="2400" b="1" dirty="0"/>
          </a:p>
          <a:p>
            <a:pPr lvl="1">
              <a:defRPr/>
            </a:pPr>
            <a:r>
              <a:rPr lang="zh-CN" altLang="en-US" sz="2400" b="1" dirty="0"/>
              <a:t>纸质</a:t>
            </a:r>
            <a:r>
              <a:rPr lang="en-US" altLang="zh-CN" sz="2400" b="1" dirty="0"/>
              <a:t>: 2.13, 2.14, 2.19, 2.22, 2.24, 2.26</a:t>
            </a:r>
          </a:p>
          <a:p>
            <a:pPr lvl="1">
              <a:defRPr/>
            </a:pPr>
            <a:r>
              <a:rPr lang="zh-CN" altLang="en-US" sz="2400" b="1" dirty="0"/>
              <a:t>上机</a:t>
            </a:r>
            <a:r>
              <a:rPr lang="en-US" altLang="zh-CN" sz="2400" b="1" dirty="0"/>
              <a:t>: 2.13(</a:t>
            </a:r>
            <a:r>
              <a:rPr lang="zh-CN" altLang="en-US" sz="2400" b="1" dirty="0"/>
              <a:t>检索</a:t>
            </a:r>
            <a:r>
              <a:rPr lang="en-US" altLang="zh-CN" sz="2400" b="1" dirty="0"/>
              <a:t>), 2.14(</a:t>
            </a:r>
            <a:r>
              <a:rPr lang="zh-CN" altLang="en-US" sz="2400" b="1" dirty="0"/>
              <a:t>求长度</a:t>
            </a:r>
            <a:r>
              <a:rPr lang="en-US" altLang="zh-CN" sz="2400" b="1" dirty="0"/>
              <a:t>), 2.19(</a:t>
            </a:r>
            <a:r>
              <a:rPr lang="zh-CN" altLang="en-US" sz="2400" b="1" dirty="0"/>
              <a:t>区间操作</a:t>
            </a:r>
            <a:r>
              <a:rPr lang="en-US" altLang="zh-CN" sz="2400" b="1" dirty="0"/>
              <a:t>),  </a:t>
            </a:r>
          </a:p>
          <a:p>
            <a:pPr marL="457200" lvl="1" indent="0">
              <a:buFont typeface="Wingdings" pitchFamily="2" charset="2"/>
              <a:buNone/>
              <a:defRPr/>
            </a:pPr>
            <a:r>
              <a:rPr lang="en-US" altLang="zh-CN" sz="2400" b="1" dirty="0"/>
              <a:t>            2.22(</a:t>
            </a:r>
            <a:r>
              <a:rPr lang="zh-CN" altLang="en-US" sz="2400" b="1" dirty="0"/>
              <a:t>反序</a:t>
            </a:r>
            <a:r>
              <a:rPr lang="en-US" altLang="zh-CN" sz="2400" b="1" dirty="0"/>
              <a:t>), 2.24(</a:t>
            </a:r>
            <a:r>
              <a:rPr lang="zh-CN" altLang="en-US" sz="2400" b="1" dirty="0"/>
              <a:t>归并排序</a:t>
            </a:r>
            <a:r>
              <a:rPr lang="en-US" altLang="zh-CN" sz="2400" b="1" dirty="0"/>
              <a:t>), 2.26(</a:t>
            </a:r>
            <a:r>
              <a:rPr lang="zh-CN" altLang="en-US" sz="2400" b="1" dirty="0"/>
              <a:t>集合求交</a:t>
            </a:r>
            <a:r>
              <a:rPr lang="en-US" altLang="zh-CN" sz="2400" b="1" dirty="0"/>
              <a:t>)</a:t>
            </a:r>
            <a:endParaRPr lang="zh-CN" altLang="en-US" sz="2400" b="1" dirty="0"/>
          </a:p>
        </p:txBody>
      </p:sp>
      <p:sp>
        <p:nvSpPr>
          <p:cNvPr id="1024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ACEDECA4-4414-41CE-941F-F487EC5B14EC}" type="slidenum">
              <a:rPr kumimoji="0" lang="en-US" altLang="zh-CN" sz="1400"/>
              <a:pPr>
                <a:spcBef>
                  <a:spcPct val="0"/>
                </a:spcBef>
                <a:buClrTx/>
                <a:buSzTx/>
                <a:buFontTx/>
                <a:buNone/>
              </a:pPr>
              <a:t>67</a:t>
            </a:fld>
            <a:endParaRPr kumimoji="0" lang="en-US" altLang="zh-CN" sz="1400"/>
          </a:p>
        </p:txBody>
      </p:sp>
    </p:spTree>
    <p:extLst>
      <p:ext uri="{BB962C8B-B14F-4D97-AF65-F5344CB8AC3E}">
        <p14:creationId xmlns:p14="http://schemas.microsoft.com/office/powerpoint/2010/main" val="3209435795"/>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1151139" y="617538"/>
            <a:ext cx="77943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a:solidFill>
                  <a:schemeClr val="tx2"/>
                </a:solidFill>
                <a:latin typeface="楷体_GB2312" pitchFamily="49" charset="-122"/>
                <a:ea typeface="楷体_GB2312" pitchFamily="49" charset="-122"/>
              </a:rPr>
              <a:t>第二章的类型题</a:t>
            </a:r>
          </a:p>
        </p:txBody>
      </p:sp>
      <p:sp>
        <p:nvSpPr>
          <p:cNvPr id="103427" name="Rectangle 3"/>
          <p:cNvSpPr>
            <a:spLocks noChangeArrowheads="1"/>
          </p:cNvSpPr>
          <p:nvPr/>
        </p:nvSpPr>
        <p:spPr bwMode="auto">
          <a:xfrm>
            <a:off x="539844" y="2205039"/>
            <a:ext cx="8356464"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5963" indent="-715963">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FF3300"/>
              </a:buClr>
              <a:buFont typeface="Wingdings" pitchFamily="2" charset="2"/>
              <a:buNone/>
            </a:pPr>
            <a:r>
              <a:rPr lang="zh-CN" altLang="en-US" sz="2800" b="1">
                <a:ea typeface="楷体_GB2312" pitchFamily="49" charset="-122"/>
              </a:rPr>
              <a:t>一、顺序及链式存储结构的概念及特点</a:t>
            </a:r>
          </a:p>
          <a:p>
            <a:pPr algn="just" eaLnBrk="1" hangingPunct="1">
              <a:buClr>
                <a:srgbClr val="FF3300"/>
              </a:buClr>
              <a:buFont typeface="Wingdings" pitchFamily="2" charset="2"/>
              <a:buNone/>
            </a:pPr>
            <a:r>
              <a:rPr lang="zh-CN" altLang="en-US" sz="2800" b="1">
                <a:ea typeface="楷体_GB2312" pitchFamily="49" charset="-122"/>
              </a:rPr>
              <a:t>二、插入、删除等基本操作算法性能分析</a:t>
            </a:r>
          </a:p>
          <a:p>
            <a:pPr algn="just" eaLnBrk="1" hangingPunct="1">
              <a:buClr>
                <a:srgbClr val="FF3300"/>
              </a:buClr>
              <a:buFont typeface="Wingdings" pitchFamily="2" charset="2"/>
              <a:buNone/>
            </a:pPr>
            <a:r>
              <a:rPr lang="zh-CN" altLang="en-US" sz="2800" b="1">
                <a:ea typeface="楷体_GB2312" pitchFamily="49" charset="-122"/>
              </a:rPr>
              <a:t>三、单、双向链表基本操作</a:t>
            </a:r>
            <a:r>
              <a:rPr lang="en-US" altLang="zh-CN" sz="2800" b="1">
                <a:ea typeface="楷体_GB2312" pitchFamily="49" charset="-122"/>
              </a:rPr>
              <a:t>(</a:t>
            </a:r>
            <a:r>
              <a:rPr lang="zh-CN" altLang="en-US" sz="2800" b="1">
                <a:ea typeface="楷体_GB2312" pitchFamily="49" charset="-122"/>
              </a:rPr>
              <a:t>插入</a:t>
            </a:r>
            <a:r>
              <a:rPr lang="en-US" altLang="zh-CN" sz="2800" b="1">
                <a:ea typeface="楷体_GB2312" pitchFamily="49" charset="-122"/>
              </a:rPr>
              <a:t>/</a:t>
            </a:r>
            <a:r>
              <a:rPr lang="zh-CN" altLang="en-US" sz="2800" b="1">
                <a:ea typeface="楷体_GB2312" pitchFamily="49" charset="-122"/>
              </a:rPr>
              <a:t>删除</a:t>
            </a:r>
            <a:r>
              <a:rPr lang="en-US" altLang="zh-CN" sz="2800" b="1">
                <a:ea typeface="楷体_GB2312" pitchFamily="49" charset="-122"/>
              </a:rPr>
              <a:t>/</a:t>
            </a:r>
            <a:r>
              <a:rPr lang="zh-CN" altLang="en-US" sz="2800" b="1">
                <a:ea typeface="楷体_GB2312" pitchFamily="49" charset="-122"/>
              </a:rPr>
              <a:t>判空</a:t>
            </a:r>
            <a:r>
              <a:rPr lang="en-US" altLang="zh-CN" sz="2800" b="1">
                <a:ea typeface="楷体_GB2312" pitchFamily="49" charset="-122"/>
              </a:rPr>
              <a:t>/</a:t>
            </a:r>
            <a:r>
              <a:rPr lang="zh-CN" altLang="en-US" sz="2800" b="1">
                <a:ea typeface="楷体_GB2312" pitchFamily="49" charset="-122"/>
              </a:rPr>
              <a:t>逆置</a:t>
            </a:r>
            <a:r>
              <a:rPr lang="en-US" altLang="zh-CN" sz="2800" b="1">
                <a:ea typeface="楷体_GB2312" pitchFamily="49" charset="-122"/>
              </a:rPr>
              <a:t>/</a:t>
            </a:r>
            <a:r>
              <a:rPr lang="zh-CN" altLang="en-US" sz="2800" b="1">
                <a:ea typeface="楷体_GB2312" pitchFamily="49" charset="-122"/>
              </a:rPr>
              <a:t>归并</a:t>
            </a:r>
            <a:r>
              <a:rPr lang="en-US" altLang="zh-CN" sz="2800" b="1">
                <a:ea typeface="楷体_GB2312" pitchFamily="49" charset="-122"/>
              </a:rPr>
              <a:t>/</a:t>
            </a:r>
            <a:r>
              <a:rPr lang="zh-CN" altLang="en-US" sz="2800" b="1">
                <a:ea typeface="楷体_GB2312" pitchFamily="49" charset="-122"/>
              </a:rPr>
              <a:t>交换</a:t>
            </a:r>
            <a:r>
              <a:rPr lang="en-US" altLang="zh-CN" sz="2800" b="1">
                <a:ea typeface="楷体_GB2312" pitchFamily="49" charset="-122"/>
              </a:rPr>
              <a:t>)</a:t>
            </a:r>
          </a:p>
          <a:p>
            <a:pPr algn="just" eaLnBrk="1" hangingPunct="1">
              <a:buClr>
                <a:srgbClr val="FF3300"/>
              </a:buClr>
              <a:buFont typeface="Wingdings" pitchFamily="2" charset="2"/>
              <a:buNone/>
            </a:pPr>
            <a:endParaRPr lang="en-US" altLang="zh-CN" sz="2800" b="1">
              <a:ea typeface="楷体_GB2312" pitchFamily="49" charset="-122"/>
            </a:endParaRPr>
          </a:p>
          <a:p>
            <a:pPr eaLnBrk="1" hangingPunct="1">
              <a:lnSpc>
                <a:spcPct val="90000"/>
              </a:lnSpc>
              <a:buFont typeface="Wingdings" pitchFamily="2" charset="2"/>
              <a:buNone/>
            </a:pPr>
            <a:endParaRPr lang="en-US" altLang="zh-CN" sz="2800"/>
          </a:p>
        </p:txBody>
      </p:sp>
      <p:sp>
        <p:nvSpPr>
          <p:cNvPr id="103428"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217D5F65-0E84-4D7A-A1E1-1D18477841A4}" type="slidenum">
              <a:rPr kumimoji="0" lang="en-US" altLang="zh-CN" sz="1400"/>
              <a:pPr>
                <a:spcBef>
                  <a:spcPct val="0"/>
                </a:spcBef>
                <a:buClrTx/>
                <a:buSzTx/>
                <a:buFontTx/>
                <a:buNone/>
              </a:pPr>
              <a:t>68</a:t>
            </a:fld>
            <a:endParaRPr kumimoji="0" lang="en-US" altLang="zh-CN" sz="1400"/>
          </a:p>
        </p:txBody>
      </p:sp>
    </p:spTree>
    <p:extLst>
      <p:ext uri="{BB962C8B-B14F-4D97-AF65-F5344CB8AC3E}">
        <p14:creationId xmlns:p14="http://schemas.microsoft.com/office/powerpoint/2010/main" val="118212155"/>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151139" y="617538"/>
            <a:ext cx="77943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zh-CN" sz="3600" b="1">
              <a:solidFill>
                <a:schemeClr val="tx2"/>
              </a:solidFill>
              <a:latin typeface="楷体_GB2312" pitchFamily="49" charset="-122"/>
              <a:ea typeface="楷体_GB2312" pitchFamily="49" charset="-122"/>
            </a:endParaRPr>
          </a:p>
        </p:txBody>
      </p:sp>
      <p:sp>
        <p:nvSpPr>
          <p:cNvPr id="104451" name="Rectangle 3"/>
          <p:cNvSpPr>
            <a:spLocks noChangeArrowheads="1"/>
          </p:cNvSpPr>
          <p:nvPr/>
        </p:nvSpPr>
        <p:spPr bwMode="auto">
          <a:xfrm>
            <a:off x="611294" y="1916113"/>
            <a:ext cx="8221503"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2575" indent="-282575">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ts val="2700"/>
              </a:lnSpc>
              <a:spcBef>
                <a:spcPct val="0"/>
              </a:spcBef>
              <a:buFont typeface="Wingdings" pitchFamily="2" charset="2"/>
              <a:buNone/>
            </a:pPr>
            <a:r>
              <a:rPr lang="en-US" altLang="zh-CN" sz="2400" b="1">
                <a:latin typeface="Times New Roman" pitchFamily="18" charset="0"/>
                <a:ea typeface="楷体_GB2312" pitchFamily="49" charset="-122"/>
              </a:rPr>
              <a:t>1 </a:t>
            </a:r>
            <a:r>
              <a:rPr lang="zh-CN" altLang="en-US" sz="2400" b="1">
                <a:latin typeface="Times New Roman" pitchFamily="18" charset="0"/>
                <a:ea typeface="楷体_GB2312" pitchFamily="49" charset="-122"/>
              </a:rPr>
              <a:t>顺序存储方式只能用于存储线性结构。</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对</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错）</a:t>
            </a:r>
          </a:p>
          <a:p>
            <a:pPr algn="just" eaLnBrk="1" hangingPunct="1">
              <a:lnSpc>
                <a:spcPts val="2700"/>
              </a:lnSpc>
              <a:spcBef>
                <a:spcPct val="0"/>
              </a:spcBef>
              <a:buFont typeface="Wingdings" pitchFamily="2" charset="2"/>
              <a:buNone/>
            </a:pPr>
            <a:r>
              <a:rPr lang="en-US" altLang="zh-CN" sz="2400" b="1">
                <a:latin typeface="Times New Roman" pitchFamily="18" charset="0"/>
                <a:ea typeface="楷体_GB2312" pitchFamily="49" charset="-122"/>
              </a:rPr>
              <a:t>2 </a:t>
            </a:r>
            <a:r>
              <a:rPr lang="zh-CN" altLang="en-US" sz="2400" b="1">
                <a:latin typeface="Times New Roman" pitchFamily="18" charset="0"/>
                <a:ea typeface="楷体_GB2312" pitchFamily="49" charset="-122"/>
              </a:rPr>
              <a:t>线性表是具有</a:t>
            </a:r>
            <a:r>
              <a:rPr lang="en-US" altLang="zh-CN" sz="2400" b="1">
                <a:latin typeface="Times New Roman" pitchFamily="18" charset="0"/>
                <a:ea typeface="楷体_GB2312" pitchFamily="49" charset="-122"/>
              </a:rPr>
              <a:t>n</a:t>
            </a:r>
            <a:r>
              <a:rPr lang="zh-CN" altLang="en-US" sz="2400" b="1">
                <a:latin typeface="Times New Roman" pitchFamily="18" charset="0"/>
                <a:ea typeface="楷体_GB2312" pitchFamily="49" charset="-122"/>
              </a:rPr>
              <a:t>个</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的有限序列。</a:t>
            </a:r>
          </a:p>
          <a:p>
            <a:pPr algn="just" eaLnBrk="1" hangingPunct="1">
              <a:lnSpc>
                <a:spcPts val="2700"/>
              </a:lnSpc>
              <a:spcBef>
                <a:spcPct val="0"/>
              </a:spcBef>
              <a:buFont typeface="Wingdings" pitchFamily="2" charset="2"/>
              <a:buNone/>
            </a:pPr>
            <a:r>
              <a:rPr lang="en-US" altLang="zh-CN" sz="2400" b="1">
                <a:latin typeface="Times New Roman" pitchFamily="18" charset="0"/>
                <a:ea typeface="楷体_GB2312" pitchFamily="49" charset="-122"/>
              </a:rPr>
              <a:t>3 </a:t>
            </a:r>
            <a:r>
              <a:rPr lang="zh-CN" altLang="en-US" sz="2400" b="1">
                <a:latin typeface="Times New Roman" pitchFamily="18" charset="0"/>
                <a:ea typeface="楷体_GB2312" pitchFamily="49" charset="-122"/>
              </a:rPr>
              <a:t>在长度为</a:t>
            </a:r>
            <a:r>
              <a:rPr lang="en-US" altLang="zh-CN" sz="2400" b="1">
                <a:latin typeface="Times New Roman" pitchFamily="18" charset="0"/>
                <a:ea typeface="楷体_GB2312" pitchFamily="49" charset="-122"/>
              </a:rPr>
              <a:t>n</a:t>
            </a:r>
            <a:r>
              <a:rPr lang="zh-CN" altLang="en-US" sz="2400" b="1">
                <a:latin typeface="Times New Roman" pitchFamily="18" charset="0"/>
                <a:ea typeface="楷体_GB2312" pitchFamily="49" charset="-122"/>
              </a:rPr>
              <a:t>的线性表的第</a:t>
            </a:r>
            <a:r>
              <a:rPr lang="en-US" altLang="zh-CN" sz="2400" b="1">
                <a:latin typeface="Times New Roman" pitchFamily="18" charset="0"/>
                <a:ea typeface="楷体_GB2312" pitchFamily="49" charset="-122"/>
              </a:rPr>
              <a:t>i</a:t>
            </a:r>
            <a:r>
              <a:rPr lang="zh-CN" altLang="en-US" sz="2400" b="1">
                <a:latin typeface="Times New Roman" pitchFamily="18" charset="0"/>
                <a:ea typeface="楷体_GB2312" pitchFamily="49" charset="-122"/>
              </a:rPr>
              <a:t>个元素</a:t>
            </a:r>
            <a:r>
              <a:rPr lang="en-US" altLang="zh-CN" sz="2400" b="1">
                <a:latin typeface="Times New Roman" pitchFamily="18" charset="0"/>
                <a:ea typeface="楷体_GB2312" pitchFamily="49" charset="-122"/>
              </a:rPr>
              <a:t>(1≤i≤n)</a:t>
            </a:r>
            <a:r>
              <a:rPr lang="zh-CN" altLang="en-US" sz="2400" b="1">
                <a:latin typeface="Times New Roman" pitchFamily="18" charset="0"/>
                <a:ea typeface="楷体_GB2312" pitchFamily="49" charset="-122"/>
              </a:rPr>
              <a:t>之前插入一个元素时，需向后移动</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个元素，删除第</a:t>
            </a:r>
            <a:r>
              <a:rPr lang="en-US" altLang="zh-CN" sz="2400" b="1">
                <a:latin typeface="Times New Roman" pitchFamily="18" charset="0"/>
                <a:ea typeface="楷体_GB2312" pitchFamily="49" charset="-122"/>
              </a:rPr>
              <a:t>i</a:t>
            </a:r>
            <a:r>
              <a:rPr lang="zh-CN" altLang="en-US" sz="2400" b="1">
                <a:latin typeface="Times New Roman" pitchFamily="18" charset="0"/>
                <a:ea typeface="楷体_GB2312" pitchFamily="49" charset="-122"/>
              </a:rPr>
              <a:t>个元素时，需向前移动</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个元素。</a:t>
            </a:r>
          </a:p>
          <a:p>
            <a:pPr algn="just" eaLnBrk="1" hangingPunct="1">
              <a:lnSpc>
                <a:spcPts val="2700"/>
              </a:lnSpc>
              <a:spcBef>
                <a:spcPct val="0"/>
              </a:spcBef>
              <a:buFont typeface="Wingdings" pitchFamily="2" charset="2"/>
              <a:buNone/>
            </a:pPr>
            <a:r>
              <a:rPr lang="en-US" altLang="zh-CN" sz="2400" b="1">
                <a:latin typeface="Times New Roman" pitchFamily="18" charset="0"/>
                <a:ea typeface="楷体_GB2312" pitchFamily="49" charset="-122"/>
              </a:rPr>
              <a:t>4 </a:t>
            </a:r>
            <a:r>
              <a:rPr lang="zh-CN" altLang="en-US" sz="2400" b="1">
                <a:latin typeface="Times New Roman" pitchFamily="18" charset="0"/>
                <a:ea typeface="楷体_GB2312" pitchFamily="49" charset="-122"/>
              </a:rPr>
              <a:t>表长为</a:t>
            </a:r>
            <a:r>
              <a:rPr lang="en-US" altLang="zh-CN" sz="2400" b="1">
                <a:latin typeface="Times New Roman" pitchFamily="18" charset="0"/>
                <a:ea typeface="楷体_GB2312" pitchFamily="49" charset="-122"/>
              </a:rPr>
              <a:t>n</a:t>
            </a:r>
            <a:r>
              <a:rPr lang="zh-CN" altLang="en-US" sz="2400" b="1">
                <a:latin typeface="Times New Roman" pitchFamily="18" charset="0"/>
                <a:ea typeface="楷体_GB2312" pitchFamily="49" charset="-122"/>
              </a:rPr>
              <a:t>的顺序存储的线性表，当在任何位置插入和删除一个元素概率相等时，插入一个元素所需移动元素的平均个数为</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，删除一个元素需移动元素的平均个数为</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a:t>
            </a:r>
          </a:p>
          <a:p>
            <a:pPr algn="just" eaLnBrk="1" hangingPunct="1">
              <a:lnSpc>
                <a:spcPts val="2700"/>
              </a:lnSpc>
              <a:spcBef>
                <a:spcPct val="0"/>
              </a:spcBef>
              <a:buFont typeface="Wingdings" pitchFamily="2" charset="2"/>
              <a:buNone/>
            </a:pPr>
            <a:r>
              <a:rPr lang="en-US" altLang="zh-CN" sz="2400" b="1">
                <a:latin typeface="Times New Roman" pitchFamily="18" charset="0"/>
                <a:ea typeface="楷体_GB2312" pitchFamily="49" charset="-122"/>
              </a:rPr>
              <a:t>5 </a:t>
            </a:r>
            <a:r>
              <a:rPr lang="zh-CN" altLang="en-US" sz="2400" b="1">
                <a:latin typeface="Times New Roman" pitchFamily="18" charset="0"/>
                <a:ea typeface="楷体_GB2312" pitchFamily="49" charset="-122"/>
              </a:rPr>
              <a:t>顺序查找法适用于存储结构为顺序或链式存储的线性表。（对</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错）</a:t>
            </a:r>
          </a:p>
          <a:p>
            <a:pPr eaLnBrk="1" hangingPunct="1">
              <a:lnSpc>
                <a:spcPts val="2700"/>
              </a:lnSpc>
              <a:spcBef>
                <a:spcPct val="0"/>
              </a:spcBef>
              <a:buClrTx/>
              <a:buSzTx/>
              <a:buFontTx/>
              <a:buNone/>
            </a:pPr>
            <a:r>
              <a:rPr lang="en-US" altLang="zh-CN" sz="2400" b="1">
                <a:latin typeface="Times New Roman" pitchFamily="18" charset="0"/>
                <a:ea typeface="楷体_GB2312" pitchFamily="49" charset="-122"/>
              </a:rPr>
              <a:t>6 </a:t>
            </a:r>
            <a:r>
              <a:rPr lang="zh-CN" altLang="en-US" sz="2400" b="1">
                <a:latin typeface="Times New Roman" pitchFamily="18" charset="0"/>
                <a:ea typeface="楷体_GB2312" pitchFamily="49" charset="-122"/>
              </a:rPr>
              <a:t>线性表采用链表存储时结点的存储空间可以不连续。</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正确</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错误</a:t>
            </a:r>
            <a:r>
              <a:rPr lang="en-US" altLang="zh-CN" sz="2400" b="1">
                <a:latin typeface="Times New Roman" pitchFamily="18" charset="0"/>
                <a:ea typeface="楷体_GB2312" pitchFamily="49" charset="-122"/>
              </a:rPr>
              <a:t>)</a:t>
            </a:r>
          </a:p>
          <a:p>
            <a:pPr eaLnBrk="1" hangingPunct="1">
              <a:lnSpc>
                <a:spcPts val="2700"/>
              </a:lnSpc>
              <a:spcBef>
                <a:spcPct val="0"/>
              </a:spcBef>
              <a:buClrTx/>
              <a:buSzTx/>
              <a:buFontTx/>
              <a:buNone/>
            </a:pPr>
            <a:r>
              <a:rPr lang="en-US" altLang="zh-CN" sz="2400" b="1">
                <a:latin typeface="Times New Roman" pitchFamily="18" charset="0"/>
                <a:ea typeface="楷体_GB2312" pitchFamily="49" charset="-122"/>
              </a:rPr>
              <a:t>7 </a:t>
            </a:r>
            <a:r>
              <a:rPr lang="zh-CN" altLang="en-US" sz="2400" b="1">
                <a:latin typeface="Times New Roman" pitchFamily="18" charset="0"/>
                <a:ea typeface="楷体_GB2312" pitchFamily="49" charset="-122"/>
              </a:rPr>
              <a:t>若频繁地对一个线性表进行插入和删除操作，该线性表宜采用何种存储结构？为什么？</a:t>
            </a:r>
          </a:p>
          <a:p>
            <a:pPr algn="just" eaLnBrk="1" hangingPunct="1">
              <a:lnSpc>
                <a:spcPct val="90000"/>
              </a:lnSpc>
              <a:buFont typeface="Wingdings" pitchFamily="2" charset="2"/>
              <a:buNone/>
            </a:pPr>
            <a:endParaRPr lang="en-US" altLang="zh-CN" sz="2400" b="1">
              <a:latin typeface="Times New Roman" pitchFamily="18" charset="0"/>
              <a:ea typeface="楷体_GB2312" pitchFamily="49" charset="-122"/>
            </a:endParaRPr>
          </a:p>
        </p:txBody>
      </p:sp>
      <p:sp>
        <p:nvSpPr>
          <p:cNvPr id="104452" name="Rectangle 5"/>
          <p:cNvSpPr>
            <a:spLocks noGrp="1" noChangeArrowheads="1"/>
          </p:cNvSpPr>
          <p:nvPr>
            <p:ph type="title"/>
          </p:nvPr>
        </p:nvSpPr>
        <p:spPr/>
        <p:txBody>
          <a:bodyPr/>
          <a:lstStyle/>
          <a:p>
            <a:pPr eaLnBrk="1" hangingPunct="1"/>
            <a:r>
              <a:rPr lang="zh-CN" altLang="en-US" sz="3200" smtClean="0"/>
              <a:t>一、顺序及链式存储结构的概念及特点</a:t>
            </a:r>
          </a:p>
        </p:txBody>
      </p:sp>
      <p:sp>
        <p:nvSpPr>
          <p:cNvPr id="104453"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F03F48CE-34BB-4EF1-8FF6-2608B899C9AF}" type="slidenum">
              <a:rPr kumimoji="0" lang="en-US" altLang="zh-CN" sz="1400"/>
              <a:pPr>
                <a:spcBef>
                  <a:spcPct val="0"/>
                </a:spcBef>
                <a:buClrTx/>
                <a:buSzTx/>
                <a:buFontTx/>
                <a:buNone/>
              </a:pPr>
              <a:t>69</a:t>
            </a:fld>
            <a:endParaRPr kumimoji="0" lang="en-US" altLang="zh-CN" sz="1400"/>
          </a:p>
        </p:txBody>
      </p:sp>
    </p:spTree>
    <p:extLst>
      <p:ext uri="{BB962C8B-B14F-4D97-AF65-F5344CB8AC3E}">
        <p14:creationId xmlns:p14="http://schemas.microsoft.com/office/powerpoint/2010/main" val="332931586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7"/>
          <p:cNvSpPr>
            <a:spLocks noChangeArrowheads="1"/>
          </p:cNvSpPr>
          <p:nvPr/>
        </p:nvSpPr>
        <p:spPr bwMode="auto">
          <a:xfrm>
            <a:off x="762132" y="1500554"/>
            <a:ext cx="7697537"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ts val="600"/>
              </a:spcBef>
              <a:buFont typeface="Wingdings" pitchFamily="2" charset="2"/>
              <a:buNone/>
            </a:pPr>
            <a:r>
              <a:rPr lang="en-US" altLang="zh-CN" sz="2400" b="1" dirty="0">
                <a:latin typeface="Times New Roman" pitchFamily="18" charset="0"/>
              </a:rPr>
              <a:t> void union(List &amp;La</a:t>
            </a:r>
            <a:r>
              <a:rPr lang="zh-CN" altLang="en-US" sz="2400" b="1" dirty="0">
                <a:latin typeface="Times New Roman" pitchFamily="18" charset="0"/>
              </a:rPr>
              <a:t>，</a:t>
            </a:r>
            <a:r>
              <a:rPr lang="en-US" altLang="zh-CN" sz="2400" b="1" dirty="0">
                <a:latin typeface="Times New Roman" pitchFamily="18" charset="0"/>
              </a:rPr>
              <a:t>List </a:t>
            </a:r>
            <a:r>
              <a:rPr lang="en-US" altLang="zh-CN" sz="2400" b="1" dirty="0" err="1">
                <a:latin typeface="Times New Roman" pitchFamily="18" charset="0"/>
              </a:rPr>
              <a:t>Lb</a:t>
            </a:r>
            <a:r>
              <a:rPr lang="en-US" altLang="zh-CN" sz="2400" b="1" dirty="0">
                <a:latin typeface="Times New Roman" pitchFamily="18" charset="0"/>
              </a:rPr>
              <a:t>) </a:t>
            </a:r>
          </a:p>
          <a:p>
            <a:pPr eaLnBrk="1" hangingPunct="1">
              <a:spcBef>
                <a:spcPts val="600"/>
              </a:spcBef>
              <a:buFont typeface="Wingdings" pitchFamily="2" charset="2"/>
              <a:buNone/>
            </a:pPr>
            <a:r>
              <a:rPr lang="en-US" altLang="zh-CN" sz="2400" b="1" dirty="0">
                <a:latin typeface="Times New Roman" pitchFamily="18" charset="0"/>
              </a:rPr>
              <a:t> {   </a:t>
            </a:r>
            <a:r>
              <a:rPr lang="en-US" altLang="zh-CN" sz="2400" b="1" dirty="0" err="1">
                <a:latin typeface="Times New Roman" pitchFamily="18" charset="0"/>
              </a:rPr>
              <a:t>La_len</a:t>
            </a:r>
            <a:r>
              <a:rPr lang="en-US" altLang="zh-CN" sz="2400" b="1" dirty="0">
                <a:latin typeface="Times New Roman" pitchFamily="18" charset="0"/>
              </a:rPr>
              <a:t>=</a:t>
            </a:r>
            <a:r>
              <a:rPr lang="en-US" altLang="zh-CN" sz="2400" b="1" dirty="0" err="1">
                <a:latin typeface="Times New Roman" pitchFamily="18" charset="0"/>
              </a:rPr>
              <a:t>ListLength</a:t>
            </a:r>
            <a:r>
              <a:rPr lang="en-US" altLang="zh-CN" sz="2400" b="1" dirty="0">
                <a:latin typeface="Times New Roman" pitchFamily="18" charset="0"/>
              </a:rPr>
              <a:t>(La) ; </a:t>
            </a:r>
            <a:r>
              <a:rPr lang="en-US" altLang="zh-CN" sz="2400" b="1" dirty="0" err="1">
                <a:latin typeface="Times New Roman" pitchFamily="18" charset="0"/>
              </a:rPr>
              <a:t>Lb_len</a:t>
            </a:r>
            <a:r>
              <a:rPr lang="en-US" altLang="zh-CN" sz="2400" b="1" dirty="0">
                <a:latin typeface="Times New Roman" pitchFamily="18" charset="0"/>
              </a:rPr>
              <a:t>=</a:t>
            </a:r>
            <a:r>
              <a:rPr lang="en-US" altLang="zh-CN" sz="2400" b="1" dirty="0" err="1">
                <a:latin typeface="Times New Roman" pitchFamily="18" charset="0"/>
              </a:rPr>
              <a:t>ListLength</a:t>
            </a:r>
            <a:r>
              <a:rPr lang="en-US" altLang="zh-CN" sz="2400" b="1" dirty="0">
                <a:latin typeface="Times New Roman" pitchFamily="18" charset="0"/>
              </a:rPr>
              <a:t>(</a:t>
            </a:r>
            <a:r>
              <a:rPr lang="en-US" altLang="zh-CN" sz="2400" b="1" dirty="0" err="1">
                <a:latin typeface="Times New Roman" pitchFamily="18" charset="0"/>
              </a:rPr>
              <a:t>Lb</a:t>
            </a:r>
            <a:r>
              <a:rPr lang="en-US" altLang="zh-CN" sz="2400" b="1" dirty="0">
                <a:latin typeface="Times New Roman" pitchFamily="18" charset="0"/>
              </a:rPr>
              <a:t>); </a:t>
            </a:r>
          </a:p>
          <a:p>
            <a:pPr eaLnBrk="1" hangingPunct="1">
              <a:spcBef>
                <a:spcPts val="600"/>
              </a:spcBef>
              <a:buFont typeface="Wingdings" pitchFamily="2" charset="2"/>
              <a:buNone/>
            </a:pPr>
            <a:r>
              <a:rPr lang="en-US" altLang="zh-CN" sz="2400" b="1" dirty="0">
                <a:latin typeface="Times New Roman" pitchFamily="18" charset="0"/>
              </a:rPr>
              <a:t>       for(</a:t>
            </a:r>
            <a:r>
              <a:rPr lang="en-US" altLang="zh-CN" sz="2400" b="1" dirty="0" err="1">
                <a:latin typeface="Times New Roman" pitchFamily="18" charset="0"/>
              </a:rPr>
              <a:t>i</a:t>
            </a:r>
            <a:r>
              <a:rPr lang="en-US" altLang="zh-CN" sz="2400" b="1" dirty="0">
                <a:latin typeface="Times New Roman" pitchFamily="18" charset="0"/>
              </a:rPr>
              <a:t>=1;i&lt;=</a:t>
            </a:r>
            <a:r>
              <a:rPr lang="en-US" altLang="zh-CN" sz="2400" b="1" dirty="0" err="1">
                <a:latin typeface="Times New Roman" pitchFamily="18" charset="0"/>
              </a:rPr>
              <a:t>lb_len;i</a:t>
            </a:r>
            <a:r>
              <a:rPr lang="en-US" altLang="zh-CN" sz="2400" b="1" dirty="0">
                <a:latin typeface="Times New Roman" pitchFamily="18" charset="0"/>
              </a:rPr>
              <a:t>++)</a:t>
            </a:r>
          </a:p>
          <a:p>
            <a:pPr eaLnBrk="1" hangingPunct="1">
              <a:spcBef>
                <a:spcPts val="600"/>
              </a:spcBef>
              <a:buFont typeface="Wingdings" pitchFamily="2" charset="2"/>
              <a:buNone/>
            </a:pPr>
            <a:r>
              <a:rPr lang="en-US" altLang="zh-CN" sz="2400" b="1" dirty="0">
                <a:latin typeface="Times New Roman" pitchFamily="18" charset="0"/>
              </a:rPr>
              <a:t>       {       </a:t>
            </a:r>
          </a:p>
          <a:p>
            <a:pPr eaLnBrk="1" hangingPunct="1">
              <a:spcBef>
                <a:spcPts val="600"/>
              </a:spcBef>
              <a:buFont typeface="Wingdings" pitchFamily="2" charset="2"/>
              <a:buNone/>
            </a:pPr>
            <a:r>
              <a:rPr lang="en-US" altLang="zh-CN" sz="2400" b="1" dirty="0">
                <a:latin typeface="Times New Roman" pitchFamily="18" charset="0"/>
              </a:rPr>
              <a:t>              </a:t>
            </a:r>
            <a:r>
              <a:rPr lang="en-US" altLang="zh-CN" sz="2400" b="1" dirty="0" err="1">
                <a:latin typeface="Times New Roman" pitchFamily="18" charset="0"/>
              </a:rPr>
              <a:t>GetElem</a:t>
            </a:r>
            <a:r>
              <a:rPr lang="en-US" altLang="zh-CN" sz="2400" b="1" dirty="0">
                <a:latin typeface="Times New Roman" pitchFamily="18" charset="0"/>
              </a:rPr>
              <a:t>(</a:t>
            </a:r>
            <a:r>
              <a:rPr lang="en-US" altLang="zh-CN" sz="2400" b="1" dirty="0" err="1">
                <a:latin typeface="Times New Roman" pitchFamily="18" charset="0"/>
              </a:rPr>
              <a:t>Lb,i,e</a:t>
            </a:r>
            <a:r>
              <a:rPr lang="en-US" altLang="zh-CN" sz="2400" b="1" dirty="0">
                <a:latin typeface="Times New Roman" pitchFamily="18" charset="0"/>
              </a:rPr>
              <a:t>)</a:t>
            </a:r>
            <a:endParaRPr lang="en-US" altLang="zh-CN" sz="2400" b="1" dirty="0">
              <a:solidFill>
                <a:schemeClr val="hlink"/>
              </a:solidFill>
              <a:latin typeface="Times New Roman" pitchFamily="18" charset="0"/>
            </a:endParaRPr>
          </a:p>
          <a:p>
            <a:pPr eaLnBrk="1" hangingPunct="1">
              <a:spcBef>
                <a:spcPts val="600"/>
              </a:spcBef>
              <a:buFont typeface="Wingdings" pitchFamily="2" charset="2"/>
              <a:buNone/>
            </a:pPr>
            <a:r>
              <a:rPr lang="en-US" altLang="zh-CN" sz="2400" b="1" dirty="0">
                <a:latin typeface="Times New Roman" pitchFamily="18" charset="0"/>
              </a:rPr>
              <a:t>              if(!</a:t>
            </a:r>
            <a:r>
              <a:rPr lang="en-US" altLang="zh-CN" sz="2400" b="1" dirty="0" err="1">
                <a:latin typeface="Times New Roman" pitchFamily="18" charset="0"/>
              </a:rPr>
              <a:t>LocateElem</a:t>
            </a:r>
            <a:r>
              <a:rPr lang="en-US" altLang="zh-CN" sz="2400" b="1" dirty="0">
                <a:latin typeface="Times New Roman" pitchFamily="18" charset="0"/>
              </a:rPr>
              <a:t>(</a:t>
            </a:r>
            <a:r>
              <a:rPr lang="en-US" altLang="zh-CN" sz="2400" b="1" dirty="0" err="1">
                <a:latin typeface="Times New Roman" pitchFamily="18" charset="0"/>
              </a:rPr>
              <a:t>La,e,equal</a:t>
            </a:r>
            <a:r>
              <a:rPr lang="en-US" altLang="zh-CN" sz="2400" b="1" dirty="0">
                <a:latin typeface="Times New Roman" pitchFamily="18" charset="0"/>
              </a:rPr>
              <a:t>))</a:t>
            </a:r>
          </a:p>
          <a:p>
            <a:pPr eaLnBrk="1" hangingPunct="1">
              <a:spcBef>
                <a:spcPts val="600"/>
              </a:spcBef>
              <a:buFont typeface="Wingdings" pitchFamily="2" charset="2"/>
              <a:buNone/>
            </a:pPr>
            <a:r>
              <a:rPr lang="en-US" altLang="zh-CN" sz="2400" b="1" dirty="0">
                <a:latin typeface="Times New Roman" pitchFamily="18" charset="0"/>
              </a:rPr>
              <a:t>                     </a:t>
            </a:r>
            <a:r>
              <a:rPr lang="en-US" altLang="zh-CN" sz="2400" b="1" dirty="0" err="1">
                <a:latin typeface="Times New Roman" pitchFamily="18" charset="0"/>
              </a:rPr>
              <a:t>ListInsert</a:t>
            </a:r>
            <a:r>
              <a:rPr lang="en-US" altLang="zh-CN" sz="2400" b="1" dirty="0">
                <a:latin typeface="Times New Roman" pitchFamily="18" charset="0"/>
              </a:rPr>
              <a:t>(La,++</a:t>
            </a:r>
            <a:r>
              <a:rPr lang="en-US" altLang="zh-CN" sz="2400" b="1" dirty="0" err="1">
                <a:latin typeface="Times New Roman" pitchFamily="18" charset="0"/>
              </a:rPr>
              <a:t>La_len,e</a:t>
            </a:r>
            <a:r>
              <a:rPr lang="en-US" altLang="zh-CN" sz="2400" b="1" dirty="0">
                <a:latin typeface="Times New Roman" pitchFamily="18" charset="0"/>
              </a:rPr>
              <a:t>); </a:t>
            </a:r>
            <a:endParaRPr lang="en-US" altLang="zh-CN" sz="2400" b="1" dirty="0">
              <a:solidFill>
                <a:schemeClr val="hlink"/>
              </a:solidFill>
              <a:latin typeface="Times New Roman" pitchFamily="18" charset="0"/>
            </a:endParaRPr>
          </a:p>
          <a:p>
            <a:pPr eaLnBrk="1" hangingPunct="1">
              <a:spcBef>
                <a:spcPts val="600"/>
              </a:spcBef>
              <a:buClrTx/>
              <a:buSzTx/>
              <a:buFontTx/>
              <a:buNone/>
            </a:pPr>
            <a:r>
              <a:rPr lang="en-US" altLang="zh-CN" sz="2400" b="1" dirty="0">
                <a:latin typeface="Times New Roman" pitchFamily="18" charset="0"/>
              </a:rPr>
              <a:t>        }</a:t>
            </a:r>
          </a:p>
          <a:p>
            <a:pPr eaLnBrk="1" hangingPunct="1">
              <a:spcBef>
                <a:spcPts val="600"/>
              </a:spcBef>
              <a:buFont typeface="Wingdings" pitchFamily="2" charset="2"/>
              <a:buNone/>
            </a:pPr>
            <a:r>
              <a:rPr lang="en-US" altLang="zh-CN" sz="2400" b="1" dirty="0">
                <a:latin typeface="Times New Roman" pitchFamily="18" charset="0"/>
              </a:rPr>
              <a:t>   }</a:t>
            </a:r>
            <a:r>
              <a:rPr lang="en-US" altLang="zh-CN" sz="2400" b="1" dirty="0">
                <a:solidFill>
                  <a:srgbClr val="008000"/>
                </a:solidFill>
                <a:latin typeface="Times New Roman" pitchFamily="18" charset="0"/>
              </a:rPr>
              <a:t>//union</a:t>
            </a:r>
          </a:p>
        </p:txBody>
      </p:sp>
      <p:sp>
        <p:nvSpPr>
          <p:cNvPr id="18435" name="Rectangle 1028"/>
          <p:cNvSpPr>
            <a:spLocks noGrp="1" noChangeArrowheads="1"/>
          </p:cNvSpPr>
          <p:nvPr>
            <p:ph type="title"/>
          </p:nvPr>
        </p:nvSpPr>
        <p:spPr/>
        <p:txBody>
          <a:bodyPr/>
          <a:lstStyle/>
          <a:p>
            <a:pPr eaLnBrk="1" hangingPunct="1"/>
            <a:r>
              <a:rPr lang="zh-CN" altLang="en-US" smtClean="0">
                <a:latin typeface="Arial" pitchFamily="34" charset="0"/>
              </a:rPr>
              <a:t>算法</a:t>
            </a:r>
            <a:r>
              <a:rPr lang="en-US" altLang="zh-CN" smtClean="0">
                <a:latin typeface="Arial" pitchFamily="34" charset="0"/>
              </a:rPr>
              <a:t>2.1:</a:t>
            </a:r>
            <a:r>
              <a:rPr lang="zh-CN" altLang="en-US" smtClean="0">
                <a:latin typeface="Arial" pitchFamily="34" charset="0"/>
              </a:rPr>
              <a:t>无序线性表合并</a:t>
            </a:r>
            <a:endParaRPr lang="en-US" altLang="zh-CN" smtClean="0">
              <a:latin typeface="Arial" pitchFamily="34" charset="0"/>
            </a:endParaRPr>
          </a:p>
        </p:txBody>
      </p:sp>
    </p:spTree>
    <p:extLst>
      <p:ext uri="{BB962C8B-B14F-4D97-AF65-F5344CB8AC3E}">
        <p14:creationId xmlns:p14="http://schemas.microsoft.com/office/powerpoint/2010/main" val="739336217"/>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151139" y="609600"/>
            <a:ext cx="77943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chemeClr val="tx2"/>
                </a:solidFill>
                <a:ea typeface="楷体_GB2312" pitchFamily="49" charset="-122"/>
              </a:rPr>
              <a:t>二、插入、删除等基本操作算法性能分析</a:t>
            </a:r>
          </a:p>
        </p:txBody>
      </p:sp>
      <p:sp>
        <p:nvSpPr>
          <p:cNvPr id="106499" name="Rectangle 3"/>
          <p:cNvSpPr>
            <a:spLocks noChangeArrowheads="1"/>
          </p:cNvSpPr>
          <p:nvPr/>
        </p:nvSpPr>
        <p:spPr bwMode="auto">
          <a:xfrm>
            <a:off x="838345" y="1905000"/>
            <a:ext cx="807860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ts val="600"/>
              </a:spcBef>
              <a:buFont typeface="Wingdings" pitchFamily="2" charset="2"/>
              <a:buNone/>
            </a:pPr>
            <a:r>
              <a:rPr lang="en-US" altLang="zh-CN" sz="2400" b="1">
                <a:latin typeface="楷体_GB2312" pitchFamily="49" charset="-122"/>
                <a:ea typeface="楷体_GB2312" pitchFamily="49" charset="-122"/>
              </a:rPr>
              <a:t>1 </a:t>
            </a:r>
            <a:r>
              <a:rPr lang="zh-CN" altLang="en-US" sz="2400" b="1">
                <a:latin typeface="楷体_GB2312" pitchFamily="49" charset="-122"/>
                <a:ea typeface="楷体_GB2312" pitchFamily="49" charset="-122"/>
              </a:rPr>
              <a:t>若长度为</a:t>
            </a:r>
            <a:r>
              <a:rPr lang="en-US" altLang="zh-CN" sz="2400" b="1">
                <a:latin typeface="楷体_GB2312" pitchFamily="49" charset="-122"/>
                <a:ea typeface="楷体_GB2312" pitchFamily="49" charset="-122"/>
              </a:rPr>
              <a:t>n</a:t>
            </a:r>
            <a:r>
              <a:rPr lang="zh-CN" altLang="en-US" sz="2400" b="1">
                <a:latin typeface="楷体_GB2312" pitchFamily="49" charset="-122"/>
                <a:ea typeface="楷体_GB2312" pitchFamily="49" charset="-122"/>
              </a:rPr>
              <a:t>的线性表采用顺序存储结构，在其第</a:t>
            </a:r>
            <a:r>
              <a:rPr lang="en-US" altLang="zh-CN" sz="2400" b="1">
                <a:latin typeface="楷体_GB2312" pitchFamily="49" charset="-122"/>
                <a:ea typeface="楷体_GB2312" pitchFamily="49" charset="-122"/>
              </a:rPr>
              <a:t>i (1≤i≤n+1)</a:t>
            </a:r>
            <a:r>
              <a:rPr lang="zh-CN" altLang="en-US" sz="2400" b="1">
                <a:latin typeface="楷体_GB2312" pitchFamily="49" charset="-122"/>
                <a:ea typeface="楷体_GB2312" pitchFamily="49" charset="-122"/>
              </a:rPr>
              <a:t>个位置插入一个新元素的算法时间复杂度为</a:t>
            </a:r>
            <a:r>
              <a:rPr lang="zh-CN" altLang="en-US" sz="2400" b="1" u="sng">
                <a:latin typeface="楷体_GB2312" pitchFamily="49" charset="-122"/>
                <a:ea typeface="楷体_GB2312" pitchFamily="49" charset="-122"/>
              </a:rPr>
              <a:t>            </a:t>
            </a:r>
            <a:r>
              <a:rPr lang="zh-CN" altLang="en-US" sz="2400" b="1">
                <a:latin typeface="楷体_GB2312" pitchFamily="49" charset="-122"/>
                <a:ea typeface="楷体_GB2312" pitchFamily="49" charset="-122"/>
              </a:rPr>
              <a:t>。 </a:t>
            </a:r>
            <a:endParaRPr lang="en-US" altLang="zh-CN" sz="2400" b="1">
              <a:latin typeface="楷体_GB2312" pitchFamily="49" charset="-122"/>
              <a:ea typeface="楷体_GB2312" pitchFamily="49" charset="-122"/>
            </a:endParaRPr>
          </a:p>
          <a:p>
            <a:pPr algn="just" eaLnBrk="1" hangingPunct="1">
              <a:spcBef>
                <a:spcPts val="600"/>
              </a:spcBef>
              <a:buFont typeface="Wingdings" pitchFamily="2" charset="2"/>
              <a:buNone/>
            </a:pPr>
            <a:r>
              <a:rPr lang="en-US" altLang="zh-CN" sz="2400" b="1">
                <a:latin typeface="Times New Roman" pitchFamily="18" charset="0"/>
                <a:ea typeface="楷体_GB2312" pitchFamily="49" charset="-122"/>
              </a:rPr>
              <a:t>2 </a:t>
            </a:r>
            <a:r>
              <a:rPr lang="zh-CN" altLang="en-US" sz="2400" b="1">
                <a:latin typeface="Times New Roman" pitchFamily="18" charset="0"/>
                <a:ea typeface="楷体_GB2312" pitchFamily="49" charset="-122"/>
              </a:rPr>
              <a:t>将两个各有</a:t>
            </a:r>
            <a:r>
              <a:rPr lang="en-US" altLang="zh-CN" sz="2400" b="1">
                <a:latin typeface="Times New Roman" pitchFamily="18" charset="0"/>
                <a:ea typeface="楷体_GB2312" pitchFamily="49" charset="-122"/>
              </a:rPr>
              <a:t>n</a:t>
            </a:r>
            <a:r>
              <a:rPr lang="zh-CN" altLang="en-US" sz="2400" b="1">
                <a:latin typeface="Times New Roman" pitchFamily="18" charset="0"/>
                <a:ea typeface="楷体_GB2312" pitchFamily="49" charset="-122"/>
              </a:rPr>
              <a:t>个元素的有序表归并为一个有序表，其最少的比较次数为</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a:t>
            </a:r>
            <a:endParaRPr lang="en-US" altLang="zh-CN" sz="2400" b="1">
              <a:latin typeface="Times New Roman" pitchFamily="18" charset="0"/>
              <a:ea typeface="楷体_GB2312" pitchFamily="49" charset="-122"/>
            </a:endParaRPr>
          </a:p>
          <a:p>
            <a:pPr algn="just" eaLnBrk="1" hangingPunct="1">
              <a:spcBef>
                <a:spcPts val="600"/>
              </a:spcBef>
              <a:buFont typeface="Wingdings" pitchFamily="2" charset="2"/>
              <a:buNone/>
            </a:pPr>
            <a:r>
              <a:rPr lang="en-US" altLang="zh-CN" sz="2400" b="1">
                <a:latin typeface="Times New Roman" pitchFamily="18" charset="0"/>
                <a:ea typeface="楷体_GB2312" pitchFamily="49" charset="-122"/>
              </a:rPr>
              <a:t>3 </a:t>
            </a:r>
            <a:r>
              <a:rPr lang="zh-CN" altLang="en-US" sz="2400" b="1">
                <a:latin typeface="Times New Roman" pitchFamily="18" charset="0"/>
                <a:ea typeface="楷体_GB2312" pitchFamily="49" charset="-122"/>
              </a:rPr>
              <a:t>将两个各有</a:t>
            </a:r>
            <a:r>
              <a:rPr lang="en-US" altLang="zh-CN" sz="2400" b="1">
                <a:latin typeface="Times New Roman" pitchFamily="18" charset="0"/>
                <a:ea typeface="楷体_GB2312" pitchFamily="49" charset="-122"/>
              </a:rPr>
              <a:t>n</a:t>
            </a:r>
            <a:r>
              <a:rPr lang="zh-CN" altLang="en-US" sz="2400" b="1">
                <a:latin typeface="Times New Roman" pitchFamily="18" charset="0"/>
                <a:ea typeface="楷体_GB2312" pitchFamily="49" charset="-122"/>
              </a:rPr>
              <a:t>个元素的有序表归并成一个有序表，其最多的比较次数为</a:t>
            </a:r>
            <a:r>
              <a:rPr lang="zh-CN" altLang="en-US" sz="2400" b="1" u="sng">
                <a:latin typeface="Times New Roman" pitchFamily="18" charset="0"/>
                <a:ea typeface="楷体_GB2312" pitchFamily="49" charset="-122"/>
              </a:rPr>
              <a:t>      </a:t>
            </a:r>
            <a:r>
              <a:rPr lang="zh-CN" altLang="en-US" sz="2400" b="1">
                <a:latin typeface="Times New Roman" pitchFamily="18" charset="0"/>
                <a:ea typeface="楷体_GB2312" pitchFamily="49" charset="-122"/>
              </a:rPr>
              <a:t>。</a:t>
            </a:r>
          </a:p>
        </p:txBody>
      </p:sp>
      <p:sp>
        <p:nvSpPr>
          <p:cNvPr id="106500"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2641019D-D3F3-45F8-906B-40C778539549}" type="slidenum">
              <a:rPr kumimoji="0" lang="en-US" altLang="zh-CN" sz="1400"/>
              <a:pPr>
                <a:spcBef>
                  <a:spcPct val="0"/>
                </a:spcBef>
                <a:buClrTx/>
                <a:buSzTx/>
                <a:buFontTx/>
                <a:buNone/>
              </a:pPr>
              <a:t>70</a:t>
            </a:fld>
            <a:endParaRPr kumimoji="0" lang="en-US" altLang="zh-CN" sz="1400"/>
          </a:p>
        </p:txBody>
      </p:sp>
    </p:spTree>
    <p:extLst>
      <p:ext uri="{BB962C8B-B14F-4D97-AF65-F5344CB8AC3E}">
        <p14:creationId xmlns:p14="http://schemas.microsoft.com/office/powerpoint/2010/main" val="257760668"/>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201947" y="620713"/>
            <a:ext cx="7773750" cy="1143000"/>
          </a:xfrm>
        </p:spPr>
        <p:txBody>
          <a:bodyPr/>
          <a:lstStyle/>
          <a:p>
            <a:pPr>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t>交换</a:t>
            </a:r>
            <a:r>
              <a:rPr lang="en-US" altLang="zh-CN" sz="2300" spc="-150" dirty="0"/>
              <a:t>)</a:t>
            </a:r>
            <a:endParaRPr lang="zh-CN" altLang="en-US" sz="2300" spc="-150" dirty="0"/>
          </a:p>
        </p:txBody>
      </p:sp>
      <p:sp>
        <p:nvSpPr>
          <p:cNvPr id="105475" name="Rectangle 3"/>
          <p:cNvSpPr>
            <a:spLocks noGrp="1" noChangeArrowheads="1"/>
          </p:cNvSpPr>
          <p:nvPr>
            <p:ph type="body" idx="1"/>
          </p:nvPr>
        </p:nvSpPr>
        <p:spPr>
          <a:xfrm>
            <a:off x="755781" y="2017713"/>
            <a:ext cx="8200862" cy="2995612"/>
          </a:xfrm>
        </p:spPr>
        <p:txBody>
          <a:bodyPr/>
          <a:lstStyle/>
          <a:p>
            <a:pPr marL="0" indent="0">
              <a:buFont typeface="Wingdings" pitchFamily="2" charset="2"/>
              <a:buNone/>
              <a:defRPr/>
            </a:pPr>
            <a:r>
              <a:rPr lang="en-US" altLang="zh-CN" sz="2400" b="1" dirty="0"/>
              <a:t>1 </a:t>
            </a:r>
            <a:r>
              <a:rPr lang="zh-CN" altLang="en-US" sz="2400" b="1" dirty="0"/>
              <a:t>将</a:t>
            </a:r>
            <a:r>
              <a:rPr lang="en-US" altLang="zh-CN" sz="2400" b="1" dirty="0"/>
              <a:t>s</a:t>
            </a:r>
            <a:r>
              <a:rPr lang="zh-CN" altLang="en-US" sz="2400" b="1" dirty="0"/>
              <a:t>所指结点插入到</a:t>
            </a:r>
            <a:r>
              <a:rPr lang="en-US" altLang="zh-CN" sz="2400" b="1" dirty="0"/>
              <a:t>p</a:t>
            </a:r>
            <a:r>
              <a:rPr lang="zh-CN" altLang="en-US" sz="2400" b="1" dirty="0"/>
              <a:t>所指结点后，语句是</a:t>
            </a:r>
            <a:r>
              <a:rPr lang="zh-CN" altLang="en-US" sz="2400" b="1" u="sng" dirty="0"/>
              <a:t>         </a:t>
            </a:r>
            <a:r>
              <a:rPr lang="zh-CN" altLang="en-US" sz="2400" b="1" dirty="0"/>
              <a:t>。</a:t>
            </a:r>
            <a:endParaRPr lang="en-US" altLang="zh-CN" sz="2400" b="1" dirty="0"/>
          </a:p>
          <a:p>
            <a:pPr marL="0" indent="0">
              <a:buFont typeface="Wingdings" pitchFamily="2" charset="2"/>
              <a:buNone/>
              <a:defRPr/>
            </a:pPr>
            <a:endParaRPr lang="en-US" altLang="zh-CN" sz="2400" b="1" dirty="0"/>
          </a:p>
          <a:p>
            <a:pPr marL="0" indent="0">
              <a:buFont typeface="Wingdings" pitchFamily="2" charset="2"/>
              <a:buNone/>
              <a:defRPr/>
            </a:pPr>
            <a:endParaRPr lang="en-US" altLang="zh-CN" sz="2400" b="1" dirty="0"/>
          </a:p>
          <a:p>
            <a:pPr marL="0" indent="0">
              <a:buFont typeface="Wingdings" pitchFamily="2" charset="2"/>
              <a:buNone/>
              <a:defRPr/>
            </a:pPr>
            <a:endParaRPr lang="en-US" altLang="zh-CN" sz="2400" b="1" dirty="0"/>
          </a:p>
          <a:p>
            <a:pPr marL="0" indent="0">
              <a:buFont typeface="Wingdings" pitchFamily="2" charset="2"/>
              <a:buNone/>
              <a:defRPr/>
            </a:pPr>
            <a:r>
              <a:rPr lang="en-US" altLang="zh-CN" sz="2400" b="1" dirty="0"/>
              <a:t>2 </a:t>
            </a:r>
            <a:r>
              <a:rPr lang="zh-CN" altLang="en-US" sz="2400" b="1" dirty="0"/>
              <a:t>写一算法，在原链表上交换</a:t>
            </a:r>
            <a:r>
              <a:rPr lang="en-US" altLang="zh-CN" sz="2400" b="1" dirty="0"/>
              <a:t>p</a:t>
            </a:r>
            <a:r>
              <a:rPr lang="zh-CN" altLang="en-US" sz="2400" b="1" dirty="0"/>
              <a:t>、</a:t>
            </a:r>
            <a:r>
              <a:rPr lang="en-US" altLang="zh-CN" sz="2400" b="1" dirty="0"/>
              <a:t>r(</a:t>
            </a:r>
            <a:r>
              <a:rPr lang="zh-CN" altLang="en-US" sz="2400" b="1" dirty="0"/>
              <a:t>均不是尾元</a:t>
            </a:r>
            <a:r>
              <a:rPr lang="en-US" altLang="zh-CN" sz="2400" b="1" dirty="0"/>
              <a:t>)</a:t>
            </a:r>
            <a:r>
              <a:rPr lang="zh-CN" altLang="en-US" sz="2400" b="1" dirty="0"/>
              <a:t>所指结点。</a:t>
            </a:r>
          </a:p>
          <a:p>
            <a:pPr marL="0" indent="0">
              <a:buFont typeface="Wingdings" pitchFamily="2" charset="2"/>
              <a:buNone/>
              <a:defRPr/>
            </a:pPr>
            <a:endParaRPr lang="zh-CN" altLang="en-US" sz="2400" b="1" dirty="0"/>
          </a:p>
          <a:p>
            <a:pPr>
              <a:defRPr/>
            </a:pPr>
            <a:endParaRPr lang="en-US" altLang="zh-CN" sz="2400" b="1" dirty="0"/>
          </a:p>
          <a:p>
            <a:pPr>
              <a:defRPr/>
            </a:pPr>
            <a:endParaRPr lang="en-US" altLang="zh-CN" sz="2400" b="1" dirty="0"/>
          </a:p>
          <a:p>
            <a:pPr>
              <a:defRPr/>
            </a:pPr>
            <a:endParaRPr lang="en-US" altLang="zh-CN" sz="2400" b="1" dirty="0"/>
          </a:p>
          <a:p>
            <a:pPr>
              <a:defRPr/>
            </a:pPr>
            <a:endParaRPr lang="en-US" altLang="zh-CN" sz="2400" b="1" dirty="0"/>
          </a:p>
        </p:txBody>
      </p:sp>
      <p:sp>
        <p:nvSpPr>
          <p:cNvPr id="10854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14C1A493-A871-4423-9153-9AB53790E40C}" type="slidenum">
              <a:rPr kumimoji="0" lang="en-US" altLang="zh-CN" sz="1400"/>
              <a:pPr>
                <a:spcBef>
                  <a:spcPct val="0"/>
                </a:spcBef>
                <a:buClrTx/>
                <a:buSzTx/>
                <a:buFontTx/>
                <a:buNone/>
              </a:pPr>
              <a:t>71</a:t>
            </a:fld>
            <a:endParaRPr kumimoji="0" lang="en-US" altLang="zh-CN" sz="1400"/>
          </a:p>
        </p:txBody>
      </p:sp>
      <p:grpSp>
        <p:nvGrpSpPr>
          <p:cNvPr id="108549" name="组合 103435"/>
          <p:cNvGrpSpPr>
            <a:grpSpLocks/>
          </p:cNvGrpSpPr>
          <p:nvPr/>
        </p:nvGrpSpPr>
        <p:grpSpPr bwMode="auto">
          <a:xfrm>
            <a:off x="3164437" y="2413000"/>
            <a:ext cx="3378787" cy="1423988"/>
            <a:chOff x="2993499" y="2492896"/>
            <a:chExt cx="3249936" cy="1280531"/>
          </a:xfrm>
        </p:grpSpPr>
        <p:pic>
          <p:nvPicPr>
            <p:cNvPr id="108592"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3499" y="2492896"/>
              <a:ext cx="3249936" cy="128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bwMode="auto">
            <a:xfrm>
              <a:off x="4823115" y="3377990"/>
              <a:ext cx="0" cy="358321"/>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108550" name="Group 9"/>
          <p:cNvGrpSpPr>
            <a:grpSpLocks/>
          </p:cNvGrpSpPr>
          <p:nvPr/>
        </p:nvGrpSpPr>
        <p:grpSpPr bwMode="auto">
          <a:xfrm>
            <a:off x="2542029" y="5133976"/>
            <a:ext cx="1122557" cy="561975"/>
            <a:chOff x="6381" y="10950"/>
            <a:chExt cx="1170" cy="344"/>
          </a:xfrm>
        </p:grpSpPr>
        <p:sp>
          <p:nvSpPr>
            <p:cNvPr id="108589" name="Line 10"/>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90" name="Text Box 11"/>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08591" name="Line 12"/>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51" name="Text Box 13"/>
          <p:cNvSpPr txBox="1">
            <a:spLocks noChangeArrowheads="1"/>
          </p:cNvSpPr>
          <p:nvPr/>
        </p:nvSpPr>
        <p:spPr bwMode="auto">
          <a:xfrm>
            <a:off x="3940860" y="5113339"/>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08552" name="Line 14"/>
          <p:cNvSpPr>
            <a:spLocks noChangeShapeType="1"/>
          </p:cNvSpPr>
          <p:nvPr/>
        </p:nvSpPr>
        <p:spPr bwMode="auto">
          <a:xfrm>
            <a:off x="4464825" y="5113339"/>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3" name="Line 15"/>
          <p:cNvSpPr>
            <a:spLocks noChangeShapeType="1"/>
          </p:cNvSpPr>
          <p:nvPr/>
        </p:nvSpPr>
        <p:spPr bwMode="auto">
          <a:xfrm>
            <a:off x="3416894" y="5408613"/>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4" name="Line 16"/>
          <p:cNvSpPr>
            <a:spLocks noChangeShapeType="1"/>
          </p:cNvSpPr>
          <p:nvPr/>
        </p:nvSpPr>
        <p:spPr bwMode="auto">
          <a:xfrm>
            <a:off x="7656255" y="5394325"/>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5" name="Text Box 17"/>
          <p:cNvSpPr txBox="1">
            <a:spLocks noChangeArrowheads="1"/>
          </p:cNvSpPr>
          <p:nvPr/>
        </p:nvSpPr>
        <p:spPr bwMode="auto">
          <a:xfrm>
            <a:off x="7994451" y="5113339"/>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08556" name="Line 18"/>
          <p:cNvSpPr>
            <a:spLocks noChangeShapeType="1"/>
          </p:cNvSpPr>
          <p:nvPr/>
        </p:nvSpPr>
        <p:spPr bwMode="auto">
          <a:xfrm>
            <a:off x="8542233" y="5113339"/>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557" name="Group 19"/>
          <p:cNvGrpSpPr>
            <a:grpSpLocks/>
          </p:cNvGrpSpPr>
          <p:nvPr/>
        </p:nvGrpSpPr>
        <p:grpSpPr bwMode="auto">
          <a:xfrm>
            <a:off x="4688702" y="5113339"/>
            <a:ext cx="1122557" cy="561975"/>
            <a:chOff x="6381" y="10950"/>
            <a:chExt cx="1170" cy="344"/>
          </a:xfrm>
        </p:grpSpPr>
        <p:sp>
          <p:nvSpPr>
            <p:cNvPr id="108586" name="Line 20"/>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87" name="Text Box 21"/>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08588" name="Line 22"/>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58" name="Line 23"/>
          <p:cNvSpPr>
            <a:spLocks noChangeShapeType="1"/>
          </p:cNvSpPr>
          <p:nvPr/>
        </p:nvSpPr>
        <p:spPr bwMode="auto">
          <a:xfrm>
            <a:off x="5736634" y="5414963"/>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8559" name="Group 24"/>
          <p:cNvGrpSpPr>
            <a:grpSpLocks/>
          </p:cNvGrpSpPr>
          <p:nvPr/>
        </p:nvGrpSpPr>
        <p:grpSpPr bwMode="auto">
          <a:xfrm>
            <a:off x="616057" y="5121276"/>
            <a:ext cx="1219412" cy="542925"/>
            <a:chOff x="2331" y="11122"/>
            <a:chExt cx="1155" cy="344"/>
          </a:xfrm>
        </p:grpSpPr>
        <p:grpSp>
          <p:nvGrpSpPr>
            <p:cNvPr id="108577" name="Group 25"/>
            <p:cNvGrpSpPr>
              <a:grpSpLocks/>
            </p:cNvGrpSpPr>
            <p:nvPr/>
          </p:nvGrpSpPr>
          <p:grpSpPr bwMode="auto">
            <a:xfrm>
              <a:off x="2331" y="11122"/>
              <a:ext cx="1155" cy="344"/>
              <a:chOff x="2331" y="10950"/>
              <a:chExt cx="1155" cy="344"/>
            </a:xfrm>
          </p:grpSpPr>
          <p:sp>
            <p:nvSpPr>
              <p:cNvPr id="108579" name="Line 26"/>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80" name="Rectangle 27"/>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08581" name="Line 28"/>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2" name="Line 29"/>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3" name="Line 30"/>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4" name="Line 31"/>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2"/>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78" name="Line 33"/>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8560" name="Group 34"/>
          <p:cNvGrpSpPr>
            <a:grpSpLocks/>
          </p:cNvGrpSpPr>
          <p:nvPr/>
        </p:nvGrpSpPr>
        <p:grpSpPr bwMode="auto">
          <a:xfrm>
            <a:off x="8631149" y="5233989"/>
            <a:ext cx="244517" cy="280987"/>
            <a:chOff x="3696" y="11036"/>
            <a:chExt cx="210" cy="172"/>
          </a:xfrm>
        </p:grpSpPr>
        <p:sp>
          <p:nvSpPr>
            <p:cNvPr id="108575" name="Line 35"/>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6" name="Line 36"/>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61" name="Text Box 37"/>
          <p:cNvSpPr txBox="1">
            <a:spLocks noChangeArrowheads="1"/>
          </p:cNvSpPr>
          <p:nvPr/>
        </p:nvSpPr>
        <p:spPr bwMode="auto">
          <a:xfrm>
            <a:off x="7278364" y="5127625"/>
            <a:ext cx="74784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08562" name="Text Box 38"/>
          <p:cNvSpPr txBox="1">
            <a:spLocks noChangeArrowheads="1"/>
          </p:cNvSpPr>
          <p:nvPr/>
        </p:nvSpPr>
        <p:spPr bwMode="auto">
          <a:xfrm>
            <a:off x="387417" y="5197475"/>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08563" name="Line 39"/>
          <p:cNvSpPr>
            <a:spLocks noChangeShapeType="1"/>
          </p:cNvSpPr>
          <p:nvPr/>
        </p:nvSpPr>
        <p:spPr bwMode="auto">
          <a:xfrm>
            <a:off x="6809970" y="5411788"/>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4" name="Text Box 40"/>
          <p:cNvSpPr txBox="1">
            <a:spLocks noChangeArrowheads="1"/>
          </p:cNvSpPr>
          <p:nvPr/>
        </p:nvSpPr>
        <p:spPr bwMode="auto">
          <a:xfrm>
            <a:off x="6274890" y="5106989"/>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08565" name="Line 41"/>
          <p:cNvSpPr>
            <a:spLocks noChangeShapeType="1"/>
          </p:cNvSpPr>
          <p:nvPr/>
        </p:nvSpPr>
        <p:spPr bwMode="auto">
          <a:xfrm>
            <a:off x="6649605" y="5111751"/>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Text Box 42"/>
          <p:cNvSpPr txBox="1">
            <a:spLocks noChangeArrowheads="1"/>
          </p:cNvSpPr>
          <p:nvPr/>
        </p:nvSpPr>
        <p:spPr bwMode="auto">
          <a:xfrm>
            <a:off x="2178429" y="5140325"/>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08567" name="Line 43"/>
          <p:cNvSpPr>
            <a:spLocks noChangeShapeType="1"/>
          </p:cNvSpPr>
          <p:nvPr/>
        </p:nvSpPr>
        <p:spPr bwMode="auto">
          <a:xfrm>
            <a:off x="1683043" y="5411788"/>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8" name="Line 44"/>
          <p:cNvSpPr>
            <a:spLocks noChangeShapeType="1"/>
          </p:cNvSpPr>
          <p:nvPr/>
        </p:nvSpPr>
        <p:spPr bwMode="auto">
          <a:xfrm>
            <a:off x="3283520" y="4740275"/>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9" name="Line 45"/>
          <p:cNvSpPr>
            <a:spLocks noChangeShapeType="1"/>
          </p:cNvSpPr>
          <p:nvPr/>
        </p:nvSpPr>
        <p:spPr bwMode="auto">
          <a:xfrm>
            <a:off x="4274292" y="472598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0" name="Text Box 47"/>
          <p:cNvSpPr txBox="1">
            <a:spLocks noChangeArrowheads="1"/>
          </p:cNvSpPr>
          <p:nvPr/>
        </p:nvSpPr>
        <p:spPr bwMode="auto">
          <a:xfrm>
            <a:off x="3132683" y="4364039"/>
            <a:ext cx="252932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sp>
        <p:nvSpPr>
          <p:cNvPr id="108571" name="Line 45"/>
          <p:cNvSpPr>
            <a:spLocks noChangeShapeType="1"/>
          </p:cNvSpPr>
          <p:nvPr/>
        </p:nvSpPr>
        <p:spPr bwMode="auto">
          <a:xfrm>
            <a:off x="5346041" y="472598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文本框 1"/>
          <p:cNvSpPr txBox="1">
            <a:spLocks noChangeArrowheads="1"/>
          </p:cNvSpPr>
          <p:nvPr/>
        </p:nvSpPr>
        <p:spPr bwMode="auto">
          <a:xfrm>
            <a:off x="5412728" y="3125788"/>
            <a:ext cx="64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2000" b="1">
                <a:solidFill>
                  <a:srgbClr val="FF0000"/>
                </a:solidFill>
                <a:latin typeface="Times New Roman" pitchFamily="18" charset="0"/>
              </a:rPr>
              <a:t>①</a:t>
            </a:r>
          </a:p>
        </p:txBody>
      </p:sp>
      <p:sp>
        <p:nvSpPr>
          <p:cNvPr id="4" name="文本框 3"/>
          <p:cNvSpPr txBox="1">
            <a:spLocks noChangeArrowheads="1"/>
          </p:cNvSpPr>
          <p:nvPr/>
        </p:nvSpPr>
        <p:spPr bwMode="auto">
          <a:xfrm>
            <a:off x="3934508" y="3074988"/>
            <a:ext cx="64940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2000" b="1">
                <a:solidFill>
                  <a:srgbClr val="FF0000"/>
                </a:solidFill>
                <a:latin typeface="Times New Roman" pitchFamily="18" charset="0"/>
              </a:rPr>
              <a:t>②</a:t>
            </a:r>
          </a:p>
        </p:txBody>
      </p:sp>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3550217" y="4146480"/>
              <a:ext cx="3049009" cy="1841760"/>
            </p14:xfrm>
          </p:contentPart>
        </mc:Choice>
        <mc:Fallback xmlns="">
          <p:pic>
            <p:nvPicPr>
              <p:cNvPr id="5" name="墨迹 4"/>
              <p:cNvPicPr/>
              <p:nvPr/>
            </p:nvPicPr>
            <p:blipFill>
              <a:blip r:embed="rId5"/>
              <a:stretch>
                <a:fillRect/>
              </a:stretch>
            </p:blipFill>
            <p:spPr>
              <a:xfrm>
                <a:off x="3540856" y="4137120"/>
                <a:ext cx="3067730" cy="1860480"/>
              </a:xfrm>
              <a:prstGeom prst="rect">
                <a:avLst/>
              </a:prstGeom>
            </p:spPr>
          </p:pic>
        </mc:Fallback>
      </mc:AlternateContent>
    </p:spTree>
    <p:extLst>
      <p:ext uri="{BB962C8B-B14F-4D97-AF65-F5344CB8AC3E}">
        <p14:creationId xmlns:p14="http://schemas.microsoft.com/office/powerpoint/2010/main" val="14499886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0" y="-14288"/>
            <a:ext cx="9145588"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zh-CN" sz="2400" b="1">
              <a:latin typeface="楷体_GB2312" pitchFamily="49" charset="-122"/>
              <a:ea typeface="楷体_GB2312" pitchFamily="49" charset="-122"/>
            </a:endParaRPr>
          </a:p>
        </p:txBody>
      </p:sp>
      <p:grpSp>
        <p:nvGrpSpPr>
          <p:cNvPr id="110595" name="Group 9"/>
          <p:cNvGrpSpPr>
            <a:grpSpLocks/>
          </p:cNvGrpSpPr>
          <p:nvPr/>
        </p:nvGrpSpPr>
        <p:grpSpPr bwMode="auto">
          <a:xfrm>
            <a:off x="2459465" y="5497514"/>
            <a:ext cx="1122557" cy="561975"/>
            <a:chOff x="6381" y="10950"/>
            <a:chExt cx="1170" cy="344"/>
          </a:xfrm>
        </p:grpSpPr>
        <p:sp>
          <p:nvSpPr>
            <p:cNvPr id="110634" name="Line 10"/>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5" name="Text Box 11"/>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0636" name="Line 12"/>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596" name="Text Box 13"/>
          <p:cNvSpPr txBox="1">
            <a:spLocks noChangeArrowheads="1"/>
          </p:cNvSpPr>
          <p:nvPr/>
        </p:nvSpPr>
        <p:spPr bwMode="auto">
          <a:xfrm>
            <a:off x="3858295" y="5497514"/>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0597" name="Line 14"/>
          <p:cNvSpPr>
            <a:spLocks noChangeShapeType="1"/>
          </p:cNvSpPr>
          <p:nvPr/>
        </p:nvSpPr>
        <p:spPr bwMode="auto">
          <a:xfrm>
            <a:off x="4382261"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598" name="Line 15"/>
          <p:cNvSpPr>
            <a:spLocks noChangeShapeType="1"/>
          </p:cNvSpPr>
          <p:nvPr/>
        </p:nvSpPr>
        <p:spPr bwMode="auto">
          <a:xfrm>
            <a:off x="3334329" y="5768975"/>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599" name="Line 16"/>
          <p:cNvSpPr>
            <a:spLocks noChangeShapeType="1"/>
          </p:cNvSpPr>
          <p:nvPr/>
        </p:nvSpPr>
        <p:spPr bwMode="auto">
          <a:xfrm>
            <a:off x="7573691" y="5778500"/>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0" name="Text Box 17"/>
          <p:cNvSpPr txBox="1">
            <a:spLocks noChangeArrowheads="1"/>
          </p:cNvSpPr>
          <p:nvPr/>
        </p:nvSpPr>
        <p:spPr bwMode="auto">
          <a:xfrm>
            <a:off x="7911887" y="5497514"/>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10601" name="Line 18"/>
          <p:cNvSpPr>
            <a:spLocks noChangeShapeType="1"/>
          </p:cNvSpPr>
          <p:nvPr/>
        </p:nvSpPr>
        <p:spPr bwMode="auto">
          <a:xfrm>
            <a:off x="8459669"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02" name="Group 19"/>
          <p:cNvGrpSpPr>
            <a:grpSpLocks/>
          </p:cNvGrpSpPr>
          <p:nvPr/>
        </p:nvGrpSpPr>
        <p:grpSpPr bwMode="auto">
          <a:xfrm>
            <a:off x="4606138" y="5497514"/>
            <a:ext cx="1122557" cy="561975"/>
            <a:chOff x="6381" y="10950"/>
            <a:chExt cx="1170" cy="344"/>
          </a:xfrm>
        </p:grpSpPr>
        <p:sp>
          <p:nvSpPr>
            <p:cNvPr id="110631" name="Line 20"/>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32" name="Text Box 21"/>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0633" name="Line 22"/>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603" name="Line 23"/>
          <p:cNvSpPr>
            <a:spLocks noChangeShapeType="1"/>
          </p:cNvSpPr>
          <p:nvPr/>
        </p:nvSpPr>
        <p:spPr bwMode="auto">
          <a:xfrm>
            <a:off x="5654070" y="5799138"/>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0604" name="Group 24"/>
          <p:cNvGrpSpPr>
            <a:grpSpLocks/>
          </p:cNvGrpSpPr>
          <p:nvPr/>
        </p:nvGrpSpPr>
        <p:grpSpPr bwMode="auto">
          <a:xfrm>
            <a:off x="533493" y="5505451"/>
            <a:ext cx="1219412" cy="542925"/>
            <a:chOff x="2331" y="11122"/>
            <a:chExt cx="1155" cy="344"/>
          </a:xfrm>
        </p:grpSpPr>
        <p:grpSp>
          <p:nvGrpSpPr>
            <p:cNvPr id="110622" name="Group 25"/>
            <p:cNvGrpSpPr>
              <a:grpSpLocks/>
            </p:cNvGrpSpPr>
            <p:nvPr/>
          </p:nvGrpSpPr>
          <p:grpSpPr bwMode="auto">
            <a:xfrm>
              <a:off x="2331" y="11122"/>
              <a:ext cx="1155" cy="344"/>
              <a:chOff x="2331" y="10950"/>
              <a:chExt cx="1155" cy="344"/>
            </a:xfrm>
          </p:grpSpPr>
          <p:sp>
            <p:nvSpPr>
              <p:cNvPr id="110624" name="Line 26"/>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5" name="Rectangle 27"/>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10626" name="Line 28"/>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7" name="Line 29"/>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8" name="Line 30"/>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9" name="Line 31"/>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0" name="Line 32"/>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623" name="Line 33"/>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0605" name="Group 34"/>
          <p:cNvGrpSpPr>
            <a:grpSpLocks/>
          </p:cNvGrpSpPr>
          <p:nvPr/>
        </p:nvGrpSpPr>
        <p:grpSpPr bwMode="auto">
          <a:xfrm>
            <a:off x="8548585" y="5618164"/>
            <a:ext cx="244517" cy="280987"/>
            <a:chOff x="3696" y="11036"/>
            <a:chExt cx="210" cy="172"/>
          </a:xfrm>
        </p:grpSpPr>
        <p:sp>
          <p:nvSpPr>
            <p:cNvPr id="110620" name="Line 35"/>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1" name="Line 36"/>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606" name="Text Box 37"/>
          <p:cNvSpPr txBox="1">
            <a:spLocks noChangeArrowheads="1"/>
          </p:cNvSpPr>
          <p:nvPr/>
        </p:nvSpPr>
        <p:spPr bwMode="auto">
          <a:xfrm>
            <a:off x="7146579" y="5529263"/>
            <a:ext cx="74784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0607" name="Text Box 38"/>
          <p:cNvSpPr txBox="1">
            <a:spLocks noChangeArrowheads="1"/>
          </p:cNvSpPr>
          <p:nvPr/>
        </p:nvSpPr>
        <p:spPr bwMode="auto">
          <a:xfrm>
            <a:off x="304853" y="5581650"/>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10608" name="Line 39"/>
          <p:cNvSpPr>
            <a:spLocks noChangeShapeType="1"/>
          </p:cNvSpPr>
          <p:nvPr/>
        </p:nvSpPr>
        <p:spPr bwMode="auto">
          <a:xfrm>
            <a:off x="6727406" y="5795963"/>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9" name="Text Box 40"/>
          <p:cNvSpPr txBox="1">
            <a:spLocks noChangeArrowheads="1"/>
          </p:cNvSpPr>
          <p:nvPr/>
        </p:nvSpPr>
        <p:spPr bwMode="auto">
          <a:xfrm>
            <a:off x="6192325" y="5491164"/>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0610" name="Line 41"/>
          <p:cNvSpPr>
            <a:spLocks noChangeShapeType="1"/>
          </p:cNvSpPr>
          <p:nvPr/>
        </p:nvSpPr>
        <p:spPr bwMode="auto">
          <a:xfrm>
            <a:off x="6567040" y="5495926"/>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1" name="Text Box 42"/>
          <p:cNvSpPr txBox="1">
            <a:spLocks noChangeArrowheads="1"/>
          </p:cNvSpPr>
          <p:nvPr/>
        </p:nvSpPr>
        <p:spPr bwMode="auto">
          <a:xfrm>
            <a:off x="2095864" y="5524500"/>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0612" name="Line 43"/>
          <p:cNvSpPr>
            <a:spLocks noChangeShapeType="1"/>
          </p:cNvSpPr>
          <p:nvPr/>
        </p:nvSpPr>
        <p:spPr bwMode="auto">
          <a:xfrm>
            <a:off x="1600478" y="5795963"/>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3" name="Line 44"/>
          <p:cNvSpPr>
            <a:spLocks noChangeShapeType="1"/>
          </p:cNvSpPr>
          <p:nvPr/>
        </p:nvSpPr>
        <p:spPr bwMode="auto">
          <a:xfrm>
            <a:off x="3200956" y="52054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4" name="Line 45"/>
          <p:cNvSpPr>
            <a:spLocks noChangeShapeType="1"/>
          </p:cNvSpPr>
          <p:nvPr/>
        </p:nvSpPr>
        <p:spPr bwMode="auto">
          <a:xfrm>
            <a:off x="4191728" y="51943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5" name="Text Box 47"/>
          <p:cNvSpPr txBox="1">
            <a:spLocks noChangeArrowheads="1"/>
          </p:cNvSpPr>
          <p:nvPr/>
        </p:nvSpPr>
        <p:spPr bwMode="auto">
          <a:xfrm>
            <a:off x="3197781" y="4856164"/>
            <a:ext cx="274685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sp>
        <p:nvSpPr>
          <p:cNvPr id="110616" name="Rectangle 51"/>
          <p:cNvSpPr>
            <a:spLocks noChangeArrowheads="1"/>
          </p:cNvSpPr>
          <p:nvPr/>
        </p:nvSpPr>
        <p:spPr bwMode="auto">
          <a:xfrm>
            <a:off x="1448051" y="1809750"/>
            <a:ext cx="6338401"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a:latin typeface="Times New Roman" pitchFamily="18" charset="0"/>
              </a:rPr>
              <a:t>void ChangeListNode(LinkList L,LNode *p)</a:t>
            </a:r>
          </a:p>
          <a:p>
            <a:pPr eaLnBrk="1" hangingPunct="1">
              <a:lnSpc>
                <a:spcPct val="90000"/>
              </a:lnSpc>
              <a:buFont typeface="Wingdings" pitchFamily="2" charset="2"/>
              <a:buNone/>
            </a:pPr>
            <a:r>
              <a:rPr lang="en-US" altLang="zh-CN" sz="2400" b="1">
                <a:latin typeface="Times New Roman" pitchFamily="18" charset="0"/>
              </a:rPr>
              <a:t>{	</a:t>
            </a:r>
          </a:p>
          <a:p>
            <a:pPr eaLnBrk="1" hangingPunct="1">
              <a:lnSpc>
                <a:spcPct val="90000"/>
              </a:lnSpc>
              <a:buFont typeface="Wingdings" pitchFamily="2" charset="2"/>
              <a:buNone/>
            </a:pPr>
            <a:r>
              <a:rPr lang="zh-CN" altLang="en-US" sz="2400" b="1">
                <a:latin typeface="Times New Roman" pitchFamily="18" charset="0"/>
              </a:rPr>
              <a:t>　　　　　</a:t>
            </a:r>
            <a:r>
              <a:rPr lang="en-US" altLang="zh-CN" sz="2400" b="1">
                <a:latin typeface="Times New Roman" pitchFamily="18" charset="0"/>
              </a:rPr>
              <a:t>r=p-&gt;next;</a:t>
            </a:r>
          </a:p>
          <a:p>
            <a:pPr eaLnBrk="1" hangingPunct="1">
              <a:lnSpc>
                <a:spcPct val="90000"/>
              </a:lnSpc>
              <a:buFont typeface="Wingdings" pitchFamily="2" charset="2"/>
              <a:buNone/>
            </a:pPr>
            <a:r>
              <a:rPr lang="en-US" altLang="zh-CN" sz="2400" b="1">
                <a:latin typeface="Times New Roman" pitchFamily="18" charset="0"/>
              </a:rPr>
              <a:t>	   ①p-&gt;next=r-&gt;next;	   </a:t>
            </a:r>
          </a:p>
          <a:p>
            <a:pPr eaLnBrk="1" hangingPunct="1">
              <a:lnSpc>
                <a:spcPct val="90000"/>
              </a:lnSpc>
              <a:buFont typeface="Wingdings" pitchFamily="2" charset="2"/>
              <a:buNone/>
            </a:pPr>
            <a:r>
              <a:rPr lang="en-US" altLang="zh-CN" sz="2400" b="1">
                <a:latin typeface="Times New Roman" pitchFamily="18" charset="0"/>
              </a:rPr>
              <a:t>               ②q-&gt;next=r;</a:t>
            </a:r>
          </a:p>
          <a:p>
            <a:pPr eaLnBrk="1" hangingPunct="1">
              <a:lnSpc>
                <a:spcPct val="90000"/>
              </a:lnSpc>
              <a:buFont typeface="Wingdings" pitchFamily="2" charset="2"/>
              <a:buNone/>
            </a:pPr>
            <a:r>
              <a:rPr lang="en-US" altLang="zh-CN" sz="2400" b="1">
                <a:latin typeface="Times New Roman" pitchFamily="18" charset="0"/>
              </a:rPr>
              <a:t>	   ③ r-&gt;next=p;	</a:t>
            </a:r>
          </a:p>
          <a:p>
            <a:pPr eaLnBrk="1" hangingPunct="1">
              <a:lnSpc>
                <a:spcPct val="90000"/>
              </a:lnSpc>
              <a:buFont typeface="Wingdings" pitchFamily="2" charset="2"/>
              <a:buNone/>
            </a:pPr>
            <a:r>
              <a:rPr lang="en-US" altLang="zh-CN" sz="2400" b="1">
                <a:latin typeface="Times New Roman" pitchFamily="18" charset="0"/>
              </a:rPr>
              <a:t>}</a:t>
            </a:r>
          </a:p>
        </p:txBody>
      </p:sp>
      <p:sp>
        <p:nvSpPr>
          <p:cNvPr id="110617" name="Rectangle 52"/>
          <p:cNvSpPr>
            <a:spLocks noGrp="1" noChangeArrowheads="1"/>
          </p:cNvSpPr>
          <p:nvPr>
            <p:ph type="title"/>
          </p:nvPr>
        </p:nvSpPr>
        <p:spPr/>
        <p:txBody>
          <a:bodyPr/>
          <a:lstStyle/>
          <a:p>
            <a:pPr eaLnBrk="1" hangingPunct="1">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solidFill>
                  <a:srgbClr val="FF0000"/>
                </a:solidFill>
              </a:rPr>
              <a:t>交换</a:t>
            </a:r>
            <a:r>
              <a:rPr lang="en-US" altLang="zh-CN" sz="2300" spc="-150" dirty="0"/>
              <a:t>)</a:t>
            </a:r>
            <a:endParaRPr lang="zh-CN" altLang="en-US" sz="2300" dirty="0"/>
          </a:p>
        </p:txBody>
      </p:sp>
      <p:sp>
        <p:nvSpPr>
          <p:cNvPr id="110618"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FCBA8994-7AC8-43F0-AE0F-F8B223DCC7F3}" type="slidenum">
              <a:rPr kumimoji="0" lang="en-US" altLang="zh-CN" sz="1400"/>
              <a:pPr>
                <a:spcBef>
                  <a:spcPct val="0"/>
                </a:spcBef>
                <a:buClrTx/>
                <a:buSzTx/>
                <a:buFontTx/>
                <a:buNone/>
              </a:pPr>
              <a:t>72</a:t>
            </a:fld>
            <a:endParaRPr kumimoji="0" lang="en-US" altLang="zh-CN" sz="1400"/>
          </a:p>
        </p:txBody>
      </p:sp>
      <p:sp>
        <p:nvSpPr>
          <p:cNvPr id="110619" name="Line 42"/>
          <p:cNvSpPr>
            <a:spLocks noChangeShapeType="1"/>
          </p:cNvSpPr>
          <p:nvPr/>
        </p:nvSpPr>
        <p:spPr bwMode="auto">
          <a:xfrm>
            <a:off x="5334926" y="52054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419991592"/>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ChangeArrowheads="1"/>
          </p:cNvSpPr>
          <p:nvPr/>
        </p:nvSpPr>
        <p:spPr bwMode="auto">
          <a:xfrm>
            <a:off x="0" y="-14288"/>
            <a:ext cx="9145588"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zh-CN" sz="2400" b="1">
              <a:latin typeface="楷体_GB2312" pitchFamily="49" charset="-122"/>
              <a:ea typeface="楷体_GB2312" pitchFamily="49" charset="-122"/>
            </a:endParaRPr>
          </a:p>
        </p:txBody>
      </p:sp>
      <p:grpSp>
        <p:nvGrpSpPr>
          <p:cNvPr id="112643" name="Group 5"/>
          <p:cNvGrpSpPr>
            <a:grpSpLocks/>
          </p:cNvGrpSpPr>
          <p:nvPr/>
        </p:nvGrpSpPr>
        <p:grpSpPr bwMode="auto">
          <a:xfrm>
            <a:off x="2459465" y="5497514"/>
            <a:ext cx="1122557" cy="561975"/>
            <a:chOff x="6381" y="10950"/>
            <a:chExt cx="1170" cy="344"/>
          </a:xfrm>
        </p:grpSpPr>
        <p:sp>
          <p:nvSpPr>
            <p:cNvPr id="112682" name="Line 6"/>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83" name="Text Box 7"/>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2684" name="Line 8"/>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4" name="Text Box 9"/>
          <p:cNvSpPr txBox="1">
            <a:spLocks noChangeArrowheads="1"/>
          </p:cNvSpPr>
          <p:nvPr/>
        </p:nvSpPr>
        <p:spPr bwMode="auto">
          <a:xfrm>
            <a:off x="3858295" y="5497514"/>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2645" name="Line 10"/>
          <p:cNvSpPr>
            <a:spLocks noChangeShapeType="1"/>
          </p:cNvSpPr>
          <p:nvPr/>
        </p:nvSpPr>
        <p:spPr bwMode="auto">
          <a:xfrm>
            <a:off x="4382261"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46" name="Line 11"/>
          <p:cNvSpPr>
            <a:spLocks noChangeShapeType="1"/>
          </p:cNvSpPr>
          <p:nvPr/>
        </p:nvSpPr>
        <p:spPr bwMode="auto">
          <a:xfrm>
            <a:off x="3334329" y="5768975"/>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47" name="Line 12"/>
          <p:cNvSpPr>
            <a:spLocks noChangeShapeType="1"/>
          </p:cNvSpPr>
          <p:nvPr/>
        </p:nvSpPr>
        <p:spPr bwMode="auto">
          <a:xfrm>
            <a:off x="7573691" y="5778500"/>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48" name="Text Box 13"/>
          <p:cNvSpPr txBox="1">
            <a:spLocks noChangeArrowheads="1"/>
          </p:cNvSpPr>
          <p:nvPr/>
        </p:nvSpPr>
        <p:spPr bwMode="auto">
          <a:xfrm>
            <a:off x="7911887" y="5497514"/>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12649" name="Line 14"/>
          <p:cNvSpPr>
            <a:spLocks noChangeShapeType="1"/>
          </p:cNvSpPr>
          <p:nvPr/>
        </p:nvSpPr>
        <p:spPr bwMode="auto">
          <a:xfrm>
            <a:off x="8459669"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650" name="Group 15"/>
          <p:cNvGrpSpPr>
            <a:grpSpLocks/>
          </p:cNvGrpSpPr>
          <p:nvPr/>
        </p:nvGrpSpPr>
        <p:grpSpPr bwMode="auto">
          <a:xfrm>
            <a:off x="4606138" y="5497514"/>
            <a:ext cx="1122557" cy="561975"/>
            <a:chOff x="6381" y="10950"/>
            <a:chExt cx="1170" cy="344"/>
          </a:xfrm>
        </p:grpSpPr>
        <p:sp>
          <p:nvSpPr>
            <p:cNvPr id="112679" name="Line 16"/>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80" name="Text Box 17"/>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2681" name="Line 18"/>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51" name="Line 19"/>
          <p:cNvSpPr>
            <a:spLocks noChangeShapeType="1"/>
          </p:cNvSpPr>
          <p:nvPr/>
        </p:nvSpPr>
        <p:spPr bwMode="auto">
          <a:xfrm>
            <a:off x="5654070" y="5799138"/>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2652" name="Group 20"/>
          <p:cNvGrpSpPr>
            <a:grpSpLocks/>
          </p:cNvGrpSpPr>
          <p:nvPr/>
        </p:nvGrpSpPr>
        <p:grpSpPr bwMode="auto">
          <a:xfrm>
            <a:off x="533493" y="5505451"/>
            <a:ext cx="1219412" cy="542925"/>
            <a:chOff x="2331" y="11122"/>
            <a:chExt cx="1155" cy="344"/>
          </a:xfrm>
        </p:grpSpPr>
        <p:grpSp>
          <p:nvGrpSpPr>
            <p:cNvPr id="112670" name="Group 21"/>
            <p:cNvGrpSpPr>
              <a:grpSpLocks/>
            </p:cNvGrpSpPr>
            <p:nvPr/>
          </p:nvGrpSpPr>
          <p:grpSpPr bwMode="auto">
            <a:xfrm>
              <a:off x="2331" y="11122"/>
              <a:ext cx="1155" cy="344"/>
              <a:chOff x="2331" y="10950"/>
              <a:chExt cx="1155" cy="344"/>
            </a:xfrm>
          </p:grpSpPr>
          <p:sp>
            <p:nvSpPr>
              <p:cNvPr id="112672" name="Line 22"/>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73" name="Rectangle 23"/>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12674" name="Line 24"/>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5" name="Line 25"/>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6" name="Line 26"/>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7" name="Line 27"/>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8" name="Line 28"/>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71" name="Line 29"/>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653" name="Group 30"/>
          <p:cNvGrpSpPr>
            <a:grpSpLocks/>
          </p:cNvGrpSpPr>
          <p:nvPr/>
        </p:nvGrpSpPr>
        <p:grpSpPr bwMode="auto">
          <a:xfrm>
            <a:off x="8548585" y="5618164"/>
            <a:ext cx="244517" cy="280987"/>
            <a:chOff x="3696" y="11036"/>
            <a:chExt cx="210" cy="172"/>
          </a:xfrm>
        </p:grpSpPr>
        <p:sp>
          <p:nvSpPr>
            <p:cNvPr id="112668" name="Line 31"/>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9" name="Line 32"/>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54" name="Text Box 33"/>
          <p:cNvSpPr txBox="1">
            <a:spLocks noChangeArrowheads="1"/>
          </p:cNvSpPr>
          <p:nvPr/>
        </p:nvSpPr>
        <p:spPr bwMode="auto">
          <a:xfrm>
            <a:off x="7133877" y="5526088"/>
            <a:ext cx="74784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2655" name="Text Box 34"/>
          <p:cNvSpPr txBox="1">
            <a:spLocks noChangeArrowheads="1"/>
          </p:cNvSpPr>
          <p:nvPr/>
        </p:nvSpPr>
        <p:spPr bwMode="auto">
          <a:xfrm>
            <a:off x="304853" y="5581650"/>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12656" name="Line 35"/>
          <p:cNvSpPr>
            <a:spLocks noChangeShapeType="1"/>
          </p:cNvSpPr>
          <p:nvPr/>
        </p:nvSpPr>
        <p:spPr bwMode="auto">
          <a:xfrm>
            <a:off x="6727406" y="5795963"/>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7" name="Text Box 36"/>
          <p:cNvSpPr txBox="1">
            <a:spLocks noChangeArrowheads="1"/>
          </p:cNvSpPr>
          <p:nvPr/>
        </p:nvSpPr>
        <p:spPr bwMode="auto">
          <a:xfrm>
            <a:off x="6192325" y="5491164"/>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2658" name="Line 37"/>
          <p:cNvSpPr>
            <a:spLocks noChangeShapeType="1"/>
          </p:cNvSpPr>
          <p:nvPr/>
        </p:nvSpPr>
        <p:spPr bwMode="auto">
          <a:xfrm>
            <a:off x="6567040" y="5495926"/>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9" name="Text Box 38"/>
          <p:cNvSpPr txBox="1">
            <a:spLocks noChangeArrowheads="1"/>
          </p:cNvSpPr>
          <p:nvPr/>
        </p:nvSpPr>
        <p:spPr bwMode="auto">
          <a:xfrm>
            <a:off x="2095864" y="5524500"/>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2660" name="Line 39"/>
          <p:cNvSpPr>
            <a:spLocks noChangeShapeType="1"/>
          </p:cNvSpPr>
          <p:nvPr/>
        </p:nvSpPr>
        <p:spPr bwMode="auto">
          <a:xfrm>
            <a:off x="1600478" y="5795963"/>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1" name="Line 40"/>
          <p:cNvSpPr>
            <a:spLocks noChangeShapeType="1"/>
          </p:cNvSpPr>
          <p:nvPr/>
        </p:nvSpPr>
        <p:spPr bwMode="auto">
          <a:xfrm>
            <a:off x="3200956" y="5229226"/>
            <a:ext cx="0"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2" name="Line 41"/>
          <p:cNvSpPr>
            <a:spLocks noChangeShapeType="1"/>
          </p:cNvSpPr>
          <p:nvPr/>
        </p:nvSpPr>
        <p:spPr bwMode="auto">
          <a:xfrm>
            <a:off x="4191728" y="5222875"/>
            <a:ext cx="0" cy="268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3" name="Line 42"/>
          <p:cNvSpPr>
            <a:spLocks noChangeShapeType="1"/>
          </p:cNvSpPr>
          <p:nvPr/>
        </p:nvSpPr>
        <p:spPr bwMode="auto">
          <a:xfrm>
            <a:off x="5334926" y="5229226"/>
            <a:ext cx="0"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4" name="Text Box 43"/>
          <p:cNvSpPr txBox="1">
            <a:spLocks noChangeArrowheads="1"/>
          </p:cNvSpPr>
          <p:nvPr/>
        </p:nvSpPr>
        <p:spPr bwMode="auto">
          <a:xfrm>
            <a:off x="3154911" y="4903789"/>
            <a:ext cx="350580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sp>
        <p:nvSpPr>
          <p:cNvPr id="112665" name="Rectangle 44"/>
          <p:cNvSpPr>
            <a:spLocks noChangeArrowheads="1"/>
          </p:cNvSpPr>
          <p:nvPr/>
        </p:nvSpPr>
        <p:spPr bwMode="auto">
          <a:xfrm>
            <a:off x="1448051" y="1809750"/>
            <a:ext cx="6338401"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a:latin typeface="Times New Roman" pitchFamily="18" charset="0"/>
              </a:rPr>
              <a:t>void ChangeListNode(LinkList L,LNode *p)</a:t>
            </a:r>
          </a:p>
          <a:p>
            <a:pPr eaLnBrk="1" hangingPunct="1">
              <a:lnSpc>
                <a:spcPct val="90000"/>
              </a:lnSpc>
              <a:buFont typeface="Wingdings" pitchFamily="2" charset="2"/>
              <a:buNone/>
            </a:pPr>
            <a:r>
              <a:rPr lang="en-US" altLang="zh-CN" sz="2400" b="1">
                <a:latin typeface="Times New Roman" pitchFamily="18" charset="0"/>
              </a:rPr>
              <a:t>{	</a:t>
            </a:r>
          </a:p>
          <a:p>
            <a:pPr eaLnBrk="1" hangingPunct="1">
              <a:lnSpc>
                <a:spcPct val="90000"/>
              </a:lnSpc>
              <a:buFont typeface="Wingdings" pitchFamily="2" charset="2"/>
              <a:buNone/>
            </a:pPr>
            <a:r>
              <a:rPr lang="zh-CN" altLang="en-US" sz="2400" b="1">
                <a:latin typeface="Times New Roman" pitchFamily="18" charset="0"/>
              </a:rPr>
              <a:t>　　　　</a:t>
            </a:r>
            <a:r>
              <a:rPr lang="zh-CN" altLang="en-US" sz="2400" b="1">
                <a:solidFill>
                  <a:srgbClr val="CC3300"/>
                </a:solidFill>
                <a:latin typeface="Times New Roman" pitchFamily="18" charset="0"/>
              </a:rPr>
              <a:t>　</a:t>
            </a:r>
            <a:r>
              <a:rPr lang="en-US" altLang="zh-CN" sz="2400" b="1">
                <a:solidFill>
                  <a:srgbClr val="CC3300"/>
                </a:solidFill>
                <a:latin typeface="Times New Roman" pitchFamily="18" charset="0"/>
              </a:rPr>
              <a:t>r=p-&gt;next;</a:t>
            </a:r>
          </a:p>
          <a:p>
            <a:pPr eaLnBrk="1" hangingPunct="1">
              <a:lnSpc>
                <a:spcPct val="90000"/>
              </a:lnSpc>
              <a:buFont typeface="Wingdings" pitchFamily="2" charset="2"/>
              <a:buNone/>
            </a:pPr>
            <a:r>
              <a:rPr lang="en-US" altLang="zh-CN" sz="2400" b="1">
                <a:latin typeface="Times New Roman" pitchFamily="18" charset="0"/>
              </a:rPr>
              <a:t>	   ①q-&gt;next=r; 	  </a:t>
            </a:r>
          </a:p>
          <a:p>
            <a:pPr eaLnBrk="1" hangingPunct="1">
              <a:lnSpc>
                <a:spcPct val="90000"/>
              </a:lnSpc>
              <a:buFont typeface="Wingdings" pitchFamily="2" charset="2"/>
              <a:buNone/>
            </a:pPr>
            <a:r>
              <a:rPr lang="en-US" altLang="zh-CN" sz="2400" b="1">
                <a:latin typeface="Times New Roman" pitchFamily="18" charset="0"/>
              </a:rPr>
              <a:t>               ②p-&gt;next=r-&gt;next;</a:t>
            </a:r>
          </a:p>
          <a:p>
            <a:pPr eaLnBrk="1" hangingPunct="1">
              <a:lnSpc>
                <a:spcPct val="90000"/>
              </a:lnSpc>
              <a:buFont typeface="Wingdings" pitchFamily="2" charset="2"/>
              <a:buNone/>
            </a:pPr>
            <a:r>
              <a:rPr lang="en-US" altLang="zh-CN" sz="2400" b="1">
                <a:latin typeface="Times New Roman" pitchFamily="18" charset="0"/>
              </a:rPr>
              <a:t>	   ③r-&gt;next=p;	</a:t>
            </a:r>
          </a:p>
          <a:p>
            <a:pPr eaLnBrk="1" hangingPunct="1">
              <a:lnSpc>
                <a:spcPct val="90000"/>
              </a:lnSpc>
              <a:buFont typeface="Wingdings" pitchFamily="2" charset="2"/>
              <a:buNone/>
            </a:pPr>
            <a:r>
              <a:rPr lang="en-US" altLang="zh-CN" sz="2400" b="1">
                <a:latin typeface="Times New Roman" pitchFamily="18" charset="0"/>
              </a:rPr>
              <a:t>}</a:t>
            </a:r>
          </a:p>
        </p:txBody>
      </p:sp>
      <p:sp>
        <p:nvSpPr>
          <p:cNvPr id="112666" name="Rectangle 46"/>
          <p:cNvSpPr>
            <a:spLocks noGrp="1" noChangeArrowheads="1"/>
          </p:cNvSpPr>
          <p:nvPr>
            <p:ph type="title"/>
          </p:nvPr>
        </p:nvSpPr>
        <p:spPr/>
        <p:txBody>
          <a:bodyPr/>
          <a:lstStyle/>
          <a:p>
            <a:pPr eaLnBrk="1" hangingPunct="1">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solidFill>
                  <a:srgbClr val="FF0000"/>
                </a:solidFill>
              </a:rPr>
              <a:t>交换</a:t>
            </a:r>
            <a:r>
              <a:rPr lang="en-US" altLang="zh-CN" sz="2300" spc="-150" dirty="0"/>
              <a:t>)</a:t>
            </a:r>
            <a:endParaRPr lang="zh-CN" altLang="en-US" sz="2300" dirty="0"/>
          </a:p>
        </p:txBody>
      </p:sp>
      <p:sp>
        <p:nvSpPr>
          <p:cNvPr id="112667"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450CEDE5-03FA-40F4-AB23-48155853FE3F}" type="slidenum">
              <a:rPr kumimoji="0" lang="en-US" altLang="zh-CN" sz="1400"/>
              <a:pPr>
                <a:spcBef>
                  <a:spcPct val="0"/>
                </a:spcBef>
                <a:buClrTx/>
                <a:buSzTx/>
                <a:buFontTx/>
                <a:buNone/>
              </a:pPr>
              <a:t>73</a:t>
            </a:fld>
            <a:endParaRPr kumimoji="0" lang="en-US" altLang="zh-CN" sz="1400"/>
          </a:p>
        </p:txBody>
      </p:sp>
    </p:spTree>
    <p:extLst>
      <p:ext uri="{BB962C8B-B14F-4D97-AF65-F5344CB8AC3E}">
        <p14:creationId xmlns:p14="http://schemas.microsoft.com/office/powerpoint/2010/main" val="3746879253"/>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3"/>
          <p:cNvGrpSpPr>
            <a:grpSpLocks/>
          </p:cNvGrpSpPr>
          <p:nvPr/>
        </p:nvGrpSpPr>
        <p:grpSpPr bwMode="auto">
          <a:xfrm>
            <a:off x="2416595" y="5497514"/>
            <a:ext cx="1122558" cy="561975"/>
            <a:chOff x="6381" y="10950"/>
            <a:chExt cx="1170" cy="344"/>
          </a:xfrm>
        </p:grpSpPr>
        <p:sp>
          <p:nvSpPr>
            <p:cNvPr id="114737" name="Line 4"/>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38" name="Text Box 5"/>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4739" name="Line 6"/>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1" name="Text Box 7"/>
          <p:cNvSpPr txBox="1">
            <a:spLocks noChangeArrowheads="1"/>
          </p:cNvSpPr>
          <p:nvPr/>
        </p:nvSpPr>
        <p:spPr bwMode="auto">
          <a:xfrm>
            <a:off x="3858295" y="5497514"/>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4692" name="Line 8"/>
          <p:cNvSpPr>
            <a:spLocks noChangeShapeType="1"/>
          </p:cNvSpPr>
          <p:nvPr/>
        </p:nvSpPr>
        <p:spPr bwMode="auto">
          <a:xfrm>
            <a:off x="4382261"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693" name="Line 9"/>
          <p:cNvSpPr>
            <a:spLocks noChangeShapeType="1"/>
          </p:cNvSpPr>
          <p:nvPr/>
        </p:nvSpPr>
        <p:spPr bwMode="auto">
          <a:xfrm>
            <a:off x="3334329" y="5768975"/>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4" name="Line 10"/>
          <p:cNvSpPr>
            <a:spLocks noChangeShapeType="1"/>
          </p:cNvSpPr>
          <p:nvPr/>
        </p:nvSpPr>
        <p:spPr bwMode="auto">
          <a:xfrm>
            <a:off x="7573691" y="5778500"/>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5" name="Text Box 11"/>
          <p:cNvSpPr txBox="1">
            <a:spLocks noChangeArrowheads="1"/>
          </p:cNvSpPr>
          <p:nvPr/>
        </p:nvSpPr>
        <p:spPr bwMode="auto">
          <a:xfrm>
            <a:off x="7911887" y="5497514"/>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14696" name="Line 12"/>
          <p:cNvSpPr>
            <a:spLocks noChangeShapeType="1"/>
          </p:cNvSpPr>
          <p:nvPr/>
        </p:nvSpPr>
        <p:spPr bwMode="auto">
          <a:xfrm>
            <a:off x="8459669" y="549751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697" name="Group 13"/>
          <p:cNvGrpSpPr>
            <a:grpSpLocks/>
          </p:cNvGrpSpPr>
          <p:nvPr/>
        </p:nvGrpSpPr>
        <p:grpSpPr bwMode="auto">
          <a:xfrm>
            <a:off x="4606138" y="5497514"/>
            <a:ext cx="1122557" cy="561975"/>
            <a:chOff x="6381" y="10950"/>
            <a:chExt cx="1170" cy="344"/>
          </a:xfrm>
        </p:grpSpPr>
        <p:sp>
          <p:nvSpPr>
            <p:cNvPr id="114734" name="Line 14"/>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35" name="Text Box 15"/>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4736" name="Line 16"/>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8" name="Line 17"/>
          <p:cNvSpPr>
            <a:spLocks noChangeShapeType="1"/>
          </p:cNvSpPr>
          <p:nvPr/>
        </p:nvSpPr>
        <p:spPr bwMode="auto">
          <a:xfrm>
            <a:off x="5654070" y="5799138"/>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4699" name="Group 18"/>
          <p:cNvGrpSpPr>
            <a:grpSpLocks/>
          </p:cNvGrpSpPr>
          <p:nvPr/>
        </p:nvGrpSpPr>
        <p:grpSpPr bwMode="auto">
          <a:xfrm>
            <a:off x="533493" y="5505451"/>
            <a:ext cx="1219412" cy="542925"/>
            <a:chOff x="2331" y="11122"/>
            <a:chExt cx="1155" cy="344"/>
          </a:xfrm>
        </p:grpSpPr>
        <p:grpSp>
          <p:nvGrpSpPr>
            <p:cNvPr id="114725" name="Group 19"/>
            <p:cNvGrpSpPr>
              <a:grpSpLocks/>
            </p:cNvGrpSpPr>
            <p:nvPr/>
          </p:nvGrpSpPr>
          <p:grpSpPr bwMode="auto">
            <a:xfrm>
              <a:off x="2331" y="11122"/>
              <a:ext cx="1155" cy="344"/>
              <a:chOff x="2331" y="10950"/>
              <a:chExt cx="1155" cy="344"/>
            </a:xfrm>
          </p:grpSpPr>
          <p:sp>
            <p:nvSpPr>
              <p:cNvPr id="114727" name="Line 20"/>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28" name="Rectangle 21"/>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14729" name="Line 22"/>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0" name="Line 23"/>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1" name="Line 24"/>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2" name="Line 25"/>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3" name="Line 26"/>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26" name="Line 27"/>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700" name="Group 28"/>
          <p:cNvGrpSpPr>
            <a:grpSpLocks/>
          </p:cNvGrpSpPr>
          <p:nvPr/>
        </p:nvGrpSpPr>
        <p:grpSpPr bwMode="auto">
          <a:xfrm>
            <a:off x="8548585" y="5618164"/>
            <a:ext cx="244517" cy="280987"/>
            <a:chOff x="3696" y="11036"/>
            <a:chExt cx="210" cy="172"/>
          </a:xfrm>
        </p:grpSpPr>
        <p:sp>
          <p:nvSpPr>
            <p:cNvPr id="114723" name="Line 29"/>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4" name="Line 30"/>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01" name="Text Box 31"/>
          <p:cNvSpPr txBox="1">
            <a:spLocks noChangeArrowheads="1"/>
          </p:cNvSpPr>
          <p:nvPr/>
        </p:nvSpPr>
        <p:spPr bwMode="auto">
          <a:xfrm>
            <a:off x="7025908" y="5505450"/>
            <a:ext cx="74784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4702" name="Text Box 32"/>
          <p:cNvSpPr txBox="1">
            <a:spLocks noChangeArrowheads="1"/>
          </p:cNvSpPr>
          <p:nvPr/>
        </p:nvSpPr>
        <p:spPr bwMode="auto">
          <a:xfrm>
            <a:off x="304853" y="5581650"/>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14703" name="Line 33"/>
          <p:cNvSpPr>
            <a:spLocks noChangeShapeType="1"/>
          </p:cNvSpPr>
          <p:nvPr/>
        </p:nvSpPr>
        <p:spPr bwMode="auto">
          <a:xfrm>
            <a:off x="6727406" y="5795963"/>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4" name="Text Box 34"/>
          <p:cNvSpPr txBox="1">
            <a:spLocks noChangeArrowheads="1"/>
          </p:cNvSpPr>
          <p:nvPr/>
        </p:nvSpPr>
        <p:spPr bwMode="auto">
          <a:xfrm>
            <a:off x="6192325" y="5491164"/>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4705" name="Line 35"/>
          <p:cNvSpPr>
            <a:spLocks noChangeShapeType="1"/>
          </p:cNvSpPr>
          <p:nvPr/>
        </p:nvSpPr>
        <p:spPr bwMode="auto">
          <a:xfrm>
            <a:off x="6567040" y="5495926"/>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6" name="Text Box 36"/>
          <p:cNvSpPr txBox="1">
            <a:spLocks noChangeArrowheads="1"/>
          </p:cNvSpPr>
          <p:nvPr/>
        </p:nvSpPr>
        <p:spPr bwMode="auto">
          <a:xfrm>
            <a:off x="2095864" y="5524500"/>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4707" name="Line 37"/>
          <p:cNvSpPr>
            <a:spLocks noChangeShapeType="1"/>
          </p:cNvSpPr>
          <p:nvPr/>
        </p:nvSpPr>
        <p:spPr bwMode="auto">
          <a:xfrm>
            <a:off x="1600478" y="5795963"/>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8" name="Line 38"/>
          <p:cNvSpPr>
            <a:spLocks noChangeShapeType="1"/>
          </p:cNvSpPr>
          <p:nvPr/>
        </p:nvSpPr>
        <p:spPr bwMode="auto">
          <a:xfrm>
            <a:off x="3200956" y="512445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Line 39"/>
          <p:cNvSpPr>
            <a:spLocks noChangeShapeType="1"/>
          </p:cNvSpPr>
          <p:nvPr/>
        </p:nvSpPr>
        <p:spPr bwMode="auto">
          <a:xfrm>
            <a:off x="4191728" y="5110163"/>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Line 40"/>
          <p:cNvSpPr>
            <a:spLocks noChangeShapeType="1"/>
          </p:cNvSpPr>
          <p:nvPr/>
        </p:nvSpPr>
        <p:spPr bwMode="auto">
          <a:xfrm>
            <a:off x="5334926" y="512445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Text Box 41"/>
          <p:cNvSpPr txBox="1">
            <a:spLocks noChangeArrowheads="1"/>
          </p:cNvSpPr>
          <p:nvPr/>
        </p:nvSpPr>
        <p:spPr bwMode="auto">
          <a:xfrm>
            <a:off x="3124742" y="4819651"/>
            <a:ext cx="350580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grpSp>
        <p:nvGrpSpPr>
          <p:cNvPr id="114712" name="Group 48"/>
          <p:cNvGrpSpPr>
            <a:grpSpLocks/>
          </p:cNvGrpSpPr>
          <p:nvPr/>
        </p:nvGrpSpPr>
        <p:grpSpPr bwMode="auto">
          <a:xfrm>
            <a:off x="3353383" y="5910263"/>
            <a:ext cx="1986308" cy="449262"/>
            <a:chOff x="2112" y="3759"/>
            <a:chExt cx="1251" cy="283"/>
          </a:xfrm>
        </p:grpSpPr>
        <p:sp>
          <p:nvSpPr>
            <p:cNvPr id="114720" name="Line 42"/>
            <p:cNvSpPr>
              <a:spLocks noChangeShapeType="1"/>
            </p:cNvSpPr>
            <p:nvPr/>
          </p:nvSpPr>
          <p:spPr bwMode="auto">
            <a:xfrm flipV="1">
              <a:off x="2112" y="3759"/>
              <a:ext cx="0" cy="283"/>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1" name="Line 43"/>
            <p:cNvSpPr>
              <a:spLocks noChangeShapeType="1"/>
            </p:cNvSpPr>
            <p:nvPr/>
          </p:nvSpPr>
          <p:spPr bwMode="auto">
            <a:xfrm>
              <a:off x="2112" y="4041"/>
              <a:ext cx="12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2" name="Line 44"/>
            <p:cNvSpPr>
              <a:spLocks noChangeShapeType="1"/>
            </p:cNvSpPr>
            <p:nvPr/>
          </p:nvSpPr>
          <p:spPr bwMode="auto">
            <a:xfrm flipV="1">
              <a:off x="3363" y="3849"/>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713" name="Group 47"/>
          <p:cNvGrpSpPr>
            <a:grpSpLocks/>
          </p:cNvGrpSpPr>
          <p:nvPr/>
        </p:nvGrpSpPr>
        <p:grpSpPr bwMode="auto">
          <a:xfrm>
            <a:off x="3601076" y="5657850"/>
            <a:ext cx="152426" cy="228600"/>
            <a:chOff x="2268" y="3600"/>
            <a:chExt cx="96" cy="144"/>
          </a:xfrm>
        </p:grpSpPr>
        <p:sp>
          <p:nvSpPr>
            <p:cNvPr id="114718" name="Line 45"/>
            <p:cNvSpPr>
              <a:spLocks noChangeShapeType="1"/>
            </p:cNvSpPr>
            <p:nvPr/>
          </p:nvSpPr>
          <p:spPr bwMode="auto">
            <a:xfrm flipH="1">
              <a:off x="2277" y="3600"/>
              <a:ext cx="48"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9" name="Line 46"/>
            <p:cNvSpPr>
              <a:spLocks noChangeShapeType="1"/>
            </p:cNvSpPr>
            <p:nvPr/>
          </p:nvSpPr>
          <p:spPr bwMode="auto">
            <a:xfrm>
              <a:off x="2268" y="3600"/>
              <a:ext cx="96"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14" name="Rectangle 50"/>
          <p:cNvSpPr>
            <a:spLocks noChangeArrowheads="1"/>
          </p:cNvSpPr>
          <p:nvPr/>
        </p:nvSpPr>
        <p:spPr bwMode="auto">
          <a:xfrm>
            <a:off x="4177439" y="5981700"/>
            <a:ext cx="49062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①</a:t>
            </a:r>
          </a:p>
        </p:txBody>
      </p:sp>
      <p:sp>
        <p:nvSpPr>
          <p:cNvPr id="114715" name="Rectangle 51"/>
          <p:cNvSpPr>
            <a:spLocks noChangeArrowheads="1"/>
          </p:cNvSpPr>
          <p:nvPr/>
        </p:nvSpPr>
        <p:spPr bwMode="auto">
          <a:xfrm>
            <a:off x="1448051" y="1809750"/>
            <a:ext cx="6338401"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a:latin typeface="Times New Roman" pitchFamily="18" charset="0"/>
              </a:rPr>
              <a:t>void ChangeListNode(LinkList L,LNode *p)</a:t>
            </a:r>
          </a:p>
          <a:p>
            <a:pPr eaLnBrk="1" hangingPunct="1">
              <a:lnSpc>
                <a:spcPct val="90000"/>
              </a:lnSpc>
              <a:buFont typeface="Wingdings" pitchFamily="2" charset="2"/>
              <a:buNone/>
            </a:pPr>
            <a:r>
              <a:rPr lang="en-US" altLang="zh-CN" sz="2400" b="1">
                <a:latin typeface="Times New Roman" pitchFamily="18" charset="0"/>
              </a:rPr>
              <a:t>{	</a:t>
            </a:r>
          </a:p>
          <a:p>
            <a:pPr eaLnBrk="1" hangingPunct="1">
              <a:lnSpc>
                <a:spcPct val="90000"/>
              </a:lnSpc>
              <a:buFont typeface="Wingdings" pitchFamily="2" charset="2"/>
              <a:buNone/>
            </a:pPr>
            <a:r>
              <a:rPr lang="zh-CN" altLang="en-US" sz="2400" b="1">
                <a:latin typeface="Times New Roman" pitchFamily="18" charset="0"/>
              </a:rPr>
              <a:t>　　　　　</a:t>
            </a:r>
            <a:r>
              <a:rPr lang="en-US" altLang="zh-CN" sz="2400" b="1">
                <a:latin typeface="Times New Roman" pitchFamily="18" charset="0"/>
              </a:rPr>
              <a:t>r=p-&gt;next;</a:t>
            </a:r>
          </a:p>
          <a:p>
            <a:pPr eaLnBrk="1" hangingPunct="1">
              <a:lnSpc>
                <a:spcPct val="90000"/>
              </a:lnSpc>
              <a:buFont typeface="Wingdings" pitchFamily="2" charset="2"/>
              <a:buNone/>
            </a:pPr>
            <a:r>
              <a:rPr lang="en-US" altLang="zh-CN" sz="2400" b="1">
                <a:latin typeface="Times New Roman" pitchFamily="18" charset="0"/>
              </a:rPr>
              <a:t>	   </a:t>
            </a:r>
            <a:r>
              <a:rPr lang="en-US" altLang="zh-CN" sz="2400" b="1">
                <a:solidFill>
                  <a:srgbClr val="CC3300"/>
                </a:solidFill>
                <a:latin typeface="Times New Roman" pitchFamily="18" charset="0"/>
              </a:rPr>
              <a:t>①q-&gt;next=r;</a:t>
            </a:r>
          </a:p>
          <a:p>
            <a:pPr eaLnBrk="1" hangingPunct="1">
              <a:lnSpc>
                <a:spcPct val="90000"/>
              </a:lnSpc>
              <a:buFont typeface="Wingdings" pitchFamily="2" charset="2"/>
              <a:buNone/>
            </a:pPr>
            <a:r>
              <a:rPr lang="en-US" altLang="zh-CN" sz="2400" b="1">
                <a:latin typeface="Times New Roman" pitchFamily="18" charset="0"/>
              </a:rPr>
              <a:t>	   ②p-&gt;next=r-&gt;next;</a:t>
            </a:r>
          </a:p>
          <a:p>
            <a:pPr eaLnBrk="1" hangingPunct="1">
              <a:lnSpc>
                <a:spcPct val="90000"/>
              </a:lnSpc>
              <a:buFont typeface="Wingdings" pitchFamily="2" charset="2"/>
              <a:buNone/>
            </a:pPr>
            <a:r>
              <a:rPr lang="en-US" altLang="zh-CN" sz="2400" b="1">
                <a:latin typeface="Times New Roman" pitchFamily="18" charset="0"/>
              </a:rPr>
              <a:t>	   ③r-&gt;next=p;	</a:t>
            </a:r>
          </a:p>
          <a:p>
            <a:pPr eaLnBrk="1" hangingPunct="1">
              <a:lnSpc>
                <a:spcPct val="90000"/>
              </a:lnSpc>
              <a:buFont typeface="Wingdings" pitchFamily="2" charset="2"/>
              <a:buNone/>
            </a:pPr>
            <a:r>
              <a:rPr lang="en-US" altLang="zh-CN" sz="2400" b="1">
                <a:latin typeface="Times New Roman" pitchFamily="18" charset="0"/>
              </a:rPr>
              <a:t>}</a:t>
            </a:r>
          </a:p>
        </p:txBody>
      </p:sp>
      <p:sp>
        <p:nvSpPr>
          <p:cNvPr id="114716" name="Rectangle 53"/>
          <p:cNvSpPr>
            <a:spLocks noGrp="1" noChangeArrowheads="1"/>
          </p:cNvSpPr>
          <p:nvPr>
            <p:ph type="title"/>
          </p:nvPr>
        </p:nvSpPr>
        <p:spPr/>
        <p:txBody>
          <a:bodyPr/>
          <a:lstStyle/>
          <a:p>
            <a:pPr eaLnBrk="1" hangingPunct="1">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solidFill>
                  <a:srgbClr val="FF0000"/>
                </a:solidFill>
              </a:rPr>
              <a:t>交换</a:t>
            </a:r>
            <a:r>
              <a:rPr lang="en-US" altLang="zh-CN" sz="2300" spc="-150" dirty="0"/>
              <a:t>)</a:t>
            </a:r>
            <a:endParaRPr lang="zh-CN" altLang="en-US" sz="2300" dirty="0"/>
          </a:p>
        </p:txBody>
      </p:sp>
      <p:sp>
        <p:nvSpPr>
          <p:cNvPr id="114717" name="灯片编号占位符 1"/>
          <p:cNvSpPr>
            <a:spLocks noGrp="1" noChangeArrowheads="1"/>
          </p:cNvSpPr>
          <p:nvPr>
            <p:ph type="sldNum" sz="quarter" idx="4294967295"/>
          </p:nvPr>
        </p:nvSpPr>
        <p:spPr>
          <a:xfrm>
            <a:off x="6782978" y="6324600"/>
            <a:ext cx="190533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5CDE51C3-1FA2-4317-8769-82E875B0B64B}" type="slidenum">
              <a:rPr kumimoji="0" lang="en-US" altLang="zh-CN" sz="1400"/>
              <a:pPr>
                <a:spcBef>
                  <a:spcPct val="0"/>
                </a:spcBef>
                <a:buClrTx/>
                <a:buSzTx/>
                <a:buFontTx/>
                <a:buNone/>
              </a:pPr>
              <a:t>74</a:t>
            </a:fld>
            <a:endParaRPr kumimoji="0" lang="en-US" altLang="zh-CN" sz="1400"/>
          </a:p>
        </p:txBody>
      </p:sp>
    </p:spTree>
    <p:extLst>
      <p:ext uri="{BB962C8B-B14F-4D97-AF65-F5344CB8AC3E}">
        <p14:creationId xmlns:p14="http://schemas.microsoft.com/office/powerpoint/2010/main" val="941750823"/>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6"/>
          <p:cNvSpPr>
            <a:spLocks noGrp="1" noChangeArrowheads="1"/>
          </p:cNvSpPr>
          <p:nvPr>
            <p:ph type="title"/>
          </p:nvPr>
        </p:nvSpPr>
        <p:spPr>
          <a:xfrm>
            <a:off x="929108" y="365126"/>
            <a:ext cx="7485309" cy="596760"/>
          </a:xfrm>
        </p:spPr>
        <p:txBody>
          <a:bodyPr/>
          <a:lstStyle/>
          <a:p>
            <a:pPr eaLnBrk="1" hangingPunct="1">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solidFill>
                  <a:srgbClr val="FF0000"/>
                </a:solidFill>
              </a:rPr>
              <a:t>交换</a:t>
            </a:r>
            <a:r>
              <a:rPr lang="en-US" altLang="zh-CN" sz="2300" spc="-150" dirty="0"/>
              <a:t>)</a:t>
            </a:r>
            <a:endParaRPr lang="zh-CN" altLang="en-US" sz="2300" dirty="0"/>
          </a:p>
        </p:txBody>
      </p:sp>
      <p:grpSp>
        <p:nvGrpSpPr>
          <p:cNvPr id="115715" name="Group 2"/>
          <p:cNvGrpSpPr>
            <a:grpSpLocks/>
          </p:cNvGrpSpPr>
          <p:nvPr/>
        </p:nvGrpSpPr>
        <p:grpSpPr bwMode="auto">
          <a:xfrm>
            <a:off x="2416595" y="5133745"/>
            <a:ext cx="1122558" cy="561975"/>
            <a:chOff x="6381" y="10950"/>
            <a:chExt cx="1170" cy="344"/>
          </a:xfrm>
        </p:grpSpPr>
        <p:sp>
          <p:nvSpPr>
            <p:cNvPr id="115764" name="Line 3"/>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65" name="Text Box 4"/>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5766" name="Line 5"/>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16" name="Text Box 6"/>
          <p:cNvSpPr txBox="1">
            <a:spLocks noChangeArrowheads="1"/>
          </p:cNvSpPr>
          <p:nvPr/>
        </p:nvSpPr>
        <p:spPr bwMode="auto">
          <a:xfrm>
            <a:off x="3858295" y="5133745"/>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5717" name="Line 7"/>
          <p:cNvSpPr>
            <a:spLocks noChangeShapeType="1"/>
          </p:cNvSpPr>
          <p:nvPr/>
        </p:nvSpPr>
        <p:spPr bwMode="auto">
          <a:xfrm>
            <a:off x="4382261" y="5133745"/>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18" name="Line 9"/>
          <p:cNvSpPr>
            <a:spLocks noChangeShapeType="1"/>
          </p:cNvSpPr>
          <p:nvPr/>
        </p:nvSpPr>
        <p:spPr bwMode="auto">
          <a:xfrm>
            <a:off x="7573691" y="5414732"/>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19" name="Text Box 10"/>
          <p:cNvSpPr txBox="1">
            <a:spLocks noChangeArrowheads="1"/>
          </p:cNvSpPr>
          <p:nvPr/>
        </p:nvSpPr>
        <p:spPr bwMode="auto">
          <a:xfrm>
            <a:off x="7911887" y="5133745"/>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15720" name="Line 11"/>
          <p:cNvSpPr>
            <a:spLocks noChangeShapeType="1"/>
          </p:cNvSpPr>
          <p:nvPr/>
        </p:nvSpPr>
        <p:spPr bwMode="auto">
          <a:xfrm>
            <a:off x="8459669" y="5133745"/>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21" name="Group 12"/>
          <p:cNvGrpSpPr>
            <a:grpSpLocks/>
          </p:cNvGrpSpPr>
          <p:nvPr/>
        </p:nvGrpSpPr>
        <p:grpSpPr bwMode="auto">
          <a:xfrm>
            <a:off x="4606138" y="5133745"/>
            <a:ext cx="1122557" cy="561975"/>
            <a:chOff x="6381" y="10950"/>
            <a:chExt cx="1170" cy="344"/>
          </a:xfrm>
        </p:grpSpPr>
        <p:sp>
          <p:nvSpPr>
            <p:cNvPr id="115761" name="Line 13"/>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62" name="Text Box 14"/>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5763" name="Line 15"/>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22" name="Line 16"/>
          <p:cNvSpPr>
            <a:spLocks noChangeShapeType="1"/>
          </p:cNvSpPr>
          <p:nvPr/>
        </p:nvSpPr>
        <p:spPr bwMode="auto">
          <a:xfrm>
            <a:off x="5654070" y="5435369"/>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5723" name="Group 17"/>
          <p:cNvGrpSpPr>
            <a:grpSpLocks/>
          </p:cNvGrpSpPr>
          <p:nvPr/>
        </p:nvGrpSpPr>
        <p:grpSpPr bwMode="auto">
          <a:xfrm>
            <a:off x="533493" y="5141683"/>
            <a:ext cx="1219412" cy="542925"/>
            <a:chOff x="2331" y="11122"/>
            <a:chExt cx="1155" cy="344"/>
          </a:xfrm>
        </p:grpSpPr>
        <p:grpSp>
          <p:nvGrpSpPr>
            <p:cNvPr id="115752" name="Group 18"/>
            <p:cNvGrpSpPr>
              <a:grpSpLocks/>
            </p:cNvGrpSpPr>
            <p:nvPr/>
          </p:nvGrpSpPr>
          <p:grpSpPr bwMode="auto">
            <a:xfrm>
              <a:off x="2331" y="11122"/>
              <a:ext cx="1155" cy="344"/>
              <a:chOff x="2331" y="10950"/>
              <a:chExt cx="1155" cy="344"/>
            </a:xfrm>
          </p:grpSpPr>
          <p:sp>
            <p:nvSpPr>
              <p:cNvPr id="115754" name="Line 19"/>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5" name="Rectangle 20"/>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15756" name="Line 21"/>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7" name="Line 22"/>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8" name="Line 23"/>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9" name="Line 24"/>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60" name="Line 25"/>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53" name="Line 26"/>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724" name="Group 27"/>
          <p:cNvGrpSpPr>
            <a:grpSpLocks/>
          </p:cNvGrpSpPr>
          <p:nvPr/>
        </p:nvGrpSpPr>
        <p:grpSpPr bwMode="auto">
          <a:xfrm>
            <a:off x="8548585" y="5254394"/>
            <a:ext cx="244517" cy="280988"/>
            <a:chOff x="3696" y="11036"/>
            <a:chExt cx="210" cy="172"/>
          </a:xfrm>
        </p:grpSpPr>
        <p:sp>
          <p:nvSpPr>
            <p:cNvPr id="115750" name="Line 28"/>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1" name="Line 29"/>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25" name="Text Box 30"/>
          <p:cNvSpPr txBox="1">
            <a:spLocks noChangeArrowheads="1"/>
          </p:cNvSpPr>
          <p:nvPr/>
        </p:nvSpPr>
        <p:spPr bwMode="auto">
          <a:xfrm>
            <a:off x="7025908" y="5141682"/>
            <a:ext cx="74784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5726" name="Text Box 31"/>
          <p:cNvSpPr txBox="1">
            <a:spLocks noChangeArrowheads="1"/>
          </p:cNvSpPr>
          <p:nvPr/>
        </p:nvSpPr>
        <p:spPr bwMode="auto">
          <a:xfrm>
            <a:off x="304853" y="5217882"/>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15727" name="Line 32"/>
          <p:cNvSpPr>
            <a:spLocks noChangeShapeType="1"/>
          </p:cNvSpPr>
          <p:nvPr/>
        </p:nvSpPr>
        <p:spPr bwMode="auto">
          <a:xfrm>
            <a:off x="6727406" y="5432194"/>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8" name="Text Box 33"/>
          <p:cNvSpPr txBox="1">
            <a:spLocks noChangeArrowheads="1"/>
          </p:cNvSpPr>
          <p:nvPr/>
        </p:nvSpPr>
        <p:spPr bwMode="auto">
          <a:xfrm>
            <a:off x="6192325" y="5127395"/>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5729" name="Line 34"/>
          <p:cNvSpPr>
            <a:spLocks noChangeShapeType="1"/>
          </p:cNvSpPr>
          <p:nvPr/>
        </p:nvSpPr>
        <p:spPr bwMode="auto">
          <a:xfrm>
            <a:off x="6567040" y="5132158"/>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Text Box 35"/>
          <p:cNvSpPr txBox="1">
            <a:spLocks noChangeArrowheads="1"/>
          </p:cNvSpPr>
          <p:nvPr/>
        </p:nvSpPr>
        <p:spPr bwMode="auto">
          <a:xfrm>
            <a:off x="2095864" y="5160732"/>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5731" name="Line 36"/>
          <p:cNvSpPr>
            <a:spLocks noChangeShapeType="1"/>
          </p:cNvSpPr>
          <p:nvPr/>
        </p:nvSpPr>
        <p:spPr bwMode="auto">
          <a:xfrm>
            <a:off x="1600478" y="5432194"/>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32" name="Line 37"/>
          <p:cNvSpPr>
            <a:spLocks noChangeShapeType="1"/>
          </p:cNvSpPr>
          <p:nvPr/>
        </p:nvSpPr>
        <p:spPr bwMode="auto">
          <a:xfrm>
            <a:off x="3200956" y="476068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33" name="Line 38"/>
          <p:cNvSpPr>
            <a:spLocks noChangeShapeType="1"/>
          </p:cNvSpPr>
          <p:nvPr/>
        </p:nvSpPr>
        <p:spPr bwMode="auto">
          <a:xfrm>
            <a:off x="4191728" y="4746394"/>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34" name="Line 39"/>
          <p:cNvSpPr>
            <a:spLocks noChangeShapeType="1"/>
          </p:cNvSpPr>
          <p:nvPr/>
        </p:nvSpPr>
        <p:spPr bwMode="auto">
          <a:xfrm>
            <a:off x="5334926" y="476068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35" name="Text Box 40"/>
          <p:cNvSpPr txBox="1">
            <a:spLocks noChangeArrowheads="1"/>
          </p:cNvSpPr>
          <p:nvPr/>
        </p:nvSpPr>
        <p:spPr bwMode="auto">
          <a:xfrm>
            <a:off x="3124742" y="4455883"/>
            <a:ext cx="350580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grpSp>
        <p:nvGrpSpPr>
          <p:cNvPr id="115736" name="Group 41"/>
          <p:cNvGrpSpPr>
            <a:grpSpLocks/>
          </p:cNvGrpSpPr>
          <p:nvPr/>
        </p:nvGrpSpPr>
        <p:grpSpPr bwMode="auto">
          <a:xfrm>
            <a:off x="3353383" y="5546495"/>
            <a:ext cx="1986308" cy="449263"/>
            <a:chOff x="2112" y="3759"/>
            <a:chExt cx="1251" cy="283"/>
          </a:xfrm>
        </p:grpSpPr>
        <p:sp>
          <p:nvSpPr>
            <p:cNvPr id="115747" name="Line 42"/>
            <p:cNvSpPr>
              <a:spLocks noChangeShapeType="1"/>
            </p:cNvSpPr>
            <p:nvPr/>
          </p:nvSpPr>
          <p:spPr bwMode="auto">
            <a:xfrm flipV="1">
              <a:off x="2112" y="3759"/>
              <a:ext cx="0" cy="283"/>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48" name="Line 43"/>
            <p:cNvSpPr>
              <a:spLocks noChangeShapeType="1"/>
            </p:cNvSpPr>
            <p:nvPr/>
          </p:nvSpPr>
          <p:spPr bwMode="auto">
            <a:xfrm>
              <a:off x="2112" y="4041"/>
              <a:ext cx="12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49" name="Line 44"/>
            <p:cNvSpPr>
              <a:spLocks noChangeShapeType="1"/>
            </p:cNvSpPr>
            <p:nvPr/>
          </p:nvSpPr>
          <p:spPr bwMode="auto">
            <a:xfrm flipV="1">
              <a:off x="3363" y="3849"/>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737" name="Group 45"/>
          <p:cNvGrpSpPr>
            <a:grpSpLocks/>
          </p:cNvGrpSpPr>
          <p:nvPr/>
        </p:nvGrpSpPr>
        <p:grpSpPr bwMode="auto">
          <a:xfrm>
            <a:off x="4877647" y="5294082"/>
            <a:ext cx="152426" cy="228600"/>
            <a:chOff x="2268" y="3600"/>
            <a:chExt cx="96" cy="144"/>
          </a:xfrm>
        </p:grpSpPr>
        <p:sp>
          <p:nvSpPr>
            <p:cNvPr id="115745" name="Line 46"/>
            <p:cNvSpPr>
              <a:spLocks noChangeShapeType="1"/>
            </p:cNvSpPr>
            <p:nvPr/>
          </p:nvSpPr>
          <p:spPr bwMode="auto">
            <a:xfrm flipH="1">
              <a:off x="2277" y="3600"/>
              <a:ext cx="48"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46" name="Line 47"/>
            <p:cNvSpPr>
              <a:spLocks noChangeShapeType="1"/>
            </p:cNvSpPr>
            <p:nvPr/>
          </p:nvSpPr>
          <p:spPr bwMode="auto">
            <a:xfrm>
              <a:off x="2268" y="3600"/>
              <a:ext cx="96"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738" name="Rectangle 49"/>
          <p:cNvSpPr>
            <a:spLocks noChangeArrowheads="1"/>
          </p:cNvSpPr>
          <p:nvPr/>
        </p:nvSpPr>
        <p:spPr bwMode="auto">
          <a:xfrm>
            <a:off x="4177439" y="5617932"/>
            <a:ext cx="49062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①</a:t>
            </a:r>
          </a:p>
        </p:txBody>
      </p:sp>
      <p:sp>
        <p:nvSpPr>
          <p:cNvPr id="115739" name="Line 50"/>
          <p:cNvSpPr>
            <a:spLocks noChangeShapeType="1"/>
          </p:cNvSpPr>
          <p:nvPr/>
        </p:nvSpPr>
        <p:spPr bwMode="auto">
          <a:xfrm flipV="1">
            <a:off x="4555329" y="4570182"/>
            <a:ext cx="0" cy="685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40" name="Line 51"/>
          <p:cNvSpPr>
            <a:spLocks noChangeShapeType="1"/>
          </p:cNvSpPr>
          <p:nvPr/>
        </p:nvSpPr>
        <p:spPr bwMode="auto">
          <a:xfrm rot="10800000" flipV="1">
            <a:off x="6487651" y="4567007"/>
            <a:ext cx="0" cy="557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41" name="Line 52"/>
          <p:cNvSpPr>
            <a:spLocks noChangeShapeType="1"/>
          </p:cNvSpPr>
          <p:nvPr/>
        </p:nvSpPr>
        <p:spPr bwMode="auto">
          <a:xfrm>
            <a:off x="4572794" y="4570182"/>
            <a:ext cx="1905331"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42" name="Rectangle 53"/>
          <p:cNvSpPr>
            <a:spLocks noChangeArrowheads="1"/>
          </p:cNvSpPr>
          <p:nvPr/>
        </p:nvSpPr>
        <p:spPr bwMode="auto">
          <a:xfrm>
            <a:off x="4649007" y="4484457"/>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②</a:t>
            </a:r>
          </a:p>
        </p:txBody>
      </p:sp>
      <p:sp>
        <p:nvSpPr>
          <p:cNvPr id="115743" name="Rectangle 54"/>
          <p:cNvSpPr>
            <a:spLocks noChangeArrowheads="1"/>
          </p:cNvSpPr>
          <p:nvPr/>
        </p:nvSpPr>
        <p:spPr bwMode="auto">
          <a:xfrm>
            <a:off x="1448051" y="1431694"/>
            <a:ext cx="6338401"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a:latin typeface="Times New Roman" pitchFamily="18" charset="0"/>
              </a:rPr>
              <a:t>void ChangeListNode(LinkList L,LNode *p)</a:t>
            </a:r>
          </a:p>
          <a:p>
            <a:pPr eaLnBrk="1" hangingPunct="1">
              <a:lnSpc>
                <a:spcPct val="90000"/>
              </a:lnSpc>
              <a:buFont typeface="Wingdings" pitchFamily="2" charset="2"/>
              <a:buNone/>
            </a:pPr>
            <a:r>
              <a:rPr lang="en-US" altLang="zh-CN" sz="2400" b="1">
                <a:latin typeface="Times New Roman" pitchFamily="18" charset="0"/>
              </a:rPr>
              <a:t>{	</a:t>
            </a:r>
          </a:p>
          <a:p>
            <a:pPr eaLnBrk="1" hangingPunct="1">
              <a:lnSpc>
                <a:spcPct val="90000"/>
              </a:lnSpc>
              <a:buFont typeface="Wingdings" pitchFamily="2" charset="2"/>
              <a:buNone/>
            </a:pPr>
            <a:r>
              <a:rPr lang="zh-CN" altLang="en-US" sz="2400" b="1">
                <a:latin typeface="Times New Roman" pitchFamily="18" charset="0"/>
              </a:rPr>
              <a:t>　　　　　</a:t>
            </a:r>
            <a:r>
              <a:rPr lang="en-US" altLang="zh-CN" sz="2400" b="1">
                <a:latin typeface="Times New Roman" pitchFamily="18" charset="0"/>
              </a:rPr>
              <a:t>r=p-&gt;next;</a:t>
            </a:r>
          </a:p>
          <a:p>
            <a:pPr eaLnBrk="1" hangingPunct="1">
              <a:lnSpc>
                <a:spcPct val="90000"/>
              </a:lnSpc>
              <a:buFont typeface="Wingdings" pitchFamily="2" charset="2"/>
              <a:buNone/>
            </a:pPr>
            <a:r>
              <a:rPr lang="en-US" altLang="zh-CN" sz="2400" b="1">
                <a:latin typeface="Times New Roman" pitchFamily="18" charset="0"/>
              </a:rPr>
              <a:t>	   ①q-&gt;next=r;</a:t>
            </a:r>
          </a:p>
          <a:p>
            <a:pPr eaLnBrk="1" hangingPunct="1">
              <a:lnSpc>
                <a:spcPct val="90000"/>
              </a:lnSpc>
              <a:buFont typeface="Wingdings" pitchFamily="2" charset="2"/>
              <a:buNone/>
            </a:pPr>
            <a:r>
              <a:rPr lang="en-US" altLang="zh-CN" sz="2400" b="1">
                <a:latin typeface="Times New Roman" pitchFamily="18" charset="0"/>
              </a:rPr>
              <a:t>	   </a:t>
            </a:r>
            <a:r>
              <a:rPr lang="en-US" altLang="zh-CN" sz="2400" b="1">
                <a:solidFill>
                  <a:srgbClr val="CC3300"/>
                </a:solidFill>
                <a:latin typeface="Times New Roman" pitchFamily="18" charset="0"/>
              </a:rPr>
              <a:t>②p-&gt;next=r-&gt;next;</a:t>
            </a:r>
          </a:p>
          <a:p>
            <a:pPr eaLnBrk="1" hangingPunct="1">
              <a:lnSpc>
                <a:spcPct val="90000"/>
              </a:lnSpc>
              <a:buFont typeface="Wingdings" pitchFamily="2" charset="2"/>
              <a:buNone/>
            </a:pPr>
            <a:r>
              <a:rPr lang="en-US" altLang="zh-CN" sz="2400" b="1">
                <a:latin typeface="Times New Roman" pitchFamily="18" charset="0"/>
              </a:rPr>
              <a:t>	   ③r-&gt;next=p;	</a:t>
            </a:r>
          </a:p>
          <a:p>
            <a:pPr eaLnBrk="1" hangingPunct="1">
              <a:lnSpc>
                <a:spcPct val="90000"/>
              </a:lnSpc>
              <a:buFont typeface="Wingdings" pitchFamily="2" charset="2"/>
              <a:buNone/>
            </a:pPr>
            <a:r>
              <a:rPr lang="en-US" altLang="zh-CN" sz="2400" b="1">
                <a:latin typeface="Times New Roman" pitchFamily="18" charset="0"/>
              </a:rPr>
              <a:t>}</a:t>
            </a:r>
          </a:p>
        </p:txBody>
      </p:sp>
    </p:spTree>
    <p:extLst>
      <p:ext uri="{BB962C8B-B14F-4D97-AF65-F5344CB8AC3E}">
        <p14:creationId xmlns:p14="http://schemas.microsoft.com/office/powerpoint/2010/main" val="2481979186"/>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nvGrpSpPr>
        <p:grpSpPr bwMode="auto">
          <a:xfrm>
            <a:off x="2416595" y="4896361"/>
            <a:ext cx="1122558" cy="561975"/>
            <a:chOff x="6381" y="10950"/>
            <a:chExt cx="1170" cy="344"/>
          </a:xfrm>
        </p:grpSpPr>
        <p:sp>
          <p:nvSpPr>
            <p:cNvPr id="116790" name="Line 3"/>
            <p:cNvSpPr>
              <a:spLocks noChangeShapeType="1"/>
            </p:cNvSpPr>
            <p:nvPr/>
          </p:nvSpPr>
          <p:spPr bwMode="auto">
            <a:xfrm>
              <a:off x="6381" y="11122"/>
              <a:ext cx="4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91" name="Text Box 4"/>
            <p:cNvSpPr txBox="1">
              <a:spLocks noChangeArrowheads="1"/>
            </p:cNvSpPr>
            <p:nvPr/>
          </p:nvSpPr>
          <p:spPr bwMode="auto">
            <a:xfrm>
              <a:off x="6836" y="10950"/>
              <a:ext cx="715"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6792" name="Line 5"/>
            <p:cNvSpPr>
              <a:spLocks noChangeShapeType="1"/>
            </p:cNvSpPr>
            <p:nvPr/>
          </p:nvSpPr>
          <p:spPr bwMode="auto">
            <a:xfrm>
              <a:off x="7226" y="10950"/>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739" name="Text Box 6"/>
          <p:cNvSpPr txBox="1">
            <a:spLocks noChangeArrowheads="1"/>
          </p:cNvSpPr>
          <p:nvPr/>
        </p:nvSpPr>
        <p:spPr bwMode="auto">
          <a:xfrm>
            <a:off x="3858295" y="4896361"/>
            <a:ext cx="91297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6740" name="Line 7"/>
          <p:cNvSpPr>
            <a:spLocks noChangeShapeType="1"/>
          </p:cNvSpPr>
          <p:nvPr/>
        </p:nvSpPr>
        <p:spPr bwMode="auto">
          <a:xfrm>
            <a:off x="4382261" y="4896361"/>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1" name="Line 8"/>
          <p:cNvSpPr>
            <a:spLocks noChangeShapeType="1"/>
          </p:cNvSpPr>
          <p:nvPr/>
        </p:nvSpPr>
        <p:spPr bwMode="auto">
          <a:xfrm>
            <a:off x="7573691" y="5177348"/>
            <a:ext cx="35248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42" name="Text Box 9"/>
          <p:cNvSpPr txBox="1">
            <a:spLocks noChangeArrowheads="1"/>
          </p:cNvSpPr>
          <p:nvPr/>
        </p:nvSpPr>
        <p:spPr bwMode="auto">
          <a:xfrm>
            <a:off x="7911887" y="4896361"/>
            <a:ext cx="1005062"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zh-CN" altLang="en-US" sz="2000" b="1" baseline="-25000">
                <a:latin typeface="宋体" pitchFamily="2" charset="-122"/>
              </a:rPr>
              <a:t>　</a:t>
            </a:r>
            <a:endParaRPr kumimoji="0" lang="zh-CN" altLang="en-US" sz="2000" b="1">
              <a:latin typeface="Times New Roman" pitchFamily="18" charset="0"/>
            </a:endParaRPr>
          </a:p>
        </p:txBody>
      </p:sp>
      <p:sp>
        <p:nvSpPr>
          <p:cNvPr id="116743" name="Line 10"/>
          <p:cNvSpPr>
            <a:spLocks noChangeShapeType="1"/>
          </p:cNvSpPr>
          <p:nvPr/>
        </p:nvSpPr>
        <p:spPr bwMode="auto">
          <a:xfrm>
            <a:off x="8459669" y="4896361"/>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4" name="Text Box 13"/>
          <p:cNvSpPr txBox="1">
            <a:spLocks noChangeArrowheads="1"/>
          </p:cNvSpPr>
          <p:nvPr/>
        </p:nvSpPr>
        <p:spPr bwMode="auto">
          <a:xfrm>
            <a:off x="5042776" y="4896361"/>
            <a:ext cx="685919" cy="56197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6745" name="Line 14"/>
          <p:cNvSpPr>
            <a:spLocks noChangeShapeType="1"/>
          </p:cNvSpPr>
          <p:nvPr/>
        </p:nvSpPr>
        <p:spPr bwMode="auto">
          <a:xfrm>
            <a:off x="5417491" y="4896361"/>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6" name="Line 15"/>
          <p:cNvSpPr>
            <a:spLocks noChangeShapeType="1"/>
          </p:cNvSpPr>
          <p:nvPr/>
        </p:nvSpPr>
        <p:spPr bwMode="auto">
          <a:xfrm>
            <a:off x="5654070" y="5197985"/>
            <a:ext cx="5223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6747" name="Group 16"/>
          <p:cNvGrpSpPr>
            <a:grpSpLocks/>
          </p:cNvGrpSpPr>
          <p:nvPr/>
        </p:nvGrpSpPr>
        <p:grpSpPr bwMode="auto">
          <a:xfrm>
            <a:off x="533493" y="4904299"/>
            <a:ext cx="1219412" cy="542925"/>
            <a:chOff x="2331" y="11122"/>
            <a:chExt cx="1155" cy="344"/>
          </a:xfrm>
        </p:grpSpPr>
        <p:grpSp>
          <p:nvGrpSpPr>
            <p:cNvPr id="116781" name="Group 17"/>
            <p:cNvGrpSpPr>
              <a:grpSpLocks/>
            </p:cNvGrpSpPr>
            <p:nvPr/>
          </p:nvGrpSpPr>
          <p:grpSpPr bwMode="auto">
            <a:xfrm>
              <a:off x="2331" y="11122"/>
              <a:ext cx="1155" cy="344"/>
              <a:chOff x="2331" y="10950"/>
              <a:chExt cx="1155" cy="344"/>
            </a:xfrm>
          </p:grpSpPr>
          <p:sp>
            <p:nvSpPr>
              <p:cNvPr id="116783" name="Line 18"/>
              <p:cNvSpPr>
                <a:spLocks noChangeShapeType="1"/>
              </p:cNvSpPr>
              <p:nvPr/>
            </p:nvSpPr>
            <p:spPr bwMode="auto">
              <a:xfrm>
                <a:off x="2331" y="11122"/>
                <a:ext cx="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84" name="Rectangle 19"/>
              <p:cNvSpPr>
                <a:spLocks noChangeArrowheads="1"/>
              </p:cNvSpPr>
              <p:nvPr/>
            </p:nvSpPr>
            <p:spPr bwMode="auto">
              <a:xfrm>
                <a:off x="2856" y="10950"/>
                <a:ext cx="630" cy="34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000">
                  <a:latin typeface="Times New Roman" pitchFamily="18" charset="0"/>
                </a:endParaRPr>
              </a:p>
            </p:txBody>
          </p:sp>
          <p:sp>
            <p:nvSpPr>
              <p:cNvPr id="116785" name="Line 20"/>
              <p:cNvSpPr>
                <a:spLocks noChangeShapeType="1"/>
              </p:cNvSpPr>
              <p:nvPr/>
            </p:nvSpPr>
            <p:spPr bwMode="auto">
              <a:xfrm flipH="1">
                <a:off x="2856" y="10950"/>
                <a:ext cx="315"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6" name="Line 21"/>
              <p:cNvSpPr>
                <a:spLocks noChangeShapeType="1"/>
              </p:cNvSpPr>
              <p:nvPr/>
            </p:nvSpPr>
            <p:spPr bwMode="auto">
              <a:xfrm flipH="1">
                <a:off x="2856" y="10950"/>
                <a:ext cx="105"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7" name="Line 22"/>
              <p:cNvSpPr>
                <a:spLocks noChangeShapeType="1"/>
              </p:cNvSpPr>
              <p:nvPr/>
            </p:nvSpPr>
            <p:spPr bwMode="auto">
              <a:xfrm flipH="1">
                <a:off x="2856" y="10950"/>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8" name="Line 23"/>
              <p:cNvSpPr>
                <a:spLocks noChangeShapeType="1"/>
              </p:cNvSpPr>
              <p:nvPr/>
            </p:nvSpPr>
            <p:spPr bwMode="auto">
              <a:xfrm flipH="1">
                <a:off x="2961" y="11036"/>
                <a:ext cx="210" cy="2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9" name="Line 24"/>
              <p:cNvSpPr>
                <a:spLocks noChangeShapeType="1"/>
              </p:cNvSpPr>
              <p:nvPr/>
            </p:nvSpPr>
            <p:spPr bwMode="auto">
              <a:xfrm flipH="1">
                <a:off x="3066" y="11208"/>
                <a:ext cx="105"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782" name="Line 25"/>
            <p:cNvSpPr>
              <a:spLocks noChangeShapeType="1"/>
            </p:cNvSpPr>
            <p:nvPr/>
          </p:nvSpPr>
          <p:spPr bwMode="auto">
            <a:xfrm>
              <a:off x="3171" y="11122"/>
              <a:ext cx="0" cy="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6748" name="Group 26"/>
          <p:cNvGrpSpPr>
            <a:grpSpLocks/>
          </p:cNvGrpSpPr>
          <p:nvPr/>
        </p:nvGrpSpPr>
        <p:grpSpPr bwMode="auto">
          <a:xfrm>
            <a:off x="8548585" y="5017010"/>
            <a:ext cx="244517" cy="280988"/>
            <a:chOff x="3696" y="11036"/>
            <a:chExt cx="210" cy="172"/>
          </a:xfrm>
        </p:grpSpPr>
        <p:sp>
          <p:nvSpPr>
            <p:cNvPr id="116779" name="Line 27"/>
            <p:cNvSpPr>
              <a:spLocks noChangeShapeType="1"/>
            </p:cNvSpPr>
            <p:nvPr/>
          </p:nvSpPr>
          <p:spPr bwMode="auto">
            <a:xfrm flipV="1">
              <a:off x="3696" y="11036"/>
              <a:ext cx="105" cy="1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0" name="Line 28"/>
            <p:cNvSpPr>
              <a:spLocks noChangeShapeType="1"/>
            </p:cNvSpPr>
            <p:nvPr/>
          </p:nvSpPr>
          <p:spPr bwMode="auto">
            <a:xfrm>
              <a:off x="3801" y="11036"/>
              <a:ext cx="105" cy="1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749" name="Text Box 29"/>
          <p:cNvSpPr txBox="1">
            <a:spLocks noChangeArrowheads="1"/>
          </p:cNvSpPr>
          <p:nvPr/>
        </p:nvSpPr>
        <p:spPr bwMode="auto">
          <a:xfrm>
            <a:off x="7025908" y="4904298"/>
            <a:ext cx="74784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6750" name="Text Box 30"/>
          <p:cNvSpPr txBox="1">
            <a:spLocks noChangeArrowheads="1"/>
          </p:cNvSpPr>
          <p:nvPr/>
        </p:nvSpPr>
        <p:spPr bwMode="auto">
          <a:xfrm>
            <a:off x="304853" y="4980498"/>
            <a:ext cx="381066"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L</a:t>
            </a:r>
          </a:p>
        </p:txBody>
      </p:sp>
      <p:sp>
        <p:nvSpPr>
          <p:cNvPr id="116751" name="Line 31"/>
          <p:cNvSpPr>
            <a:spLocks noChangeShapeType="1"/>
          </p:cNvSpPr>
          <p:nvPr/>
        </p:nvSpPr>
        <p:spPr bwMode="auto">
          <a:xfrm>
            <a:off x="6727406" y="5194810"/>
            <a:ext cx="4366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52" name="Text Box 32"/>
          <p:cNvSpPr txBox="1">
            <a:spLocks noChangeArrowheads="1"/>
          </p:cNvSpPr>
          <p:nvPr/>
        </p:nvSpPr>
        <p:spPr bwMode="auto">
          <a:xfrm>
            <a:off x="6192325" y="4890011"/>
            <a:ext cx="685919" cy="561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endParaRPr kumimoji="0" lang="zh-CN" altLang="zh-CN" sz="2000" b="1">
              <a:latin typeface="Times New Roman" pitchFamily="18" charset="0"/>
            </a:endParaRPr>
          </a:p>
        </p:txBody>
      </p:sp>
      <p:sp>
        <p:nvSpPr>
          <p:cNvPr id="116753" name="Line 33"/>
          <p:cNvSpPr>
            <a:spLocks noChangeShapeType="1"/>
          </p:cNvSpPr>
          <p:nvPr/>
        </p:nvSpPr>
        <p:spPr bwMode="auto">
          <a:xfrm>
            <a:off x="6567040" y="4894774"/>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4" name="Text Box 34"/>
          <p:cNvSpPr txBox="1">
            <a:spLocks noChangeArrowheads="1"/>
          </p:cNvSpPr>
          <p:nvPr/>
        </p:nvSpPr>
        <p:spPr bwMode="auto">
          <a:xfrm>
            <a:off x="2095864" y="4923348"/>
            <a:ext cx="44299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a:spcBef>
                <a:spcPct val="0"/>
              </a:spcBef>
              <a:buClrTx/>
              <a:buSzTx/>
              <a:buFontTx/>
              <a:buNone/>
            </a:pPr>
            <a:r>
              <a:rPr kumimoji="0" lang="en-US" altLang="zh-CN" sz="2000" b="1">
                <a:latin typeface="Times New Roman" pitchFamily="18" charset="0"/>
              </a:rPr>
              <a:t>…</a:t>
            </a:r>
          </a:p>
        </p:txBody>
      </p:sp>
      <p:sp>
        <p:nvSpPr>
          <p:cNvPr id="116755" name="Line 35"/>
          <p:cNvSpPr>
            <a:spLocks noChangeShapeType="1"/>
          </p:cNvSpPr>
          <p:nvPr/>
        </p:nvSpPr>
        <p:spPr bwMode="auto">
          <a:xfrm>
            <a:off x="1600478" y="5194810"/>
            <a:ext cx="5239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56" name="Line 36"/>
          <p:cNvSpPr>
            <a:spLocks noChangeShapeType="1"/>
          </p:cNvSpPr>
          <p:nvPr/>
        </p:nvSpPr>
        <p:spPr bwMode="auto">
          <a:xfrm>
            <a:off x="3200956" y="452329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37"/>
          <p:cNvSpPr>
            <a:spLocks noChangeShapeType="1"/>
          </p:cNvSpPr>
          <p:nvPr/>
        </p:nvSpPr>
        <p:spPr bwMode="auto">
          <a:xfrm>
            <a:off x="4191728" y="450901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Line 38"/>
          <p:cNvSpPr>
            <a:spLocks noChangeShapeType="1"/>
          </p:cNvSpPr>
          <p:nvPr/>
        </p:nvSpPr>
        <p:spPr bwMode="auto">
          <a:xfrm>
            <a:off x="5334926" y="452329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39"/>
          <p:cNvSpPr txBox="1">
            <a:spLocks noChangeArrowheads="1"/>
          </p:cNvSpPr>
          <p:nvPr/>
        </p:nvSpPr>
        <p:spPr bwMode="auto">
          <a:xfrm>
            <a:off x="3124742" y="4218499"/>
            <a:ext cx="350580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b="1">
                <a:latin typeface="Times New Roman" pitchFamily="18" charset="0"/>
              </a:rPr>
              <a:t>q             p                r</a:t>
            </a:r>
          </a:p>
        </p:txBody>
      </p:sp>
      <p:grpSp>
        <p:nvGrpSpPr>
          <p:cNvPr id="116760" name="Group 40"/>
          <p:cNvGrpSpPr>
            <a:grpSpLocks/>
          </p:cNvGrpSpPr>
          <p:nvPr/>
        </p:nvGrpSpPr>
        <p:grpSpPr bwMode="auto">
          <a:xfrm>
            <a:off x="3353383" y="5309111"/>
            <a:ext cx="1986308" cy="449263"/>
            <a:chOff x="2112" y="3759"/>
            <a:chExt cx="1251" cy="283"/>
          </a:xfrm>
        </p:grpSpPr>
        <p:sp>
          <p:nvSpPr>
            <p:cNvPr id="116776" name="Line 41"/>
            <p:cNvSpPr>
              <a:spLocks noChangeShapeType="1"/>
            </p:cNvSpPr>
            <p:nvPr/>
          </p:nvSpPr>
          <p:spPr bwMode="auto">
            <a:xfrm flipV="1">
              <a:off x="2112" y="3759"/>
              <a:ext cx="0" cy="283"/>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7" name="Line 42"/>
            <p:cNvSpPr>
              <a:spLocks noChangeShapeType="1"/>
            </p:cNvSpPr>
            <p:nvPr/>
          </p:nvSpPr>
          <p:spPr bwMode="auto">
            <a:xfrm>
              <a:off x="2112" y="4041"/>
              <a:ext cx="12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43"/>
            <p:cNvSpPr>
              <a:spLocks noChangeShapeType="1"/>
            </p:cNvSpPr>
            <p:nvPr/>
          </p:nvSpPr>
          <p:spPr bwMode="auto">
            <a:xfrm flipV="1">
              <a:off x="3363" y="3849"/>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6761" name="Group 44"/>
          <p:cNvGrpSpPr>
            <a:grpSpLocks/>
          </p:cNvGrpSpPr>
          <p:nvPr/>
        </p:nvGrpSpPr>
        <p:grpSpPr bwMode="auto">
          <a:xfrm>
            <a:off x="5868419" y="5085273"/>
            <a:ext cx="152426" cy="228600"/>
            <a:chOff x="2268" y="3600"/>
            <a:chExt cx="96" cy="144"/>
          </a:xfrm>
        </p:grpSpPr>
        <p:sp>
          <p:nvSpPr>
            <p:cNvPr id="116774" name="Line 45"/>
            <p:cNvSpPr>
              <a:spLocks noChangeShapeType="1"/>
            </p:cNvSpPr>
            <p:nvPr/>
          </p:nvSpPr>
          <p:spPr bwMode="auto">
            <a:xfrm flipH="1">
              <a:off x="2277" y="3600"/>
              <a:ext cx="48"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5" name="Line 46"/>
            <p:cNvSpPr>
              <a:spLocks noChangeShapeType="1"/>
            </p:cNvSpPr>
            <p:nvPr/>
          </p:nvSpPr>
          <p:spPr bwMode="auto">
            <a:xfrm>
              <a:off x="2268" y="3600"/>
              <a:ext cx="96" cy="144"/>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62" name="Rectangle 48"/>
          <p:cNvSpPr>
            <a:spLocks noChangeArrowheads="1"/>
          </p:cNvSpPr>
          <p:nvPr/>
        </p:nvSpPr>
        <p:spPr bwMode="auto">
          <a:xfrm>
            <a:off x="3277169" y="5742498"/>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①</a:t>
            </a:r>
          </a:p>
        </p:txBody>
      </p:sp>
      <p:sp>
        <p:nvSpPr>
          <p:cNvPr id="116763" name="Line 49"/>
          <p:cNvSpPr>
            <a:spLocks noChangeShapeType="1"/>
          </p:cNvSpPr>
          <p:nvPr/>
        </p:nvSpPr>
        <p:spPr bwMode="auto">
          <a:xfrm flipV="1">
            <a:off x="4555329" y="4332798"/>
            <a:ext cx="0" cy="685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4" name="Line 50"/>
          <p:cNvSpPr>
            <a:spLocks noChangeShapeType="1"/>
          </p:cNvSpPr>
          <p:nvPr/>
        </p:nvSpPr>
        <p:spPr bwMode="auto">
          <a:xfrm rot="10800000" flipV="1">
            <a:off x="6487651" y="4329623"/>
            <a:ext cx="0" cy="557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5" name="Line 51"/>
          <p:cNvSpPr>
            <a:spLocks noChangeShapeType="1"/>
          </p:cNvSpPr>
          <p:nvPr/>
        </p:nvSpPr>
        <p:spPr bwMode="auto">
          <a:xfrm>
            <a:off x="4572794" y="4332798"/>
            <a:ext cx="1905331"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6" name="Rectangle 52"/>
          <p:cNvSpPr>
            <a:spLocks noChangeArrowheads="1"/>
          </p:cNvSpPr>
          <p:nvPr/>
        </p:nvSpPr>
        <p:spPr bwMode="auto">
          <a:xfrm>
            <a:off x="4649007" y="4247073"/>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②</a:t>
            </a:r>
          </a:p>
        </p:txBody>
      </p:sp>
      <p:sp>
        <p:nvSpPr>
          <p:cNvPr id="116767" name="Line 53"/>
          <p:cNvSpPr>
            <a:spLocks noChangeShapeType="1"/>
          </p:cNvSpPr>
          <p:nvPr/>
        </p:nvSpPr>
        <p:spPr bwMode="auto">
          <a:xfrm flipV="1">
            <a:off x="5582619" y="5271010"/>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Line 54"/>
          <p:cNvSpPr>
            <a:spLocks noChangeShapeType="1"/>
          </p:cNvSpPr>
          <p:nvPr/>
        </p:nvSpPr>
        <p:spPr bwMode="auto">
          <a:xfrm>
            <a:off x="4193317" y="5909185"/>
            <a:ext cx="14004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9" name="Line 55"/>
          <p:cNvSpPr>
            <a:spLocks noChangeShapeType="1"/>
          </p:cNvSpPr>
          <p:nvPr/>
        </p:nvSpPr>
        <p:spPr bwMode="auto">
          <a:xfrm rot="10800000">
            <a:off x="4190141" y="5461511"/>
            <a:ext cx="0" cy="449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0" name="Rectangle 56"/>
          <p:cNvSpPr>
            <a:spLocks noChangeArrowheads="1"/>
          </p:cNvSpPr>
          <p:nvPr/>
        </p:nvSpPr>
        <p:spPr bwMode="auto">
          <a:xfrm>
            <a:off x="4877647" y="5842510"/>
            <a:ext cx="4906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CC3300"/>
                </a:solidFill>
                <a:latin typeface="Times New Roman" pitchFamily="18" charset="0"/>
              </a:rPr>
              <a:t>③</a:t>
            </a:r>
          </a:p>
        </p:txBody>
      </p:sp>
      <p:sp>
        <p:nvSpPr>
          <p:cNvPr id="116771" name="Rectangle 57"/>
          <p:cNvSpPr>
            <a:spLocks noChangeArrowheads="1"/>
          </p:cNvSpPr>
          <p:nvPr/>
        </p:nvSpPr>
        <p:spPr bwMode="auto">
          <a:xfrm>
            <a:off x="1448051" y="1194310"/>
            <a:ext cx="6338401"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Font typeface="Wingdings" pitchFamily="2" charset="2"/>
              <a:buNone/>
            </a:pPr>
            <a:r>
              <a:rPr lang="en-US" altLang="zh-CN" sz="2400" b="1" dirty="0">
                <a:latin typeface="Times New Roman" pitchFamily="18" charset="0"/>
              </a:rPr>
              <a:t>void </a:t>
            </a:r>
            <a:r>
              <a:rPr lang="en-US" altLang="zh-CN" sz="2400" b="1" dirty="0" err="1">
                <a:latin typeface="Times New Roman" pitchFamily="18" charset="0"/>
              </a:rPr>
              <a:t>ChangeListNode</a:t>
            </a:r>
            <a:r>
              <a:rPr lang="en-US" altLang="zh-CN" sz="2400" b="1" dirty="0">
                <a:latin typeface="Times New Roman" pitchFamily="18" charset="0"/>
              </a:rPr>
              <a:t>(</a:t>
            </a:r>
            <a:r>
              <a:rPr lang="en-US" altLang="zh-CN" sz="2400" b="1" dirty="0" err="1">
                <a:latin typeface="Times New Roman" pitchFamily="18" charset="0"/>
              </a:rPr>
              <a:t>LinkList</a:t>
            </a:r>
            <a:r>
              <a:rPr lang="en-US" altLang="zh-CN" sz="2400" b="1" dirty="0">
                <a:latin typeface="Times New Roman" pitchFamily="18" charset="0"/>
              </a:rPr>
              <a:t> </a:t>
            </a:r>
            <a:r>
              <a:rPr lang="en-US" altLang="zh-CN" sz="2400" b="1" dirty="0" err="1">
                <a:latin typeface="Times New Roman" pitchFamily="18" charset="0"/>
              </a:rPr>
              <a:t>L,LNode</a:t>
            </a:r>
            <a:r>
              <a:rPr lang="en-US" altLang="zh-CN" sz="2400" b="1" dirty="0">
                <a:latin typeface="Times New Roman" pitchFamily="18" charset="0"/>
              </a:rPr>
              <a:t> *p)</a:t>
            </a:r>
          </a:p>
          <a:p>
            <a:pPr eaLnBrk="1" hangingPunct="1">
              <a:lnSpc>
                <a:spcPct val="90000"/>
              </a:lnSpc>
              <a:buFont typeface="Wingdings" pitchFamily="2" charset="2"/>
              <a:buNone/>
            </a:pPr>
            <a:r>
              <a:rPr lang="en-US" altLang="zh-CN" sz="2400" b="1" dirty="0">
                <a:latin typeface="Times New Roman" pitchFamily="18" charset="0"/>
              </a:rPr>
              <a:t>{	</a:t>
            </a:r>
          </a:p>
          <a:p>
            <a:pPr eaLnBrk="1" hangingPunct="1">
              <a:lnSpc>
                <a:spcPct val="90000"/>
              </a:lnSpc>
              <a:buFont typeface="Wingdings" pitchFamily="2" charset="2"/>
              <a:buNone/>
            </a:pPr>
            <a:r>
              <a:rPr lang="zh-CN" altLang="en-US" sz="2400" b="1" dirty="0">
                <a:latin typeface="Times New Roman" pitchFamily="18" charset="0"/>
              </a:rPr>
              <a:t>　　　　　</a:t>
            </a:r>
            <a:r>
              <a:rPr lang="en-US" altLang="zh-CN" sz="2400" b="1" dirty="0">
                <a:latin typeface="Times New Roman" pitchFamily="18" charset="0"/>
              </a:rPr>
              <a:t>r=p-&gt;next;</a:t>
            </a:r>
          </a:p>
          <a:p>
            <a:pPr eaLnBrk="1" hangingPunct="1">
              <a:lnSpc>
                <a:spcPct val="90000"/>
              </a:lnSpc>
              <a:buFont typeface="Wingdings" pitchFamily="2" charset="2"/>
              <a:buNone/>
            </a:pPr>
            <a:r>
              <a:rPr lang="en-US" altLang="zh-CN" sz="2400" b="1" dirty="0">
                <a:latin typeface="Times New Roman" pitchFamily="18" charset="0"/>
              </a:rPr>
              <a:t>	   ①q-&gt;next=r;</a:t>
            </a:r>
          </a:p>
          <a:p>
            <a:pPr eaLnBrk="1" hangingPunct="1">
              <a:lnSpc>
                <a:spcPct val="90000"/>
              </a:lnSpc>
              <a:buFont typeface="Wingdings" pitchFamily="2" charset="2"/>
              <a:buNone/>
            </a:pPr>
            <a:r>
              <a:rPr lang="en-US" altLang="zh-CN" sz="2400" b="1" dirty="0">
                <a:latin typeface="Times New Roman" pitchFamily="18" charset="0"/>
              </a:rPr>
              <a:t>	   ②p-&gt;next=r-&gt;next;</a:t>
            </a:r>
          </a:p>
          <a:p>
            <a:pPr eaLnBrk="1" hangingPunct="1">
              <a:lnSpc>
                <a:spcPct val="90000"/>
              </a:lnSpc>
              <a:buFont typeface="Wingdings" pitchFamily="2" charset="2"/>
              <a:buNone/>
            </a:pPr>
            <a:r>
              <a:rPr lang="en-US" altLang="zh-CN" sz="2400" b="1" dirty="0">
                <a:latin typeface="Times New Roman" pitchFamily="18" charset="0"/>
              </a:rPr>
              <a:t>	   </a:t>
            </a:r>
            <a:r>
              <a:rPr lang="en-US" altLang="zh-CN" sz="2400" b="1" dirty="0">
                <a:solidFill>
                  <a:srgbClr val="CC3300"/>
                </a:solidFill>
                <a:latin typeface="Times New Roman" pitchFamily="18" charset="0"/>
              </a:rPr>
              <a:t>③r-&gt;next=p;</a:t>
            </a:r>
            <a:r>
              <a:rPr lang="en-US" altLang="zh-CN" sz="2400" b="1" dirty="0">
                <a:latin typeface="Times New Roman" pitchFamily="18" charset="0"/>
              </a:rPr>
              <a:t>	</a:t>
            </a:r>
          </a:p>
          <a:p>
            <a:pPr eaLnBrk="1" hangingPunct="1">
              <a:lnSpc>
                <a:spcPct val="90000"/>
              </a:lnSpc>
              <a:buFont typeface="Wingdings" pitchFamily="2" charset="2"/>
              <a:buNone/>
            </a:pPr>
            <a:r>
              <a:rPr lang="en-US" altLang="zh-CN" sz="2400" b="1" dirty="0">
                <a:latin typeface="Times New Roman" pitchFamily="18" charset="0"/>
              </a:rPr>
              <a:t>}</a:t>
            </a:r>
          </a:p>
        </p:txBody>
      </p:sp>
      <p:sp>
        <p:nvSpPr>
          <p:cNvPr id="116772" name="Rectangle 59"/>
          <p:cNvSpPr>
            <a:spLocks noGrp="1" noChangeArrowheads="1"/>
          </p:cNvSpPr>
          <p:nvPr>
            <p:ph type="title"/>
          </p:nvPr>
        </p:nvSpPr>
        <p:spPr>
          <a:xfrm>
            <a:off x="929108" y="365126"/>
            <a:ext cx="7485309" cy="596760"/>
          </a:xfrm>
        </p:spPr>
        <p:txBody>
          <a:bodyPr/>
          <a:lstStyle/>
          <a:p>
            <a:pPr eaLnBrk="1" hangingPunct="1">
              <a:defRPr/>
            </a:pPr>
            <a:r>
              <a:rPr lang="zh-CN" altLang="en-US" sz="2300" spc="-150" dirty="0"/>
              <a:t>三、单、双向链表基本操作</a:t>
            </a:r>
            <a:r>
              <a:rPr lang="en-US" altLang="zh-CN" sz="2300" spc="-150" dirty="0"/>
              <a:t>(</a:t>
            </a:r>
            <a:r>
              <a:rPr lang="zh-CN" altLang="en-US" sz="2300" spc="-150" dirty="0"/>
              <a:t>插入</a:t>
            </a:r>
            <a:r>
              <a:rPr lang="en-US" altLang="zh-CN" sz="2300" spc="-150" dirty="0"/>
              <a:t>/</a:t>
            </a:r>
            <a:r>
              <a:rPr lang="zh-CN" altLang="en-US" sz="2300" spc="-150" dirty="0"/>
              <a:t>删除</a:t>
            </a:r>
            <a:r>
              <a:rPr lang="en-US" altLang="zh-CN" sz="2300" spc="-150" dirty="0"/>
              <a:t>/</a:t>
            </a:r>
            <a:r>
              <a:rPr lang="zh-CN" altLang="en-US" sz="2300" spc="-150" dirty="0"/>
              <a:t>判空</a:t>
            </a:r>
            <a:r>
              <a:rPr lang="en-US" altLang="zh-CN" sz="2300" spc="-150" dirty="0"/>
              <a:t>/</a:t>
            </a:r>
            <a:r>
              <a:rPr lang="zh-CN" altLang="en-US" sz="2300" spc="-150" dirty="0"/>
              <a:t>逆置</a:t>
            </a:r>
            <a:r>
              <a:rPr lang="en-US" altLang="zh-CN" sz="2300" spc="-150" dirty="0"/>
              <a:t>/</a:t>
            </a:r>
            <a:r>
              <a:rPr lang="zh-CN" altLang="en-US" sz="2300" spc="-150" dirty="0"/>
              <a:t>归并</a:t>
            </a:r>
            <a:r>
              <a:rPr lang="en-US" altLang="zh-CN" sz="2300" spc="-150" dirty="0"/>
              <a:t>/</a:t>
            </a:r>
            <a:r>
              <a:rPr lang="zh-CN" altLang="en-US" sz="2300" spc="-150" dirty="0">
                <a:solidFill>
                  <a:srgbClr val="FF0000"/>
                </a:solidFill>
              </a:rPr>
              <a:t>交换</a:t>
            </a:r>
            <a:r>
              <a:rPr lang="en-US" altLang="zh-CN" sz="2300" spc="-150" dirty="0"/>
              <a:t>)</a:t>
            </a:r>
            <a:endParaRPr lang="zh-CN" altLang="en-US" sz="2300" dirty="0"/>
          </a:p>
        </p:txBody>
      </p:sp>
    </p:spTree>
    <p:extLst>
      <p:ext uri="{BB962C8B-B14F-4D97-AF65-F5344CB8AC3E}">
        <p14:creationId xmlns:p14="http://schemas.microsoft.com/office/powerpoint/2010/main" val="1620150489"/>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zh-CN" altLang="en-US" sz="2300" spc="-150" dirty="0">
                <a:solidFill>
                  <a:srgbClr val="333399"/>
                </a:solidFill>
              </a:rPr>
              <a:t>三、单、双向链表基本操作</a:t>
            </a:r>
            <a:r>
              <a:rPr lang="en-US" altLang="zh-CN" sz="2300" spc="-150" dirty="0">
                <a:solidFill>
                  <a:srgbClr val="333399"/>
                </a:solidFill>
              </a:rPr>
              <a:t>(</a:t>
            </a:r>
            <a:r>
              <a:rPr lang="zh-CN" altLang="en-US" sz="2300" spc="-150" dirty="0">
                <a:solidFill>
                  <a:srgbClr val="333399"/>
                </a:solidFill>
              </a:rPr>
              <a:t>插入</a:t>
            </a:r>
            <a:r>
              <a:rPr lang="en-US" altLang="zh-CN" sz="2300" spc="-150" dirty="0">
                <a:solidFill>
                  <a:srgbClr val="333399"/>
                </a:solidFill>
              </a:rPr>
              <a:t>/</a:t>
            </a:r>
            <a:r>
              <a:rPr lang="zh-CN" altLang="en-US" sz="2300" spc="-150" dirty="0">
                <a:solidFill>
                  <a:srgbClr val="333399"/>
                </a:solidFill>
              </a:rPr>
              <a:t>删除</a:t>
            </a:r>
            <a:r>
              <a:rPr lang="en-US" altLang="zh-CN" sz="2300" spc="-150" dirty="0">
                <a:solidFill>
                  <a:srgbClr val="333399"/>
                </a:solidFill>
              </a:rPr>
              <a:t>/</a:t>
            </a:r>
            <a:r>
              <a:rPr lang="zh-CN" altLang="en-US" sz="2300" spc="-150" dirty="0">
                <a:solidFill>
                  <a:srgbClr val="333399"/>
                </a:solidFill>
              </a:rPr>
              <a:t>判空</a:t>
            </a:r>
            <a:r>
              <a:rPr lang="en-US" altLang="zh-CN" sz="2300" spc="-150" dirty="0">
                <a:solidFill>
                  <a:srgbClr val="333399"/>
                </a:solidFill>
              </a:rPr>
              <a:t>/</a:t>
            </a:r>
            <a:r>
              <a:rPr lang="zh-CN" altLang="en-US" sz="2300" spc="-150" dirty="0">
                <a:solidFill>
                  <a:srgbClr val="333399"/>
                </a:solidFill>
              </a:rPr>
              <a:t>逆置</a:t>
            </a:r>
            <a:r>
              <a:rPr lang="en-US" altLang="zh-CN" sz="2300" spc="-150" dirty="0">
                <a:solidFill>
                  <a:srgbClr val="333399"/>
                </a:solidFill>
              </a:rPr>
              <a:t>/</a:t>
            </a:r>
            <a:r>
              <a:rPr lang="zh-CN" altLang="en-US" sz="2300" spc="-150" dirty="0">
                <a:solidFill>
                  <a:srgbClr val="333399"/>
                </a:solidFill>
              </a:rPr>
              <a:t>归并</a:t>
            </a:r>
            <a:r>
              <a:rPr lang="en-US" altLang="zh-CN" sz="2300" spc="-150" dirty="0">
                <a:solidFill>
                  <a:srgbClr val="333399"/>
                </a:solidFill>
              </a:rPr>
              <a:t>/</a:t>
            </a:r>
            <a:r>
              <a:rPr lang="zh-CN" altLang="en-US" sz="2300" spc="-150" dirty="0">
                <a:solidFill>
                  <a:srgbClr val="FF0000"/>
                </a:solidFill>
              </a:rPr>
              <a:t>交换</a:t>
            </a:r>
            <a:r>
              <a:rPr lang="en-US" altLang="zh-CN" sz="2300" spc="-150" dirty="0">
                <a:solidFill>
                  <a:srgbClr val="333399"/>
                </a:solidFill>
              </a:rPr>
              <a:t>)</a:t>
            </a:r>
            <a:endParaRPr lang="zh-CN" altLang="en-US" dirty="0"/>
          </a:p>
        </p:txBody>
      </p:sp>
      <p:sp>
        <p:nvSpPr>
          <p:cNvPr id="5" name="内容占位符 4"/>
          <p:cNvSpPr>
            <a:spLocks noGrp="1"/>
          </p:cNvSpPr>
          <p:nvPr>
            <p:ph idx="1"/>
          </p:nvPr>
        </p:nvSpPr>
        <p:spPr>
          <a:xfrm>
            <a:off x="827231" y="2017713"/>
            <a:ext cx="8129412" cy="4114800"/>
          </a:xfrm>
        </p:spPr>
        <p:txBody>
          <a:bodyPr/>
          <a:lstStyle/>
          <a:p>
            <a:pPr marL="0" indent="0">
              <a:spcBef>
                <a:spcPts val="600"/>
              </a:spcBef>
              <a:buFont typeface="Wingdings" pitchFamily="2" charset="2"/>
              <a:buNone/>
              <a:defRPr/>
            </a:pPr>
            <a:r>
              <a:rPr lang="en-US" altLang="zh-CN" sz="2400" b="1" dirty="0"/>
              <a:t>3 </a:t>
            </a:r>
            <a:r>
              <a:rPr lang="zh-CN" altLang="en-US" sz="2400" b="1" dirty="0"/>
              <a:t>有一个由正整数组成的无序单链表，编写算法完成：</a:t>
            </a:r>
          </a:p>
          <a:p>
            <a:pPr marL="0" indent="0">
              <a:spcBef>
                <a:spcPts val="600"/>
              </a:spcBef>
              <a:buFont typeface="Wingdings" pitchFamily="2" charset="2"/>
              <a:buNone/>
              <a:defRPr/>
            </a:pPr>
            <a:r>
              <a:rPr lang="zh-CN" altLang="en-US" sz="2400" b="1" dirty="0"/>
              <a:t>①找出最小值结点（不是尾元），打印它。</a:t>
            </a:r>
          </a:p>
          <a:p>
            <a:pPr marL="0" indent="0">
              <a:spcBef>
                <a:spcPts val="600"/>
              </a:spcBef>
              <a:buFont typeface="Wingdings" pitchFamily="2" charset="2"/>
              <a:buNone/>
              <a:defRPr/>
            </a:pPr>
            <a:r>
              <a:rPr lang="zh-CN" altLang="en-US" sz="2400" b="1" dirty="0"/>
              <a:t>②若该数值是奇数，将它与直接后继结点的数值交换，若是偶数，将其直接后继结点删除。</a:t>
            </a:r>
          </a:p>
          <a:p>
            <a:pPr marL="0" indent="0">
              <a:spcBef>
                <a:spcPts val="600"/>
              </a:spcBef>
              <a:buFont typeface="Wingdings" pitchFamily="2" charset="2"/>
              <a:buNone/>
              <a:defRPr/>
            </a:pPr>
            <a:r>
              <a:rPr lang="zh-CN" altLang="en-US" sz="2400" b="1" dirty="0"/>
              <a:t>③交换该结点和其直接后继结点。</a:t>
            </a:r>
          </a:p>
          <a:p>
            <a:pPr>
              <a:defRPr/>
            </a:pPr>
            <a:endParaRPr lang="zh-CN" altLang="en-US" sz="2400" b="1" dirty="0"/>
          </a:p>
        </p:txBody>
      </p:sp>
      <p:sp>
        <p:nvSpPr>
          <p:cNvPr id="117764"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62990933-CB68-49DE-8493-C600A2289F83}" type="slidenum">
              <a:rPr kumimoji="0" lang="en-US" altLang="zh-CN" sz="1400"/>
              <a:pPr>
                <a:spcBef>
                  <a:spcPct val="0"/>
                </a:spcBef>
                <a:buClrTx/>
                <a:buSzTx/>
                <a:buFontTx/>
                <a:buNone/>
              </a:pPr>
              <a:t>77</a:t>
            </a:fld>
            <a:endParaRPr kumimoji="0" lang="en-US" altLang="zh-CN" sz="1400"/>
          </a:p>
        </p:txBody>
      </p:sp>
    </p:spTree>
    <p:extLst>
      <p:ext uri="{BB962C8B-B14F-4D97-AF65-F5344CB8AC3E}">
        <p14:creationId xmlns:p14="http://schemas.microsoft.com/office/powerpoint/2010/main" val="19321024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mtClean="0">
                <a:latin typeface="Times New Roman" pitchFamily="18" charset="0"/>
              </a:rPr>
              <a:t>郑州大学历年考研试题选</a:t>
            </a:r>
            <a:r>
              <a:rPr lang="en-US" altLang="zh-CN" smtClean="0"/>
              <a:t>(1)</a:t>
            </a:r>
          </a:p>
        </p:txBody>
      </p:sp>
      <p:sp>
        <p:nvSpPr>
          <p:cNvPr id="119811" name="Rectangle 3"/>
          <p:cNvSpPr>
            <a:spLocks noGrp="1" noChangeArrowheads="1"/>
          </p:cNvSpPr>
          <p:nvPr>
            <p:ph type="body" idx="1"/>
          </p:nvPr>
        </p:nvSpPr>
        <p:spPr>
          <a:xfrm>
            <a:off x="760545" y="1985963"/>
            <a:ext cx="8161167" cy="4114800"/>
          </a:xfrm>
        </p:spPr>
        <p:txBody>
          <a:bodyPr/>
          <a:lstStyle/>
          <a:p>
            <a:pPr algn="just" eaLnBrk="1" hangingPunct="1">
              <a:spcBef>
                <a:spcPct val="0"/>
              </a:spcBef>
            </a:pPr>
            <a:r>
              <a:rPr lang="en-US" altLang="zh-CN" sz="2400" b="1" smtClean="0">
                <a:latin typeface="Times New Roman" pitchFamily="18" charset="0"/>
                <a:ea typeface="楷体_GB2312" pitchFamily="49" charset="-122"/>
              </a:rPr>
              <a:t>(2005)</a:t>
            </a:r>
            <a:r>
              <a:rPr lang="zh-CN" altLang="en-US" sz="2400" b="1" smtClean="0">
                <a:latin typeface="Times New Roman" pitchFamily="18" charset="0"/>
                <a:ea typeface="楷体_GB2312" pitchFamily="49" charset="-122"/>
              </a:rPr>
              <a:t>简述下面算法的功能。</a:t>
            </a:r>
            <a:endParaRPr lang="zh-CN" altLang="en-US" sz="2400" b="1" smtClean="0">
              <a:latin typeface="Times New Roman" pitchFamily="18" charset="0"/>
              <a:ea typeface="楷体_GB2312" pitchFamily="49" charset="-122"/>
              <a:cs typeface="Times New Roman" pitchFamily="18" charset="0"/>
            </a:endParaRP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cs typeface="Times New Roman" pitchFamily="18" charset="0"/>
              </a:rPr>
              <a:t>Status  A(linklist L)   //L</a:t>
            </a:r>
            <a:r>
              <a:rPr lang="zh-CN" altLang="en-US" sz="2400" b="1" smtClean="0">
                <a:latin typeface="Times New Roman" pitchFamily="18" charset="0"/>
                <a:ea typeface="楷体_GB2312" pitchFamily="49" charset="-122"/>
              </a:rPr>
              <a:t>是无表头结点的单链表</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if (L&amp;&amp;L-&gt;next)</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 q=L; L=L-&gt;next; p=L;</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while(p-&gt;next)  p=p-&gt;next;</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p-&gt;next=q;  q-&gt;next=NULL;</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     return OK;</a:t>
            </a:r>
          </a:p>
          <a:p>
            <a:pPr algn="just" eaLnBrk="1" hangingPunct="1">
              <a:spcBef>
                <a:spcPct val="0"/>
              </a:spcBef>
              <a:buFont typeface="Wingdings" pitchFamily="2" charset="2"/>
              <a:buNone/>
            </a:pPr>
            <a:r>
              <a:rPr lang="en-US" altLang="zh-CN" sz="2400" b="1" smtClean="0">
                <a:latin typeface="Times New Roman" pitchFamily="18" charset="0"/>
                <a:ea typeface="楷体_GB2312" pitchFamily="49" charset="-122"/>
              </a:rPr>
              <a:t>}</a:t>
            </a:r>
          </a:p>
        </p:txBody>
      </p:sp>
      <p:sp>
        <p:nvSpPr>
          <p:cNvPr id="11981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080CCA39-5864-43F8-8609-71F346FAD4CE}" type="slidenum">
              <a:rPr kumimoji="0" lang="en-US" altLang="zh-CN" sz="1400"/>
              <a:pPr>
                <a:spcBef>
                  <a:spcPct val="0"/>
                </a:spcBef>
                <a:buClrTx/>
                <a:buSzTx/>
                <a:buFontTx/>
                <a:buNone/>
              </a:pPr>
              <a:t>78</a:t>
            </a:fld>
            <a:endParaRPr kumimoji="0" lang="en-US" altLang="zh-CN" sz="1400"/>
          </a:p>
        </p:txBody>
      </p:sp>
    </p:spTree>
    <p:extLst>
      <p:ext uri="{BB962C8B-B14F-4D97-AF65-F5344CB8AC3E}">
        <p14:creationId xmlns:p14="http://schemas.microsoft.com/office/powerpoint/2010/main" val="1306994281"/>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smtClean="0">
                <a:latin typeface="Times New Roman" pitchFamily="18" charset="0"/>
              </a:rPr>
              <a:t>郑州大学历年考研试题选</a:t>
            </a:r>
            <a:r>
              <a:rPr lang="en-US" altLang="zh-CN" smtClean="0"/>
              <a:t>(2)</a:t>
            </a:r>
          </a:p>
        </p:txBody>
      </p:sp>
      <p:sp>
        <p:nvSpPr>
          <p:cNvPr id="121859" name="Rectangle 3"/>
          <p:cNvSpPr>
            <a:spLocks noGrp="1" noChangeArrowheads="1"/>
          </p:cNvSpPr>
          <p:nvPr>
            <p:ph type="body" idx="1"/>
          </p:nvPr>
        </p:nvSpPr>
        <p:spPr>
          <a:xfrm>
            <a:off x="909797" y="1985963"/>
            <a:ext cx="8030969" cy="4114800"/>
          </a:xfrm>
        </p:spPr>
        <p:txBody>
          <a:bodyPr/>
          <a:lstStyle/>
          <a:p>
            <a:pPr eaLnBrk="1" hangingPunct="1">
              <a:spcBef>
                <a:spcPts val="600"/>
              </a:spcBef>
              <a:buFont typeface="Wingdings" pitchFamily="2" charset="2"/>
              <a:buNone/>
            </a:pPr>
            <a:r>
              <a:rPr lang="en-US" altLang="zh-CN" sz="2000" b="1" smtClean="0">
                <a:latin typeface="Times New Roman" pitchFamily="18" charset="0"/>
                <a:ea typeface="楷体_GB2312" pitchFamily="49" charset="-122"/>
              </a:rPr>
              <a:t>(2007)</a:t>
            </a:r>
            <a:r>
              <a:rPr lang="zh-CN" altLang="en-US" sz="2000" b="1" smtClean="0">
                <a:latin typeface="Times New Roman" pitchFamily="18" charset="0"/>
                <a:ea typeface="楷体_GB2312" pitchFamily="49" charset="-122"/>
              </a:rPr>
              <a:t>设非空双向链表的结点类型为</a:t>
            </a:r>
            <a:r>
              <a:rPr lang="en-US" altLang="zh-CN" sz="2000" b="1" smtClean="0">
                <a:latin typeface="Times New Roman" pitchFamily="18" charset="0"/>
                <a:ea typeface="楷体_GB2312" pitchFamily="49" charset="-122"/>
                <a:cs typeface="Times New Roman" pitchFamily="18" charset="0"/>
              </a:rPr>
              <a:t>DulNode,</a:t>
            </a:r>
            <a:r>
              <a:rPr lang="zh-CN" altLang="en-US" sz="2000" b="1" smtClean="0">
                <a:latin typeface="Times New Roman" pitchFamily="18" charset="0"/>
                <a:ea typeface="楷体_GB2312" pitchFamily="49" charset="-122"/>
              </a:rPr>
              <a:t>它包含指向前驱的指针</a:t>
            </a:r>
            <a:r>
              <a:rPr lang="en-US" altLang="zh-CN" sz="2000" b="1" smtClean="0">
                <a:latin typeface="Times New Roman" pitchFamily="18" charset="0"/>
                <a:ea typeface="楷体_GB2312" pitchFamily="49" charset="-122"/>
              </a:rPr>
              <a:t>prior</a:t>
            </a:r>
            <a:r>
              <a:rPr lang="zh-CN" altLang="en-US" sz="2000" b="1" smtClean="0">
                <a:latin typeface="Times New Roman" pitchFamily="18" charset="0"/>
                <a:ea typeface="楷体_GB2312" pitchFamily="49" charset="-122"/>
              </a:rPr>
              <a:t>、数据域</a:t>
            </a:r>
            <a:r>
              <a:rPr lang="en-US" altLang="zh-CN" sz="2000" b="1" smtClean="0">
                <a:latin typeface="Times New Roman" pitchFamily="18" charset="0"/>
                <a:ea typeface="楷体_GB2312" pitchFamily="49" charset="-122"/>
              </a:rPr>
              <a:t>data</a:t>
            </a:r>
            <a:r>
              <a:rPr lang="zh-CN" altLang="en-US" sz="2000" b="1" smtClean="0">
                <a:latin typeface="Times New Roman" pitchFamily="18" charset="0"/>
                <a:ea typeface="楷体_GB2312" pitchFamily="49" charset="-122"/>
              </a:rPr>
              <a:t>、指向后继的指针</a:t>
            </a:r>
            <a:r>
              <a:rPr lang="en-US" altLang="zh-CN" sz="2000" b="1" smtClean="0">
                <a:latin typeface="Times New Roman" pitchFamily="18" charset="0"/>
                <a:ea typeface="楷体_GB2312" pitchFamily="49" charset="-122"/>
              </a:rPr>
              <a:t>next</a:t>
            </a:r>
            <a:r>
              <a:rPr lang="zh-CN" altLang="en-US" sz="2000" b="1" smtClean="0">
                <a:latin typeface="Times New Roman" pitchFamily="18" charset="0"/>
                <a:ea typeface="楷体_GB2312" pitchFamily="49" charset="-122"/>
              </a:rPr>
              <a:t>三个域，写出在指针</a:t>
            </a:r>
            <a:r>
              <a:rPr lang="en-US" altLang="zh-CN" sz="2000" b="1" smtClean="0">
                <a:latin typeface="Times New Roman" pitchFamily="18" charset="0"/>
                <a:ea typeface="楷体_GB2312" pitchFamily="49" charset="-122"/>
              </a:rPr>
              <a:t>q</a:t>
            </a:r>
            <a:r>
              <a:rPr lang="zh-CN" altLang="en-US" sz="2000" b="1" smtClean="0">
                <a:latin typeface="Times New Roman" pitchFamily="18" charset="0"/>
                <a:ea typeface="楷体_GB2312" pitchFamily="49" charset="-122"/>
              </a:rPr>
              <a:t>所指向的结点</a:t>
            </a:r>
            <a:r>
              <a:rPr lang="en-US" altLang="zh-CN" sz="2000" b="1" smtClean="0">
                <a:latin typeface="Times New Roman" pitchFamily="18" charset="0"/>
                <a:ea typeface="楷体_GB2312" pitchFamily="49" charset="-122"/>
              </a:rPr>
              <a:t>(</a:t>
            </a:r>
            <a:r>
              <a:rPr lang="zh-CN" altLang="en-US" sz="2000" b="1" smtClean="0">
                <a:latin typeface="Times New Roman" pitchFamily="18" charset="0"/>
                <a:ea typeface="楷体_GB2312" pitchFamily="49" charset="-122"/>
              </a:rPr>
              <a:t>非头结点</a:t>
            </a:r>
            <a:r>
              <a:rPr lang="en-US" altLang="zh-CN" sz="2000" b="1" smtClean="0">
                <a:latin typeface="Times New Roman" pitchFamily="18" charset="0"/>
                <a:ea typeface="楷体_GB2312" pitchFamily="49" charset="-122"/>
              </a:rPr>
              <a:t>)</a:t>
            </a:r>
            <a:r>
              <a:rPr lang="zh-CN" altLang="en-US" sz="2000" b="1" smtClean="0">
                <a:latin typeface="Times New Roman" pitchFamily="18" charset="0"/>
                <a:ea typeface="楷体_GB2312" pitchFamily="49" charset="-122"/>
              </a:rPr>
              <a:t>之</a:t>
            </a:r>
            <a:r>
              <a:rPr lang="zh-CN" altLang="en-US" sz="2000" b="1" smtClean="0">
                <a:solidFill>
                  <a:srgbClr val="FF0000"/>
                </a:solidFill>
                <a:latin typeface="Times New Roman" pitchFamily="18" charset="0"/>
                <a:ea typeface="楷体_GB2312" pitchFamily="49" charset="-122"/>
              </a:rPr>
              <a:t>后</a:t>
            </a:r>
            <a:r>
              <a:rPr lang="zh-CN" altLang="en-US" sz="2000" b="1" smtClean="0">
                <a:latin typeface="Times New Roman" pitchFamily="18" charset="0"/>
                <a:ea typeface="楷体_GB2312" pitchFamily="49" charset="-122"/>
              </a:rPr>
              <a:t>插入一个</a:t>
            </a:r>
            <a:r>
              <a:rPr lang="en-US" altLang="zh-CN" sz="2000" b="1" smtClean="0">
                <a:latin typeface="Times New Roman" pitchFamily="18" charset="0"/>
                <a:ea typeface="楷体_GB2312" pitchFamily="49" charset="-122"/>
              </a:rPr>
              <a:t>data</a:t>
            </a:r>
            <a:r>
              <a:rPr lang="zh-CN" altLang="en-US" sz="2000" b="1" smtClean="0">
                <a:latin typeface="Times New Roman" pitchFamily="18" charset="0"/>
                <a:ea typeface="楷体_GB2312" pitchFamily="49" charset="-122"/>
              </a:rPr>
              <a:t>域的值为</a:t>
            </a:r>
            <a:r>
              <a:rPr lang="en-US" altLang="zh-CN" sz="2000" b="1" smtClean="0">
                <a:latin typeface="Times New Roman" pitchFamily="18" charset="0"/>
                <a:ea typeface="楷体_GB2312" pitchFamily="49" charset="-122"/>
              </a:rPr>
              <a:t>5</a:t>
            </a:r>
            <a:r>
              <a:rPr lang="zh-CN" altLang="en-US" sz="2000" b="1" smtClean="0">
                <a:latin typeface="Times New Roman" pitchFamily="18" charset="0"/>
                <a:ea typeface="楷体_GB2312" pitchFamily="49" charset="-122"/>
              </a:rPr>
              <a:t>的结点的语句或语句组。 </a:t>
            </a:r>
          </a:p>
          <a:p>
            <a:pPr eaLnBrk="1" hangingPunct="1">
              <a:spcBef>
                <a:spcPts val="600"/>
              </a:spcBef>
              <a:buFont typeface="Wingdings" pitchFamily="2" charset="2"/>
              <a:buNone/>
            </a:pPr>
            <a:r>
              <a:rPr lang="en-US" altLang="zh-CN" sz="2000" b="1" smtClean="0">
                <a:latin typeface="Times New Roman" pitchFamily="18" charset="0"/>
                <a:ea typeface="楷体_GB2312" pitchFamily="49" charset="-122"/>
              </a:rPr>
              <a:t>(2007)</a:t>
            </a:r>
            <a:r>
              <a:rPr lang="zh-CN" altLang="en-US" sz="2000" b="1" smtClean="0">
                <a:latin typeface="Times New Roman" pitchFamily="18" charset="0"/>
                <a:ea typeface="楷体_GB2312" pitchFamily="49" charset="-122"/>
              </a:rPr>
              <a:t>设非空双向链表的结点结点类型为</a:t>
            </a:r>
            <a:r>
              <a:rPr lang="en-US" altLang="zh-CN" sz="2000" b="1" smtClean="0">
                <a:latin typeface="Times New Roman" pitchFamily="18" charset="0"/>
                <a:ea typeface="楷体_GB2312" pitchFamily="49" charset="-122"/>
              </a:rPr>
              <a:t>DulNode</a:t>
            </a:r>
            <a:r>
              <a:rPr lang="zh-CN" altLang="en-US" sz="2000" b="1" smtClean="0">
                <a:latin typeface="Times New Roman" pitchFamily="18" charset="0"/>
                <a:ea typeface="楷体_GB2312" pitchFamily="49" charset="-122"/>
              </a:rPr>
              <a:t>，它包含指向前驱的指针</a:t>
            </a:r>
            <a:r>
              <a:rPr lang="en-US" altLang="zh-CN" sz="2000" b="1" smtClean="0">
                <a:latin typeface="Times New Roman" pitchFamily="18" charset="0"/>
                <a:ea typeface="楷体_GB2312" pitchFamily="49" charset="-122"/>
              </a:rPr>
              <a:t>prior</a:t>
            </a:r>
            <a:r>
              <a:rPr lang="zh-CN" altLang="en-US" sz="2000" b="1" smtClean="0">
                <a:latin typeface="Times New Roman" pitchFamily="18" charset="0"/>
                <a:ea typeface="楷体_GB2312" pitchFamily="49" charset="-122"/>
              </a:rPr>
              <a:t>、数据域</a:t>
            </a:r>
            <a:r>
              <a:rPr lang="en-US" altLang="zh-CN" sz="2000" b="1" smtClean="0">
                <a:latin typeface="Times New Roman" pitchFamily="18" charset="0"/>
                <a:ea typeface="楷体_GB2312" pitchFamily="49" charset="-122"/>
              </a:rPr>
              <a:t>data</a:t>
            </a:r>
            <a:r>
              <a:rPr lang="zh-CN" altLang="en-US" sz="2000" b="1" smtClean="0">
                <a:latin typeface="Times New Roman" pitchFamily="18" charset="0"/>
                <a:ea typeface="楷体_GB2312" pitchFamily="49" charset="-122"/>
              </a:rPr>
              <a:t>、指向后继的指针</a:t>
            </a:r>
            <a:r>
              <a:rPr lang="en-US" altLang="zh-CN" sz="2000" b="1" smtClean="0">
                <a:latin typeface="Times New Roman" pitchFamily="18" charset="0"/>
                <a:ea typeface="楷体_GB2312" pitchFamily="49" charset="-122"/>
              </a:rPr>
              <a:t>next</a:t>
            </a:r>
            <a:r>
              <a:rPr lang="zh-CN" altLang="en-US" sz="2000" b="1" smtClean="0">
                <a:latin typeface="Times New Roman" pitchFamily="18" charset="0"/>
                <a:ea typeface="楷体_GB2312" pitchFamily="49" charset="-122"/>
              </a:rPr>
              <a:t>三个域，写出删除指针</a:t>
            </a:r>
            <a:r>
              <a:rPr lang="en-US" altLang="zh-CN" sz="2000" b="1" smtClean="0">
                <a:latin typeface="Times New Roman" pitchFamily="18" charset="0"/>
                <a:ea typeface="楷体_GB2312" pitchFamily="49" charset="-122"/>
              </a:rPr>
              <a:t>q</a:t>
            </a:r>
            <a:r>
              <a:rPr lang="zh-CN" altLang="en-US" sz="2000" b="1" smtClean="0">
                <a:latin typeface="Times New Roman" pitchFamily="18" charset="0"/>
                <a:ea typeface="楷体_GB2312" pitchFamily="49" charset="-122"/>
              </a:rPr>
              <a:t>所指向的结点</a:t>
            </a:r>
            <a:r>
              <a:rPr lang="en-US" altLang="zh-CN" sz="2000" b="1" smtClean="0">
                <a:latin typeface="Times New Roman" pitchFamily="18" charset="0"/>
                <a:ea typeface="楷体_GB2312" pitchFamily="49" charset="-122"/>
              </a:rPr>
              <a:t>(</a:t>
            </a:r>
            <a:r>
              <a:rPr lang="zh-CN" altLang="en-US" sz="2000" b="1" smtClean="0">
                <a:latin typeface="Times New Roman" pitchFamily="18" charset="0"/>
                <a:ea typeface="楷体_GB2312" pitchFamily="49" charset="-122"/>
              </a:rPr>
              <a:t>非头结点</a:t>
            </a:r>
            <a:r>
              <a:rPr lang="en-US" altLang="zh-CN" sz="2000" b="1" smtClean="0">
                <a:latin typeface="Times New Roman" pitchFamily="18" charset="0"/>
                <a:ea typeface="楷体_GB2312" pitchFamily="49" charset="-122"/>
              </a:rPr>
              <a:t>)</a:t>
            </a:r>
            <a:r>
              <a:rPr lang="zh-CN" altLang="en-US" sz="2000" b="1" smtClean="0">
                <a:latin typeface="Times New Roman" pitchFamily="18" charset="0"/>
                <a:ea typeface="楷体_GB2312" pitchFamily="49" charset="-122"/>
              </a:rPr>
              <a:t>的语句或语句组。</a:t>
            </a:r>
          </a:p>
          <a:p>
            <a:pPr eaLnBrk="1" hangingPunct="1">
              <a:spcBef>
                <a:spcPts val="600"/>
              </a:spcBef>
              <a:buFont typeface="Wingdings" pitchFamily="2" charset="2"/>
              <a:buNone/>
            </a:pPr>
            <a:r>
              <a:rPr lang="en-US" altLang="zh-CN" sz="2000" b="1" smtClean="0">
                <a:latin typeface="Times New Roman" pitchFamily="18" charset="0"/>
                <a:ea typeface="楷体_GB2312" pitchFamily="49" charset="-122"/>
              </a:rPr>
              <a:t>(2003)</a:t>
            </a:r>
            <a:r>
              <a:rPr lang="zh-CN" altLang="en-US" sz="2000" b="1" smtClean="0">
                <a:latin typeface="Times New Roman" pitchFamily="18" charset="0"/>
                <a:ea typeface="楷体_GB2312" pitchFamily="49" charset="-122"/>
              </a:rPr>
              <a:t>设带头结点的单链表</a:t>
            </a:r>
            <a:r>
              <a:rPr lang="en-US" altLang="zh-CN" sz="2000" b="1" smtClean="0">
                <a:latin typeface="Times New Roman" pitchFamily="18" charset="0"/>
                <a:ea typeface="楷体_GB2312" pitchFamily="49" charset="-122"/>
              </a:rPr>
              <a:t>L</a:t>
            </a:r>
            <a:r>
              <a:rPr lang="zh-CN" altLang="en-US" sz="2000" b="1" smtClean="0">
                <a:latin typeface="Times New Roman" pitchFamily="18" charset="0"/>
                <a:ea typeface="楷体_GB2312" pitchFamily="49" charset="-122"/>
              </a:rPr>
              <a:t>中的数据元素非递减有序，试写出在</a:t>
            </a:r>
            <a:r>
              <a:rPr lang="en-US" altLang="zh-CN" sz="2000" b="1" smtClean="0">
                <a:latin typeface="Times New Roman" pitchFamily="18" charset="0"/>
                <a:ea typeface="楷体_GB2312" pitchFamily="49" charset="-122"/>
              </a:rPr>
              <a:t>L</a:t>
            </a:r>
            <a:r>
              <a:rPr lang="zh-CN" altLang="en-US" sz="2000" b="1" smtClean="0">
                <a:latin typeface="Times New Roman" pitchFamily="18" charset="0"/>
                <a:ea typeface="楷体_GB2312" pitchFamily="49" charset="-122"/>
              </a:rPr>
              <a:t>中删除值域为</a:t>
            </a:r>
            <a:r>
              <a:rPr lang="en-US" altLang="zh-CN" sz="2000" b="1" smtClean="0">
                <a:latin typeface="Times New Roman" pitchFamily="18" charset="0"/>
                <a:ea typeface="楷体_GB2312" pitchFamily="49" charset="-122"/>
              </a:rPr>
              <a:t>x</a:t>
            </a:r>
            <a:r>
              <a:rPr lang="zh-CN" altLang="en-US" sz="2000" b="1" smtClean="0">
                <a:latin typeface="Times New Roman" pitchFamily="18" charset="0"/>
                <a:ea typeface="楷体_GB2312" pitchFamily="49" charset="-122"/>
              </a:rPr>
              <a:t>的所有结点的算法。</a:t>
            </a:r>
          </a:p>
          <a:p>
            <a:pPr algn="just" eaLnBrk="1" hangingPunct="1">
              <a:spcBef>
                <a:spcPts val="600"/>
              </a:spcBef>
              <a:buFont typeface="Wingdings" pitchFamily="2" charset="2"/>
              <a:buNone/>
            </a:pPr>
            <a:r>
              <a:rPr lang="en-US" altLang="zh-CN" sz="2000" b="1" smtClean="0">
                <a:latin typeface="Times New Roman" pitchFamily="18" charset="0"/>
                <a:ea typeface="楷体_GB2312" pitchFamily="49" charset="-122"/>
              </a:rPr>
              <a:t>(2004)da</a:t>
            </a:r>
            <a:r>
              <a:rPr lang="zh-CN" altLang="en-US" sz="2000" b="1" smtClean="0">
                <a:latin typeface="Times New Roman" pitchFamily="18" charset="0"/>
                <a:ea typeface="楷体_GB2312" pitchFamily="49" charset="-122"/>
              </a:rPr>
              <a:t>是双向链表的头结点，试写一个向</a:t>
            </a:r>
            <a:r>
              <a:rPr lang="en-US" altLang="zh-CN" sz="2000" b="1" smtClean="0">
                <a:latin typeface="Times New Roman" pitchFamily="18" charset="0"/>
                <a:ea typeface="楷体_GB2312" pitchFamily="49" charset="-122"/>
              </a:rPr>
              <a:t>da</a:t>
            </a:r>
            <a:r>
              <a:rPr lang="zh-CN" altLang="en-US" sz="2000" b="1" smtClean="0">
                <a:latin typeface="Times New Roman" pitchFamily="18" charset="0"/>
                <a:ea typeface="楷体_GB2312" pitchFamily="49" charset="-122"/>
              </a:rPr>
              <a:t>中插入一个结点的算法</a:t>
            </a:r>
            <a:r>
              <a:rPr lang="en-US" altLang="zh-CN" sz="2000" b="1" smtClean="0">
                <a:latin typeface="Times New Roman" pitchFamily="18" charset="0"/>
                <a:ea typeface="楷体_GB2312" pitchFamily="49" charset="-122"/>
              </a:rPr>
              <a:t>insert(da,i,k )</a:t>
            </a:r>
            <a:r>
              <a:rPr lang="zh-CN" altLang="en-US" sz="2000" b="1" smtClean="0">
                <a:latin typeface="Times New Roman" pitchFamily="18" charset="0"/>
                <a:ea typeface="楷体_GB2312" pitchFamily="49" charset="-122"/>
              </a:rPr>
              <a:t>，其中</a:t>
            </a:r>
            <a:r>
              <a:rPr lang="en-US" altLang="zh-CN" sz="2000" b="1" smtClean="0">
                <a:latin typeface="Times New Roman" pitchFamily="18" charset="0"/>
                <a:ea typeface="楷体_GB2312" pitchFamily="49" charset="-122"/>
              </a:rPr>
              <a:t>i</a:t>
            </a:r>
            <a:r>
              <a:rPr lang="zh-CN" altLang="en-US" sz="2000" b="1" smtClean="0">
                <a:latin typeface="Times New Roman" pitchFamily="18" charset="0"/>
                <a:ea typeface="楷体_GB2312" pitchFamily="49" charset="-122"/>
              </a:rPr>
              <a:t>（整数）是插入位置，即在第</a:t>
            </a:r>
            <a:r>
              <a:rPr lang="en-US" altLang="zh-CN" sz="2000" b="1" smtClean="0">
                <a:latin typeface="Times New Roman" pitchFamily="18" charset="0"/>
                <a:ea typeface="楷体_GB2312" pitchFamily="49" charset="-122"/>
              </a:rPr>
              <a:t>i</a:t>
            </a:r>
            <a:r>
              <a:rPr lang="zh-CN" altLang="en-US" sz="2000" b="1" smtClean="0">
                <a:latin typeface="Times New Roman" pitchFamily="18" charset="0"/>
                <a:ea typeface="楷体_GB2312" pitchFamily="49" charset="-122"/>
              </a:rPr>
              <a:t>个结点之前插入；</a:t>
            </a:r>
            <a:r>
              <a:rPr lang="en-US" altLang="zh-CN" sz="2000" b="1" smtClean="0">
                <a:latin typeface="Times New Roman" pitchFamily="18" charset="0"/>
                <a:ea typeface="楷体_GB2312" pitchFamily="49" charset="-122"/>
              </a:rPr>
              <a:t>k</a:t>
            </a:r>
            <a:r>
              <a:rPr lang="zh-CN" altLang="en-US" sz="2000" b="1" smtClean="0">
                <a:latin typeface="Times New Roman" pitchFamily="18" charset="0"/>
                <a:ea typeface="楷体_GB2312" pitchFamily="49" charset="-122"/>
              </a:rPr>
              <a:t>是要插入的关键字，要求算法中含有双向链表结点结构的描述。</a:t>
            </a:r>
          </a:p>
        </p:txBody>
      </p:sp>
      <p:sp>
        <p:nvSpPr>
          <p:cNvPr id="12186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4748D096-D4E0-4576-85BE-0A8AB58D628D}" type="slidenum">
              <a:rPr kumimoji="0" lang="en-US" altLang="zh-CN" sz="1400"/>
              <a:pPr>
                <a:spcBef>
                  <a:spcPct val="0"/>
                </a:spcBef>
                <a:buClrTx/>
                <a:buSzTx/>
                <a:buFontTx/>
                <a:buNone/>
              </a:pPr>
              <a:t>79</a:t>
            </a:fld>
            <a:endParaRPr kumimoji="0" lang="en-US" altLang="zh-CN" sz="1400"/>
          </a:p>
        </p:txBody>
      </p:sp>
    </p:spTree>
    <p:extLst>
      <p:ext uri="{BB962C8B-B14F-4D97-AF65-F5344CB8AC3E}">
        <p14:creationId xmlns:p14="http://schemas.microsoft.com/office/powerpoint/2010/main" val="55962442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270459" y="1141291"/>
            <a:ext cx="8494600" cy="4876800"/>
          </a:xfrm>
        </p:spPr>
        <p:txBody>
          <a:bodyPr/>
          <a:lstStyle/>
          <a:p>
            <a:pPr eaLnBrk="1" hangingPunct="1">
              <a:spcBef>
                <a:spcPts val="600"/>
              </a:spcBef>
              <a:defRPr/>
            </a:pPr>
            <a:r>
              <a:rPr lang="zh-CN" altLang="en-US" sz="2400" b="1" dirty="0">
                <a:solidFill>
                  <a:schemeClr val="tx2"/>
                </a:solidFill>
                <a:latin typeface="Times New Roman" panose="02020603050405020304" pitchFamily="18" charset="0"/>
                <a:ea typeface="楷体_GB2312" pitchFamily="49" charset="-122"/>
              </a:rPr>
              <a:t>问题：</a:t>
            </a:r>
            <a:r>
              <a:rPr lang="zh-CN" altLang="en-US" sz="2400" b="1" dirty="0">
                <a:latin typeface="Times New Roman" panose="02020603050405020304" pitchFamily="18" charset="0"/>
                <a:ea typeface="楷体_GB2312" pitchFamily="49" charset="-122"/>
              </a:rPr>
              <a:t>线性表</a:t>
            </a:r>
            <a:r>
              <a:rPr lang="en-US" altLang="zh-CN" sz="2400" b="1" dirty="0">
                <a:latin typeface="Times New Roman" panose="02020603050405020304" pitchFamily="18" charset="0"/>
                <a:ea typeface="楷体_GB2312" pitchFamily="49" charset="-122"/>
              </a:rPr>
              <a:t>LA</a:t>
            </a:r>
            <a:r>
              <a:rPr lang="zh-CN" altLang="en-US" sz="2400" b="1" dirty="0">
                <a:latin typeface="Times New Roman" panose="02020603050405020304" pitchFamily="18" charset="0"/>
                <a:ea typeface="楷体_GB2312" pitchFamily="49" charset="-122"/>
              </a:rPr>
              <a:t>和</a:t>
            </a:r>
            <a:r>
              <a:rPr lang="en-US" altLang="zh-CN" sz="2400" b="1" dirty="0">
                <a:latin typeface="Times New Roman" panose="02020603050405020304" pitchFamily="18" charset="0"/>
                <a:ea typeface="楷体_GB2312" pitchFamily="49" charset="-122"/>
              </a:rPr>
              <a:t>LB</a:t>
            </a:r>
            <a:r>
              <a:rPr lang="zh-CN" altLang="en-US" sz="2400" b="1" dirty="0">
                <a:latin typeface="Times New Roman" panose="02020603050405020304" pitchFamily="18" charset="0"/>
                <a:ea typeface="楷体_GB2312" pitchFamily="49" charset="-122"/>
              </a:rPr>
              <a:t>的数据元素按值非递减有序，归并</a:t>
            </a:r>
            <a:r>
              <a:rPr lang="en-US" altLang="zh-CN" sz="2400" b="1" dirty="0">
                <a:latin typeface="Times New Roman" panose="02020603050405020304" pitchFamily="18" charset="0"/>
                <a:ea typeface="楷体_GB2312" pitchFamily="49" charset="-122"/>
              </a:rPr>
              <a:t>LA</a:t>
            </a:r>
            <a:r>
              <a:rPr lang="zh-CN" altLang="en-US" sz="2400" b="1" dirty="0">
                <a:latin typeface="Times New Roman" panose="02020603050405020304" pitchFamily="18" charset="0"/>
                <a:ea typeface="楷体_GB2312" pitchFamily="49" charset="-122"/>
              </a:rPr>
              <a:t>和</a:t>
            </a:r>
            <a:r>
              <a:rPr lang="en-US" altLang="zh-CN" sz="2400" b="1" dirty="0">
                <a:latin typeface="Times New Roman" panose="02020603050405020304" pitchFamily="18" charset="0"/>
                <a:ea typeface="楷体_GB2312" pitchFamily="49" charset="-122"/>
              </a:rPr>
              <a:t>LB</a:t>
            </a:r>
            <a:r>
              <a:rPr lang="zh-CN" altLang="en-US" sz="2400" b="1" dirty="0">
                <a:latin typeface="Times New Roman" panose="02020603050405020304" pitchFamily="18" charset="0"/>
                <a:ea typeface="楷体_GB2312" pitchFamily="49" charset="-122"/>
              </a:rPr>
              <a:t>为</a:t>
            </a:r>
            <a:r>
              <a:rPr lang="en-US" altLang="zh-CN" sz="2400" b="1" dirty="0">
                <a:latin typeface="Times New Roman" panose="02020603050405020304" pitchFamily="18" charset="0"/>
                <a:ea typeface="楷体_GB2312" pitchFamily="49" charset="-122"/>
              </a:rPr>
              <a:t>LC</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LC</a:t>
            </a:r>
            <a:r>
              <a:rPr lang="zh-CN" altLang="en-US" sz="2400" b="1" dirty="0">
                <a:latin typeface="Times New Roman" panose="02020603050405020304" pitchFamily="18" charset="0"/>
                <a:ea typeface="楷体_GB2312" pitchFamily="49" charset="-122"/>
              </a:rPr>
              <a:t>元素仍按值非递减有序排列。</a:t>
            </a:r>
          </a:p>
          <a:p>
            <a:pPr eaLnBrk="1" hangingPunct="1">
              <a:spcBef>
                <a:spcPts val="600"/>
              </a:spcBef>
              <a:defRPr/>
            </a:pPr>
            <a:r>
              <a:rPr lang="zh-CN" altLang="en-US" sz="2400" b="1" dirty="0">
                <a:solidFill>
                  <a:schemeClr val="tx2"/>
                </a:solidFill>
                <a:latin typeface="Times New Roman" panose="02020603050405020304" pitchFamily="18" charset="0"/>
                <a:ea typeface="楷体_GB2312" pitchFamily="49" charset="-122"/>
              </a:rPr>
              <a:t>解决方案</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设指针</a:t>
            </a:r>
            <a:r>
              <a:rPr lang="en-US" altLang="zh-CN" sz="2400" b="1" dirty="0" err="1">
                <a:latin typeface="Times New Roman" panose="02020603050405020304" pitchFamily="18" charset="0"/>
                <a:ea typeface="楷体_GB2312" pitchFamily="49" charset="-122"/>
              </a:rPr>
              <a:t>i</a:t>
            </a:r>
            <a:r>
              <a:rPr lang="zh-CN" altLang="en-US" sz="2400" b="1" dirty="0">
                <a:latin typeface="Times New Roman" panose="02020603050405020304" pitchFamily="18" charset="0"/>
                <a:ea typeface="楷体_GB2312" pitchFamily="49" charset="-122"/>
              </a:rPr>
              <a:t>和</a:t>
            </a:r>
            <a:r>
              <a:rPr lang="en-US" altLang="zh-CN" sz="2400" b="1" dirty="0">
                <a:latin typeface="Times New Roman" panose="02020603050405020304" pitchFamily="18" charset="0"/>
                <a:ea typeface="楷体_GB2312" pitchFamily="49" charset="-122"/>
              </a:rPr>
              <a:t>j</a:t>
            </a:r>
            <a:r>
              <a:rPr lang="zh-CN" altLang="en-US" sz="2400" b="1" dirty="0">
                <a:latin typeface="Times New Roman" panose="02020603050405020304" pitchFamily="18" charset="0"/>
                <a:ea typeface="楷体_GB2312" pitchFamily="49" charset="-122"/>
              </a:rPr>
              <a:t>分别指向</a:t>
            </a:r>
            <a:r>
              <a:rPr lang="en-US" altLang="zh-CN" sz="2400" b="1" dirty="0">
                <a:latin typeface="Times New Roman" panose="02020603050405020304" pitchFamily="18" charset="0"/>
                <a:ea typeface="楷体_GB2312" pitchFamily="49" charset="-122"/>
              </a:rPr>
              <a:t>LA</a:t>
            </a:r>
            <a:r>
              <a:rPr lang="zh-CN" altLang="en-US" sz="2400" b="1" dirty="0">
                <a:latin typeface="Times New Roman" panose="02020603050405020304" pitchFamily="18" charset="0"/>
                <a:ea typeface="楷体_GB2312" pitchFamily="49" charset="-122"/>
              </a:rPr>
              <a:t>和</a:t>
            </a:r>
            <a:r>
              <a:rPr lang="en-US" altLang="zh-CN" sz="2400" b="1" dirty="0">
                <a:latin typeface="Times New Roman" panose="02020603050405020304" pitchFamily="18" charset="0"/>
                <a:ea typeface="楷体_GB2312" pitchFamily="49" charset="-122"/>
              </a:rPr>
              <a:t>LB</a:t>
            </a:r>
            <a:r>
              <a:rPr lang="zh-CN" altLang="en-US" sz="2400" b="1" dirty="0">
                <a:latin typeface="Times New Roman" panose="02020603050405020304" pitchFamily="18" charset="0"/>
                <a:ea typeface="楷体_GB2312" pitchFamily="49" charset="-122"/>
              </a:rPr>
              <a:t>的元素，比较</a:t>
            </a:r>
            <a:r>
              <a:rPr lang="en-US" altLang="zh-CN" sz="2400" b="1" dirty="0" err="1">
                <a:latin typeface="Times New Roman" panose="02020603050405020304" pitchFamily="18" charset="0"/>
                <a:ea typeface="楷体_GB2312" pitchFamily="49" charset="-122"/>
              </a:rPr>
              <a:t>i</a:t>
            </a:r>
            <a:r>
              <a:rPr lang="zh-CN" altLang="en-US" sz="2400" b="1" dirty="0">
                <a:latin typeface="Times New Roman" panose="02020603050405020304" pitchFamily="18" charset="0"/>
                <a:ea typeface="楷体_GB2312" pitchFamily="49" charset="-122"/>
              </a:rPr>
              <a:t>和</a:t>
            </a:r>
            <a:r>
              <a:rPr lang="en-US" altLang="zh-CN" sz="2400" b="1" dirty="0">
                <a:latin typeface="Times New Roman" panose="02020603050405020304" pitchFamily="18" charset="0"/>
                <a:ea typeface="楷体_GB2312" pitchFamily="49" charset="-122"/>
              </a:rPr>
              <a:t>j</a:t>
            </a:r>
            <a:r>
              <a:rPr lang="zh-CN" altLang="en-US" sz="2400" b="1" dirty="0">
                <a:latin typeface="Times New Roman" panose="02020603050405020304" pitchFamily="18" charset="0"/>
                <a:ea typeface="楷体_GB2312" pitchFamily="49" charset="-122"/>
              </a:rPr>
              <a:t>所指当前元素</a:t>
            </a:r>
            <a:r>
              <a:rPr lang="en-US" altLang="zh-CN" sz="2400" b="1" dirty="0">
                <a:latin typeface="Times New Roman" panose="02020603050405020304" pitchFamily="18" charset="0"/>
                <a:ea typeface="楷体_GB2312" pitchFamily="49" charset="-122"/>
              </a:rPr>
              <a:t>ai</a:t>
            </a:r>
            <a:r>
              <a:rPr lang="zh-CN" altLang="en-US" sz="2400" b="1" dirty="0">
                <a:latin typeface="Times New Roman" panose="02020603050405020304" pitchFamily="18" charset="0"/>
                <a:ea typeface="楷体_GB2312" pitchFamily="49" charset="-122"/>
              </a:rPr>
              <a:t>和</a:t>
            </a:r>
            <a:r>
              <a:rPr lang="en-US" altLang="zh-CN" sz="2400" b="1" dirty="0" err="1">
                <a:latin typeface="Times New Roman" panose="02020603050405020304" pitchFamily="18" charset="0"/>
                <a:ea typeface="楷体_GB2312" pitchFamily="49" charset="-122"/>
              </a:rPr>
              <a:t>bj</a:t>
            </a:r>
            <a:r>
              <a:rPr lang="zh-CN" altLang="en-US" sz="2400" b="1" dirty="0">
                <a:latin typeface="Times New Roman" panose="02020603050405020304" pitchFamily="18" charset="0"/>
                <a:ea typeface="楷体_GB2312" pitchFamily="49" charset="-122"/>
              </a:rPr>
              <a:t>，选</a:t>
            </a:r>
            <a:r>
              <a:rPr lang="en-US" altLang="zh-CN" sz="2400" b="1" dirty="0">
                <a:latin typeface="Times New Roman" panose="02020603050405020304" pitchFamily="18" charset="0"/>
                <a:ea typeface="楷体_GB2312" pitchFamily="49" charset="-122"/>
              </a:rPr>
              <a:t>min(</a:t>
            </a:r>
            <a:r>
              <a:rPr lang="en-US" altLang="zh-CN" sz="2400" b="1" dirty="0" err="1">
                <a:latin typeface="Times New Roman" panose="02020603050405020304" pitchFamily="18" charset="0"/>
                <a:ea typeface="楷体_GB2312" pitchFamily="49" charset="-122"/>
              </a:rPr>
              <a:t>ai,bj</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插入为</a:t>
            </a:r>
            <a:r>
              <a:rPr lang="en-US" altLang="zh-CN" sz="2400" b="1" dirty="0">
                <a:latin typeface="Times New Roman" panose="02020603050405020304" pitchFamily="18" charset="0"/>
                <a:ea typeface="楷体_GB2312" pitchFamily="49" charset="-122"/>
              </a:rPr>
              <a:t>LC</a:t>
            </a:r>
            <a:r>
              <a:rPr lang="zh-CN" altLang="en-US" sz="2400" b="1" dirty="0">
                <a:latin typeface="Times New Roman" panose="02020603050405020304" pitchFamily="18" charset="0"/>
                <a:ea typeface="楷体_GB2312" pitchFamily="49" charset="-122"/>
              </a:rPr>
              <a:t>的元素</a:t>
            </a:r>
          </a:p>
          <a:p>
            <a:pPr eaLnBrk="1" hangingPunct="1">
              <a:spcBef>
                <a:spcPts val="600"/>
              </a:spcBef>
              <a:defRPr/>
            </a:pPr>
            <a:r>
              <a:rPr lang="zh-CN" altLang="en-US" sz="2400" b="1" dirty="0">
                <a:solidFill>
                  <a:schemeClr val="tx2"/>
                </a:solidFill>
                <a:latin typeface="Times New Roman" panose="02020603050405020304" pitchFamily="18" charset="0"/>
                <a:ea typeface="楷体_GB2312" pitchFamily="49" charset="-122"/>
              </a:rPr>
              <a:t>算法框架</a:t>
            </a:r>
            <a:r>
              <a:rPr lang="zh-CN" altLang="en-US" sz="2400" b="1" dirty="0">
                <a:latin typeface="Times New Roman" panose="02020603050405020304" pitchFamily="18" charset="0"/>
                <a:ea typeface="楷体_GB2312" pitchFamily="49" charset="-122"/>
              </a:rPr>
              <a:t>：</a:t>
            </a:r>
            <a:endParaRPr lang="en-US" altLang="zh-CN" sz="2400" b="1" dirty="0">
              <a:latin typeface="Times New Roman" panose="02020603050405020304" pitchFamily="18" charset="0"/>
              <a:ea typeface="楷体_GB2312" pitchFamily="49" charset="-122"/>
            </a:endParaRPr>
          </a:p>
          <a:p>
            <a:pPr marL="0" indent="0"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void  </a:t>
            </a:r>
            <a:r>
              <a:rPr lang="en-US" altLang="zh-CN" sz="2400" b="1" dirty="0" err="1">
                <a:latin typeface="Times New Roman" panose="02020603050405020304" pitchFamily="18" charset="0"/>
                <a:ea typeface="楷体_GB2312" pitchFamily="49" charset="-122"/>
              </a:rPr>
              <a:t>MergeList</a:t>
            </a:r>
            <a:r>
              <a:rPr lang="en-US" altLang="zh-CN" sz="2400" b="1" dirty="0">
                <a:latin typeface="Times New Roman" panose="02020603050405020304" pitchFamily="18" charset="0"/>
                <a:ea typeface="楷体_GB2312" pitchFamily="49" charset="-122"/>
              </a:rPr>
              <a:t>(List La</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List </a:t>
            </a:r>
            <a:r>
              <a:rPr lang="en-US" altLang="zh-CN" sz="2400" b="1" dirty="0" err="1">
                <a:latin typeface="Times New Roman" panose="02020603050405020304" pitchFamily="18" charset="0"/>
                <a:ea typeface="楷体_GB2312" pitchFamily="49" charset="-122"/>
              </a:rPr>
              <a:t>Lb</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List &amp;Lc)</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    </a:t>
            </a:r>
            <a:r>
              <a:rPr lang="en-US" altLang="zh-CN" sz="2400" b="1" dirty="0" err="1">
                <a:latin typeface="Times New Roman" panose="02020603050405020304" pitchFamily="18" charset="0"/>
                <a:ea typeface="楷体_GB2312" pitchFamily="49" charset="-122"/>
              </a:rPr>
              <a:t>InitList</a:t>
            </a:r>
            <a:r>
              <a:rPr lang="en-US" altLang="zh-CN" sz="2400" b="1" dirty="0">
                <a:latin typeface="Times New Roman" panose="02020603050405020304" pitchFamily="18" charset="0"/>
                <a:ea typeface="楷体_GB2312" pitchFamily="49" charset="-122"/>
              </a:rPr>
              <a:t>(Lc);</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a:t>
            </a:r>
            <a:r>
              <a:rPr lang="en-US" altLang="zh-CN" sz="2400" b="1" dirty="0" err="1">
                <a:latin typeface="Times New Roman" panose="02020603050405020304" pitchFamily="18" charset="0"/>
                <a:ea typeface="楷体_GB2312" pitchFamily="49" charset="-122"/>
              </a:rPr>
              <a:t>La_len</a:t>
            </a:r>
            <a:r>
              <a:rPr lang="en-US" altLang="zh-CN"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ListLength</a:t>
            </a:r>
            <a:r>
              <a:rPr lang="en-US" altLang="zh-CN" sz="2400" b="1" dirty="0">
                <a:latin typeface="Times New Roman" panose="02020603050405020304" pitchFamily="18" charset="0"/>
                <a:ea typeface="楷体_GB2312" pitchFamily="49" charset="-122"/>
              </a:rPr>
              <a:t>(La) ; </a:t>
            </a:r>
            <a:r>
              <a:rPr lang="en-US" altLang="zh-CN" sz="2400" b="1" dirty="0" err="1">
                <a:latin typeface="Times New Roman" panose="02020603050405020304" pitchFamily="18" charset="0"/>
                <a:ea typeface="楷体_GB2312" pitchFamily="49" charset="-122"/>
              </a:rPr>
              <a:t>Lb_len</a:t>
            </a:r>
            <a:r>
              <a:rPr lang="en-US" altLang="zh-CN"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ListLength</a:t>
            </a:r>
            <a:r>
              <a:rPr lang="en-US" altLang="zh-CN"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Lb</a:t>
            </a:r>
            <a:r>
              <a:rPr lang="en-US" altLang="zh-CN" sz="2400" b="1" dirty="0">
                <a:latin typeface="Times New Roman" panose="02020603050405020304" pitchFamily="18" charset="0"/>
                <a:ea typeface="楷体_GB2312" pitchFamily="49" charset="-122"/>
              </a:rPr>
              <a:t>); </a:t>
            </a:r>
          </a:p>
          <a:p>
            <a:pPr eaLnBrk="1" hangingPunct="1">
              <a:spcBef>
                <a:spcPts val="600"/>
              </a:spcBef>
              <a:buFont typeface="Wingdings" pitchFamily="2" charset="2"/>
              <a:buNone/>
              <a:defRPr/>
            </a:pPr>
            <a:r>
              <a:rPr lang="en-US" altLang="zh-CN" sz="2400" b="1" dirty="0">
                <a:latin typeface="Times New Roman" panose="02020603050405020304" pitchFamily="18" charset="0"/>
                <a:ea typeface="楷体_GB2312" pitchFamily="49" charset="-122"/>
              </a:rPr>
              <a:t>           while((</a:t>
            </a:r>
            <a:r>
              <a:rPr lang="en-US" altLang="zh-CN" sz="2400" b="1" dirty="0" err="1">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&lt;=</a:t>
            </a:r>
            <a:r>
              <a:rPr lang="en-US" altLang="zh-CN" sz="2400" b="1" dirty="0" err="1">
                <a:latin typeface="Times New Roman" panose="02020603050405020304" pitchFamily="18" charset="0"/>
                <a:ea typeface="楷体_GB2312" pitchFamily="49" charset="-122"/>
              </a:rPr>
              <a:t>La_len</a:t>
            </a:r>
            <a:r>
              <a:rPr lang="en-US" altLang="zh-CN" sz="2400" b="1" dirty="0">
                <a:latin typeface="Times New Roman" panose="02020603050405020304" pitchFamily="18" charset="0"/>
                <a:ea typeface="楷体_GB2312" pitchFamily="49" charset="-122"/>
              </a:rPr>
              <a:t>)&amp;&amp;(j&lt;=</a:t>
            </a:r>
            <a:r>
              <a:rPr lang="en-US" altLang="zh-CN" sz="2400" b="1" dirty="0" err="1">
                <a:latin typeface="Times New Roman" panose="02020603050405020304" pitchFamily="18" charset="0"/>
                <a:ea typeface="楷体_GB2312" pitchFamily="49" charset="-122"/>
              </a:rPr>
              <a:t>Lb_len</a:t>
            </a:r>
            <a:r>
              <a:rPr lang="en-US" altLang="zh-CN" sz="2400" b="1" dirty="0">
                <a:latin typeface="Times New Roman" panose="02020603050405020304" pitchFamily="18" charset="0"/>
                <a:ea typeface="楷体_GB2312" pitchFamily="49" charset="-122"/>
              </a:rPr>
              <a:t>))</a:t>
            </a:r>
          </a:p>
          <a:p>
            <a:pPr eaLnBrk="1" hangingPunct="1">
              <a:spcBef>
                <a:spcPts val="600"/>
              </a:spcBef>
              <a:buFont typeface="Wingdings" pitchFamily="2" charset="2"/>
              <a:buNone/>
              <a:defRPr/>
            </a:pPr>
            <a:r>
              <a:rPr lang="en-US" altLang="zh-CN" sz="2400" b="1" dirty="0" smtClean="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　　　　　　　　　　　　　　　　　　　　　  </a:t>
            </a:r>
            <a:r>
              <a:rPr lang="en-US" altLang="zh-CN" sz="2400" b="1" dirty="0" smtClean="0">
                <a:latin typeface="Times New Roman" panose="02020603050405020304" pitchFamily="18" charset="0"/>
                <a:ea typeface="楷体_GB2312" pitchFamily="49" charset="-122"/>
              </a:rPr>
              <a:t>}</a:t>
            </a:r>
            <a:endParaRPr lang="en-US" altLang="zh-CN" sz="2400" b="1" dirty="0">
              <a:latin typeface="Times New Roman" panose="02020603050405020304" pitchFamily="18" charset="0"/>
              <a:ea typeface="楷体_GB2312" pitchFamily="49" charset="-122"/>
            </a:endParaRPr>
          </a:p>
          <a:p>
            <a:pPr eaLnBrk="1" hangingPunct="1">
              <a:spcBef>
                <a:spcPts val="600"/>
              </a:spcBef>
              <a:buFont typeface="Wingdings" pitchFamily="2" charset="2"/>
              <a:buNone/>
              <a:defRPr/>
            </a:pPr>
            <a:r>
              <a:rPr lang="en-US" altLang="zh-CN" sz="2400" b="1" dirty="0" smtClean="0">
                <a:latin typeface="Times New Roman" panose="02020603050405020304" pitchFamily="18" charset="0"/>
                <a:ea typeface="楷体_GB2312" pitchFamily="49" charset="-122"/>
              </a:rPr>
              <a:t>    </a:t>
            </a:r>
          </a:p>
          <a:p>
            <a:pPr eaLnBrk="1" hangingPunct="1">
              <a:spcBef>
                <a:spcPts val="600"/>
              </a:spcBef>
              <a:buFont typeface="Wingdings" pitchFamily="2" charset="2"/>
              <a:buNone/>
              <a:defRPr/>
            </a:pPr>
            <a:r>
              <a:rPr lang="en-US" altLang="zh-CN" sz="2400" b="1" dirty="0" smtClean="0">
                <a:latin typeface="Times New Roman" panose="02020603050405020304" pitchFamily="18" charset="0"/>
                <a:ea typeface="楷体_GB2312" pitchFamily="49" charset="-122"/>
              </a:rPr>
              <a:t>     }</a:t>
            </a:r>
            <a:r>
              <a:rPr lang="en-US" altLang="zh-CN" sz="2400" b="1" dirty="0" smtClean="0">
                <a:solidFill>
                  <a:srgbClr val="008000"/>
                </a:solidFill>
                <a:latin typeface="Times New Roman" panose="02020603050405020304" pitchFamily="18" charset="0"/>
                <a:ea typeface="楷体_GB2312" pitchFamily="49" charset="-122"/>
              </a:rPr>
              <a:t>//</a:t>
            </a:r>
            <a:r>
              <a:rPr lang="en-US" altLang="zh-CN" sz="2400" b="1" dirty="0" err="1">
                <a:solidFill>
                  <a:srgbClr val="008000"/>
                </a:solidFill>
                <a:latin typeface="Times New Roman" panose="02020603050405020304" pitchFamily="18" charset="0"/>
                <a:ea typeface="楷体_GB2312" pitchFamily="49" charset="-122"/>
              </a:rPr>
              <a:t>MergeList</a:t>
            </a:r>
            <a:endParaRPr lang="en-US" altLang="zh-CN" sz="2400" b="1" dirty="0">
              <a:solidFill>
                <a:srgbClr val="008000"/>
              </a:solidFill>
              <a:latin typeface="Times New Roman" panose="02020603050405020304" pitchFamily="18" charset="0"/>
              <a:ea typeface="楷体_GB2312" pitchFamily="49" charset="-122"/>
            </a:endParaRPr>
          </a:p>
        </p:txBody>
      </p:sp>
      <p:sp>
        <p:nvSpPr>
          <p:cNvPr id="20483" name="Rectangle 7"/>
          <p:cNvSpPr>
            <a:spLocks noGrp="1" noChangeArrowheads="1"/>
          </p:cNvSpPr>
          <p:nvPr>
            <p:ph type="title"/>
          </p:nvPr>
        </p:nvSpPr>
        <p:spPr>
          <a:xfrm>
            <a:off x="946890" y="360484"/>
            <a:ext cx="6173272" cy="592015"/>
          </a:xfrm>
        </p:spPr>
        <p:txBody>
          <a:bodyPr/>
          <a:lstStyle/>
          <a:p>
            <a:pPr eaLnBrk="1" hangingPunct="1">
              <a:defRPr/>
            </a:pPr>
            <a:r>
              <a:rPr lang="zh-CN" altLang="en-US" dirty="0">
                <a:latin typeface="Times New Roman" panose="02020603050405020304" pitchFamily="18" charset="0"/>
              </a:rPr>
              <a:t>线性表应用举例：</a:t>
            </a:r>
            <a:r>
              <a:rPr lang="zh-CN" altLang="en-US" dirty="0">
                <a:latin typeface="+mn-lt"/>
              </a:rPr>
              <a:t>例</a:t>
            </a:r>
            <a:r>
              <a:rPr lang="en-US" altLang="zh-CN" dirty="0">
                <a:latin typeface="+mn-lt"/>
              </a:rPr>
              <a:t>2-2</a:t>
            </a:r>
          </a:p>
        </p:txBody>
      </p:sp>
      <p:sp>
        <p:nvSpPr>
          <p:cNvPr id="49161" name="Rectangle 9"/>
          <p:cNvSpPr>
            <a:spLocks noChangeArrowheads="1"/>
          </p:cNvSpPr>
          <p:nvPr/>
        </p:nvSpPr>
        <p:spPr bwMode="auto">
          <a:xfrm>
            <a:off x="1364554" y="4604850"/>
            <a:ext cx="688263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400" b="1" dirty="0">
                <a:solidFill>
                  <a:srgbClr val="FF0000"/>
                </a:solidFill>
                <a:latin typeface="楷体_GB2312" pitchFamily="49" charset="-122"/>
                <a:ea typeface="楷体_GB2312" pitchFamily="49" charset="-122"/>
              </a:rPr>
              <a:t>//① </a:t>
            </a:r>
            <a:r>
              <a:rPr lang="zh-CN" altLang="en-US" sz="2400" b="1" dirty="0">
                <a:solidFill>
                  <a:srgbClr val="FF0000"/>
                </a:solidFill>
                <a:latin typeface="楷体_GB2312" pitchFamily="49" charset="-122"/>
                <a:ea typeface="楷体_GB2312" pitchFamily="49" charset="-122"/>
              </a:rPr>
              <a:t>分别取</a:t>
            </a:r>
            <a:r>
              <a:rPr lang="en-US" altLang="zh-CN" sz="2400" b="1" dirty="0">
                <a:solidFill>
                  <a:srgbClr val="FF0000"/>
                </a:solidFill>
                <a:latin typeface="楷体_GB2312" pitchFamily="49" charset="-122"/>
                <a:ea typeface="楷体_GB2312" pitchFamily="49" charset="-122"/>
              </a:rPr>
              <a:t>LA</a:t>
            </a:r>
            <a:r>
              <a:rPr lang="zh-CN" altLang="en-US" sz="2400" b="1" dirty="0">
                <a:solidFill>
                  <a:srgbClr val="FF0000"/>
                </a:solidFill>
                <a:latin typeface="楷体_GB2312" pitchFamily="49" charset="-122"/>
                <a:ea typeface="楷体_GB2312" pitchFamily="49" charset="-122"/>
              </a:rPr>
              <a:t>和</a:t>
            </a:r>
            <a:r>
              <a:rPr lang="en-US" altLang="zh-CN" sz="2400" b="1" dirty="0">
                <a:solidFill>
                  <a:srgbClr val="FF0000"/>
                </a:solidFill>
                <a:latin typeface="楷体_GB2312" pitchFamily="49" charset="-122"/>
                <a:ea typeface="楷体_GB2312" pitchFamily="49" charset="-122"/>
              </a:rPr>
              <a:t>LB</a:t>
            </a:r>
            <a:r>
              <a:rPr lang="zh-CN" altLang="en-US" sz="2400" b="1" dirty="0">
                <a:solidFill>
                  <a:srgbClr val="FF0000"/>
                </a:solidFill>
                <a:latin typeface="楷体_GB2312" pitchFamily="49" charset="-122"/>
                <a:ea typeface="楷体_GB2312" pitchFamily="49" charset="-122"/>
              </a:rPr>
              <a:t>的元素比较，将值小的插入</a:t>
            </a:r>
            <a:r>
              <a:rPr lang="en-US" altLang="zh-CN" sz="2400" b="1" dirty="0">
                <a:solidFill>
                  <a:srgbClr val="FF0000"/>
                </a:solidFill>
                <a:latin typeface="楷体_GB2312" pitchFamily="49" charset="-122"/>
                <a:ea typeface="楷体_GB2312" pitchFamily="49" charset="-122"/>
              </a:rPr>
              <a:t>LC</a:t>
            </a:r>
            <a:endParaRPr lang="zh-CN" altLang="en-US" sz="2400" b="1" dirty="0">
              <a:solidFill>
                <a:srgbClr val="FF0000"/>
              </a:solidFill>
              <a:latin typeface="楷体_GB2312" pitchFamily="49" charset="-122"/>
              <a:ea typeface="楷体_GB2312" pitchFamily="49" charset="-122"/>
            </a:endParaRPr>
          </a:p>
        </p:txBody>
      </p:sp>
      <p:sp>
        <p:nvSpPr>
          <p:cNvPr id="49162" name="Rectangle 10"/>
          <p:cNvSpPr>
            <a:spLocks noChangeArrowheads="1"/>
          </p:cNvSpPr>
          <p:nvPr/>
        </p:nvSpPr>
        <p:spPr bwMode="auto">
          <a:xfrm>
            <a:off x="1438525" y="5066812"/>
            <a:ext cx="639556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rgbClr val="FF0000"/>
                </a:solidFill>
                <a:latin typeface="楷体_GB2312" pitchFamily="49" charset="-122"/>
                <a:ea typeface="楷体_GB2312" pitchFamily="49" charset="-122"/>
              </a:rPr>
              <a:t>//② </a:t>
            </a:r>
            <a:r>
              <a:rPr lang="zh-CN" altLang="en-US" sz="2400" b="1" dirty="0">
                <a:solidFill>
                  <a:srgbClr val="FF0000"/>
                </a:solidFill>
                <a:latin typeface="楷体_GB2312" pitchFamily="49" charset="-122"/>
                <a:ea typeface="楷体_GB2312" pitchFamily="49" charset="-122"/>
              </a:rPr>
              <a:t>将</a:t>
            </a:r>
            <a:r>
              <a:rPr lang="en-US" altLang="zh-CN" sz="2400" b="1" dirty="0">
                <a:solidFill>
                  <a:srgbClr val="FF0000"/>
                </a:solidFill>
                <a:latin typeface="楷体_GB2312" pitchFamily="49" charset="-122"/>
                <a:ea typeface="楷体_GB2312" pitchFamily="49" charset="-122"/>
              </a:rPr>
              <a:t>LA</a:t>
            </a:r>
            <a:r>
              <a:rPr lang="zh-CN" altLang="en-US" sz="2400" b="1" dirty="0">
                <a:solidFill>
                  <a:srgbClr val="FF0000"/>
                </a:solidFill>
                <a:latin typeface="楷体_GB2312" pitchFamily="49" charset="-122"/>
                <a:ea typeface="楷体_GB2312" pitchFamily="49" charset="-122"/>
              </a:rPr>
              <a:t>或</a:t>
            </a:r>
            <a:r>
              <a:rPr lang="en-US" altLang="zh-CN" sz="2400" b="1" dirty="0">
                <a:solidFill>
                  <a:srgbClr val="FF0000"/>
                </a:solidFill>
                <a:latin typeface="楷体_GB2312" pitchFamily="49" charset="-122"/>
                <a:ea typeface="楷体_GB2312" pitchFamily="49" charset="-122"/>
              </a:rPr>
              <a:t>LB</a:t>
            </a:r>
            <a:r>
              <a:rPr lang="zh-CN" altLang="en-US" sz="2400" b="1" dirty="0">
                <a:solidFill>
                  <a:srgbClr val="FF0000"/>
                </a:solidFill>
                <a:latin typeface="楷体_GB2312" pitchFamily="49" charset="-122"/>
                <a:ea typeface="楷体_GB2312" pitchFamily="49" charset="-122"/>
              </a:rPr>
              <a:t>的剩余数据元素，插入</a:t>
            </a:r>
            <a:r>
              <a:rPr lang="en-US" altLang="zh-CN" sz="2400" b="1" dirty="0">
                <a:solidFill>
                  <a:srgbClr val="FF0000"/>
                </a:solidFill>
                <a:latin typeface="楷体_GB2312" pitchFamily="49" charset="-122"/>
                <a:ea typeface="楷体_GB2312" pitchFamily="49" charset="-122"/>
              </a:rPr>
              <a:t>LC</a:t>
            </a:r>
            <a:r>
              <a:rPr lang="zh-CN" altLang="en-US" sz="2400" b="1" dirty="0">
                <a:solidFill>
                  <a:srgbClr val="FF0000"/>
                </a:solidFill>
                <a:latin typeface="楷体_GB2312" pitchFamily="49" charset="-122"/>
                <a:ea typeface="楷体_GB2312" pitchFamily="49" charset="-122"/>
              </a:rPr>
              <a:t>中   </a:t>
            </a:r>
          </a:p>
        </p:txBody>
      </p:sp>
    </p:spTree>
    <p:extLst>
      <p:ext uri="{BB962C8B-B14F-4D97-AF65-F5344CB8AC3E}">
        <p14:creationId xmlns:p14="http://schemas.microsoft.com/office/powerpoint/2010/main" val="30491981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91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9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utoUpdateAnimBg="0"/>
      <p:bldP spid="4916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noChangeArrowheads="1"/>
          </p:cNvSpPr>
          <p:nvPr>
            <p:ph type="title"/>
          </p:nvPr>
        </p:nvSpPr>
        <p:spPr/>
        <p:txBody>
          <a:bodyPr/>
          <a:lstStyle/>
          <a:p>
            <a:r>
              <a:rPr lang="en-US" altLang="zh-CN" smtClean="0"/>
              <a:t>2021</a:t>
            </a:r>
            <a:r>
              <a:rPr lang="zh-CN" altLang="en-US" smtClean="0"/>
              <a:t>年</a:t>
            </a:r>
            <a:r>
              <a:rPr lang="en-US" altLang="zh-CN" smtClean="0"/>
              <a:t>408</a:t>
            </a:r>
            <a:r>
              <a:rPr lang="zh-CN" altLang="en-US" smtClean="0"/>
              <a:t>数据结构真题</a:t>
            </a:r>
          </a:p>
        </p:txBody>
      </p:sp>
      <p:sp>
        <p:nvSpPr>
          <p:cNvPr id="122884"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4DE6A016-BF11-4C57-9593-173A1CBEC28D}" type="slidenum">
              <a:rPr kumimoji="0" lang="en-US" altLang="zh-CN" sz="1400"/>
              <a:pPr>
                <a:spcBef>
                  <a:spcPct val="0"/>
                </a:spcBef>
                <a:buClrTx/>
                <a:buSzTx/>
                <a:buFontTx/>
                <a:buNone/>
              </a:pPr>
              <a:t>80</a:t>
            </a:fld>
            <a:endParaRPr kumimoji="0" lang="en-US" altLang="zh-CN" sz="1400"/>
          </a:p>
        </p:txBody>
      </p:sp>
      <p:pic>
        <p:nvPicPr>
          <p:cNvPr id="12288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40" y="1103314"/>
            <a:ext cx="8907440" cy="47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5008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noChangeArrowheads="1"/>
          </p:cNvSpPr>
          <p:nvPr>
            <p:ph type="title"/>
          </p:nvPr>
        </p:nvSpPr>
        <p:spPr/>
        <p:txBody>
          <a:bodyPr/>
          <a:lstStyle/>
          <a:p>
            <a:r>
              <a:rPr lang="en-US" altLang="zh-CN" smtClean="0"/>
              <a:t>2023</a:t>
            </a:r>
            <a:r>
              <a:rPr lang="zh-CN" altLang="en-US" smtClean="0"/>
              <a:t>年</a:t>
            </a:r>
            <a:r>
              <a:rPr lang="en-US" altLang="zh-CN" smtClean="0"/>
              <a:t>408</a:t>
            </a:r>
            <a:r>
              <a:rPr lang="zh-CN" altLang="en-US" smtClean="0"/>
              <a:t>数据结构真题</a:t>
            </a:r>
          </a:p>
        </p:txBody>
      </p:sp>
      <p:sp>
        <p:nvSpPr>
          <p:cNvPr id="3" name="内容占位符 2"/>
          <p:cNvSpPr>
            <a:spLocks noGrp="1"/>
          </p:cNvSpPr>
          <p:nvPr>
            <p:ph idx="1"/>
          </p:nvPr>
        </p:nvSpPr>
        <p:spPr>
          <a:xfrm>
            <a:off x="526071" y="1578098"/>
            <a:ext cx="8272311" cy="4114800"/>
          </a:xfrm>
        </p:spPr>
        <p:txBody>
          <a:bodyPr/>
          <a:lstStyle/>
          <a:p>
            <a:pPr marL="0" indent="0">
              <a:lnSpc>
                <a:spcPct val="130000"/>
              </a:lnSpc>
              <a:spcBef>
                <a:spcPts val="300"/>
              </a:spcBef>
              <a:spcAft>
                <a:spcPts val="300"/>
              </a:spcAft>
              <a:buFont typeface="Wingdings" pitchFamily="2" charset="2"/>
              <a:buNone/>
              <a:defRPr/>
            </a:pPr>
            <a:r>
              <a:rPr lang="en-US" altLang="zh-CN" sz="2400" b="1" kern="100" dirty="0">
                <a:solidFill>
                  <a:srgbClr val="333333"/>
                </a:solidFill>
                <a:ea typeface="Tahoma" panose="020B0604030504040204" pitchFamily="34" charset="0"/>
                <a:cs typeface="Tahoma" panose="020B0604030504040204" pitchFamily="34" charset="0"/>
              </a:rPr>
              <a:t>1</a:t>
            </a:r>
            <a:r>
              <a:rPr lang="zh-CN" altLang="zh-CN" sz="2400" b="1" kern="100" dirty="0">
                <a:solidFill>
                  <a:srgbClr val="333333"/>
                </a:solidFill>
                <a:ea typeface="等线" panose="02010600030101010101" pitchFamily="2" charset="-122"/>
                <a:cs typeface="Tahoma" panose="020B0604030504040204" pitchFamily="34" charset="0"/>
              </a:rPr>
              <a:t>、下列对顺序存储的有序表</a:t>
            </a:r>
            <a:r>
              <a:rPr lang="en-US" altLang="zh-CN" sz="2400" b="1" kern="100" dirty="0">
                <a:solidFill>
                  <a:srgbClr val="333333"/>
                </a:solidFill>
                <a:ea typeface="Tahoma" panose="020B0604030504040204" pitchFamily="34" charset="0"/>
                <a:cs typeface="Tahoma" panose="020B0604030504040204" pitchFamily="34" charset="0"/>
              </a:rPr>
              <a:t>(</a:t>
            </a:r>
            <a:r>
              <a:rPr lang="zh-CN" altLang="zh-CN" sz="2400" b="1" kern="100" dirty="0">
                <a:solidFill>
                  <a:srgbClr val="333333"/>
                </a:solidFill>
                <a:ea typeface="等线" panose="02010600030101010101" pitchFamily="2" charset="-122"/>
                <a:cs typeface="Tahoma" panose="020B0604030504040204" pitchFamily="34" charset="0"/>
              </a:rPr>
              <a:t>长度为</a:t>
            </a:r>
            <a:r>
              <a:rPr lang="en-US" altLang="zh-CN" sz="2400" b="1" kern="100" dirty="0">
                <a:solidFill>
                  <a:srgbClr val="333333"/>
                </a:solidFill>
                <a:ea typeface="Tahoma" panose="020B0604030504040204" pitchFamily="34" charset="0"/>
                <a:cs typeface="Tahoma" panose="020B0604030504040204" pitchFamily="34" charset="0"/>
              </a:rPr>
              <a:t> n)</a:t>
            </a:r>
            <a:r>
              <a:rPr lang="zh-CN" altLang="zh-CN" sz="2400" b="1" kern="100" dirty="0">
                <a:solidFill>
                  <a:srgbClr val="333333"/>
                </a:solidFill>
                <a:ea typeface="等线" panose="02010600030101010101" pitchFamily="2" charset="-122"/>
                <a:cs typeface="Tahoma" panose="020B0604030504040204" pitchFamily="34" charset="0"/>
              </a:rPr>
              <a:t>实现给定操作的算法中平均时间复杂度为</a:t>
            </a:r>
            <a:r>
              <a:rPr lang="en-US" altLang="zh-CN" sz="2400" b="1" kern="100" dirty="0">
                <a:solidFill>
                  <a:srgbClr val="333333"/>
                </a:solidFill>
                <a:ea typeface="Tahoma" panose="020B0604030504040204" pitchFamily="34" charset="0"/>
                <a:cs typeface="Tahoma" panose="020B0604030504040204" pitchFamily="34" charset="0"/>
              </a:rPr>
              <a:t>O(1)</a:t>
            </a:r>
            <a:r>
              <a:rPr lang="zh-CN" altLang="zh-CN" sz="2400" b="1" kern="100" dirty="0">
                <a:solidFill>
                  <a:srgbClr val="333333"/>
                </a:solidFill>
                <a:ea typeface="等线" panose="02010600030101010101" pitchFamily="2" charset="-122"/>
                <a:cs typeface="Tahoma" panose="020B0604030504040204" pitchFamily="34" charset="0"/>
              </a:rPr>
              <a:t>的是</a:t>
            </a:r>
            <a:r>
              <a:rPr lang="en-US" altLang="zh-CN" sz="2400" b="1" kern="100" dirty="0">
                <a:solidFill>
                  <a:srgbClr val="333333"/>
                </a:solidFill>
                <a:ea typeface="Tahoma" panose="020B0604030504040204" pitchFamily="34" charset="0"/>
                <a:cs typeface="Tahoma" panose="020B0604030504040204" pitchFamily="34" charset="0"/>
              </a:rPr>
              <a:t>(    )</a:t>
            </a:r>
            <a:r>
              <a:rPr lang="zh-CN" altLang="zh-CN" sz="2400" b="1" kern="100" dirty="0">
                <a:solidFill>
                  <a:srgbClr val="333333"/>
                </a:solidFill>
                <a:ea typeface="等线" panose="02010600030101010101" pitchFamily="2" charset="-122"/>
                <a:cs typeface="Tahoma" panose="020B0604030504040204" pitchFamily="34" charset="0"/>
              </a:rPr>
              <a:t>。</a:t>
            </a:r>
          </a:p>
          <a:p>
            <a:pPr marL="0" indent="0">
              <a:lnSpc>
                <a:spcPct val="130000"/>
              </a:lnSpc>
              <a:spcBef>
                <a:spcPts val="300"/>
              </a:spcBef>
              <a:spcAft>
                <a:spcPts val="300"/>
              </a:spcAft>
              <a:buFont typeface="Wingdings" pitchFamily="2" charset="2"/>
              <a:buNone/>
              <a:defRPr/>
            </a:pPr>
            <a:r>
              <a:rPr lang="en-US" altLang="zh-CN" sz="2400" b="1" kern="100" dirty="0">
                <a:solidFill>
                  <a:srgbClr val="333333"/>
                </a:solidFill>
                <a:ea typeface="等线" panose="02010600030101010101" pitchFamily="2" charset="-122"/>
                <a:cs typeface="Tahoma" panose="020B0604030504040204" pitchFamily="34" charset="0"/>
              </a:rPr>
              <a:t>A.</a:t>
            </a:r>
            <a:r>
              <a:rPr lang="zh-CN" altLang="zh-CN" sz="2400" b="1" kern="100" dirty="0">
                <a:solidFill>
                  <a:srgbClr val="333333"/>
                </a:solidFill>
                <a:ea typeface="等线" panose="02010600030101010101" pitchFamily="2" charset="-122"/>
                <a:cs typeface="Tahoma" panose="020B0604030504040204" pitchFamily="34" charset="0"/>
              </a:rPr>
              <a:t>查找包含指定值元素的值</a:t>
            </a:r>
            <a:r>
              <a:rPr lang="en-US" altLang="zh-CN" sz="2400" b="1" kern="100" dirty="0">
                <a:solidFill>
                  <a:srgbClr val="333333"/>
                </a:solidFill>
                <a:ea typeface="Tahoma" panose="020B0604030504040204" pitchFamily="34" charset="0"/>
                <a:cs typeface="Tahoma" panose="020B0604030504040204" pitchFamily="34" charset="0"/>
              </a:rPr>
              <a:t>    B.</a:t>
            </a:r>
            <a:r>
              <a:rPr lang="zh-CN" altLang="zh-CN" sz="2400" b="1" kern="100" dirty="0">
                <a:solidFill>
                  <a:srgbClr val="333333"/>
                </a:solidFill>
                <a:ea typeface="等线" panose="02010600030101010101" pitchFamily="2" charset="-122"/>
                <a:cs typeface="Tahoma" panose="020B0604030504040204" pitchFamily="34" charset="0"/>
              </a:rPr>
              <a:t>插入包含指定值元素的算法</a:t>
            </a:r>
          </a:p>
          <a:p>
            <a:pPr marL="0" indent="0">
              <a:lnSpc>
                <a:spcPct val="130000"/>
              </a:lnSpc>
              <a:spcBef>
                <a:spcPts val="300"/>
              </a:spcBef>
              <a:spcAft>
                <a:spcPts val="300"/>
              </a:spcAft>
              <a:buFont typeface="Wingdings" pitchFamily="2" charset="2"/>
              <a:buNone/>
              <a:defRPr/>
            </a:pPr>
            <a:r>
              <a:rPr lang="en-US" altLang="zh-CN" sz="2400" b="1" kern="100" dirty="0">
                <a:solidFill>
                  <a:srgbClr val="333333"/>
                </a:solidFill>
                <a:ea typeface="等线" panose="02010600030101010101" pitchFamily="2" charset="-122"/>
                <a:cs typeface="Tahoma" panose="020B0604030504040204" pitchFamily="34" charset="0"/>
              </a:rPr>
              <a:t>C.</a:t>
            </a:r>
            <a:r>
              <a:rPr lang="zh-CN" altLang="zh-CN" sz="2400" b="1" kern="100" dirty="0">
                <a:solidFill>
                  <a:srgbClr val="333333"/>
                </a:solidFill>
                <a:ea typeface="等线" panose="02010600030101010101" pitchFamily="2" charset="-122"/>
                <a:cs typeface="Tahoma" panose="020B0604030504040204" pitchFamily="34" charset="0"/>
              </a:rPr>
              <a:t>删除第</a:t>
            </a:r>
            <a:r>
              <a:rPr lang="en-US" altLang="zh-CN" sz="2400" b="1" kern="100" dirty="0" err="1">
                <a:solidFill>
                  <a:srgbClr val="333333"/>
                </a:solidFill>
                <a:ea typeface="Tahoma" panose="020B0604030504040204" pitchFamily="34" charset="0"/>
                <a:cs typeface="Tahoma" panose="020B0604030504040204" pitchFamily="34" charset="0"/>
              </a:rPr>
              <a:t>i</a:t>
            </a:r>
            <a:r>
              <a:rPr lang="zh-CN" altLang="zh-CN" sz="2400" b="1" kern="100" dirty="0">
                <a:solidFill>
                  <a:srgbClr val="333333"/>
                </a:solidFill>
                <a:ea typeface="等线" panose="02010600030101010101" pitchFamily="2" charset="-122"/>
                <a:cs typeface="Tahoma" panose="020B0604030504040204" pitchFamily="34" charset="0"/>
              </a:rPr>
              <a:t>个元素的算法</a:t>
            </a:r>
            <a:r>
              <a:rPr lang="en-US" altLang="zh-CN" sz="2400" b="1" kern="100" dirty="0">
                <a:solidFill>
                  <a:srgbClr val="333333"/>
                </a:solidFill>
                <a:ea typeface="Tahoma" panose="020B0604030504040204" pitchFamily="34" charset="0"/>
                <a:cs typeface="Tahoma" panose="020B0604030504040204" pitchFamily="34" charset="0"/>
              </a:rPr>
              <a:t>          D.</a:t>
            </a:r>
            <a:r>
              <a:rPr lang="zh-CN" altLang="zh-CN" sz="2400" b="1" kern="100" dirty="0">
                <a:solidFill>
                  <a:srgbClr val="333333"/>
                </a:solidFill>
                <a:ea typeface="等线" panose="02010600030101010101" pitchFamily="2" charset="-122"/>
                <a:cs typeface="Tahoma" panose="020B0604030504040204" pitchFamily="34" charset="0"/>
              </a:rPr>
              <a:t>获取第</a:t>
            </a:r>
            <a:r>
              <a:rPr lang="en-US" altLang="zh-CN" sz="2400" b="1" kern="100" dirty="0" err="1">
                <a:solidFill>
                  <a:srgbClr val="333333"/>
                </a:solidFill>
                <a:ea typeface="Tahoma" panose="020B0604030504040204" pitchFamily="34" charset="0"/>
                <a:cs typeface="Tahoma" panose="020B0604030504040204" pitchFamily="34" charset="0"/>
              </a:rPr>
              <a:t>i</a:t>
            </a:r>
            <a:r>
              <a:rPr lang="zh-CN" altLang="zh-CN" sz="2400" b="1" kern="100" dirty="0">
                <a:solidFill>
                  <a:srgbClr val="333333"/>
                </a:solidFill>
                <a:ea typeface="等线" panose="02010600030101010101" pitchFamily="2" charset="-122"/>
                <a:cs typeface="Tahoma" panose="020B0604030504040204" pitchFamily="34" charset="0"/>
              </a:rPr>
              <a:t>个值的算法</a:t>
            </a:r>
            <a:r>
              <a:rPr lang="en-US" altLang="zh-CN" sz="2400" b="1" kern="100" dirty="0">
                <a:solidFill>
                  <a:srgbClr val="333333"/>
                </a:solidFill>
                <a:ea typeface="Tahoma" panose="020B0604030504040204" pitchFamily="34" charset="0"/>
                <a:cs typeface="Tahoma" panose="020B0604030504040204" pitchFamily="34" charset="0"/>
              </a:rPr>
              <a:t>                 </a:t>
            </a:r>
            <a:endParaRPr lang="zh-CN" altLang="zh-CN" sz="2400" b="1" kern="100" dirty="0">
              <a:solidFill>
                <a:srgbClr val="333333"/>
              </a:solidFill>
              <a:ea typeface="等线" panose="02010600030101010101" pitchFamily="2" charset="-122"/>
              <a:cs typeface="Tahoma" panose="020B0604030504040204" pitchFamily="34" charset="0"/>
            </a:endParaRPr>
          </a:p>
          <a:p>
            <a:pPr>
              <a:defRPr/>
            </a:pPr>
            <a:endParaRPr lang="zh-CN" altLang="en-US" sz="4000" b="1" dirty="0">
              <a:cs typeface="Tahoma" panose="020B0604030504040204" pitchFamily="34" charset="0"/>
            </a:endParaRPr>
          </a:p>
        </p:txBody>
      </p:sp>
      <p:sp>
        <p:nvSpPr>
          <p:cNvPr id="12493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F76FF479-A09B-4B67-BB2E-AD1AF45DC2B6}" type="slidenum">
              <a:rPr kumimoji="0" lang="en-US" altLang="zh-CN" sz="1400"/>
              <a:pPr>
                <a:spcBef>
                  <a:spcPct val="0"/>
                </a:spcBef>
                <a:buClrTx/>
                <a:buSzTx/>
                <a:buFontTx/>
                <a:buNone/>
              </a:pPr>
              <a:t>81</a:t>
            </a:fld>
            <a:endParaRPr kumimoji="0" lang="en-US" altLang="zh-CN" sz="1400"/>
          </a:p>
        </p:txBody>
      </p:sp>
    </p:spTree>
    <p:extLst>
      <p:ext uri="{BB962C8B-B14F-4D97-AF65-F5344CB8AC3E}">
        <p14:creationId xmlns:p14="http://schemas.microsoft.com/office/powerpoint/2010/main" val="29135219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noChangeArrowheads="1"/>
          </p:cNvSpPr>
          <p:nvPr>
            <p:ph type="title"/>
          </p:nvPr>
        </p:nvSpPr>
        <p:spPr/>
        <p:txBody>
          <a:bodyPr/>
          <a:lstStyle/>
          <a:p>
            <a:r>
              <a:rPr lang="en-US" altLang="zh-CN" smtClean="0"/>
              <a:t>2019</a:t>
            </a:r>
            <a:r>
              <a:rPr lang="zh-CN" altLang="en-US" smtClean="0"/>
              <a:t>年</a:t>
            </a:r>
            <a:r>
              <a:rPr lang="en-US" altLang="zh-CN" smtClean="0"/>
              <a:t>408</a:t>
            </a:r>
            <a:r>
              <a:rPr lang="zh-CN" altLang="en-US" smtClean="0"/>
              <a:t>数据结构真题</a:t>
            </a:r>
          </a:p>
        </p:txBody>
      </p:sp>
      <p:sp>
        <p:nvSpPr>
          <p:cNvPr id="3" name="内容占位符 2"/>
          <p:cNvSpPr>
            <a:spLocks noGrp="1"/>
          </p:cNvSpPr>
          <p:nvPr>
            <p:ph idx="1"/>
          </p:nvPr>
        </p:nvSpPr>
        <p:spPr>
          <a:xfrm>
            <a:off x="167352" y="1211141"/>
            <a:ext cx="8837560" cy="4114800"/>
          </a:xfrm>
        </p:spPr>
        <p:txBody>
          <a:bodyPr/>
          <a:lstStyle/>
          <a:p>
            <a:pPr marL="0" indent="0">
              <a:buFont typeface="Wingdings" pitchFamily="2" charset="2"/>
              <a:buNone/>
              <a:defRPr/>
            </a:pPr>
            <a:r>
              <a:rPr lang="en-US" altLang="zh-CN" sz="2000" kern="100" dirty="0" smtClean="0">
                <a:ea typeface="等线" panose="02010600030101010101" pitchFamily="2" charset="-122"/>
                <a:cs typeface="Times New Roman" panose="02020603050405020304" pitchFamily="18" charset="0"/>
              </a:rPr>
              <a:t>    </a:t>
            </a:r>
            <a:r>
              <a:rPr lang="zh-CN" altLang="zh-CN" sz="2000" kern="100" dirty="0" smtClean="0">
                <a:ea typeface="等线" panose="02010600030101010101" pitchFamily="2" charset="-122"/>
                <a:cs typeface="Times New Roman" panose="02020603050405020304" pitchFamily="18" charset="0"/>
              </a:rPr>
              <a:t>设</a:t>
            </a:r>
            <a:r>
              <a:rPr lang="zh-CN" altLang="zh-CN" sz="2000" kern="100" dirty="0">
                <a:ea typeface="等线" panose="02010600030101010101" pitchFamily="2" charset="-122"/>
                <a:cs typeface="Times New Roman" panose="02020603050405020304" pitchFamily="18" charset="0"/>
              </a:rPr>
              <a:t>线性表</a:t>
            </a:r>
            <a:r>
              <a:rPr lang="en-US" altLang="zh-CN" sz="2000" kern="100" dirty="0">
                <a:ea typeface="等线" panose="02010600030101010101" pitchFamily="2" charset="-122"/>
                <a:cs typeface="Times New Roman" panose="02020603050405020304" pitchFamily="18" charset="0"/>
              </a:rPr>
              <a:t>L=(a</a:t>
            </a:r>
            <a:r>
              <a:rPr lang="en-US" altLang="zh-CN" sz="2000" kern="100" baseline="-25000" dirty="0">
                <a:ea typeface="等线" panose="02010600030101010101" pitchFamily="2" charset="-122"/>
                <a:cs typeface="Times New Roman" panose="02020603050405020304" pitchFamily="18" charset="0"/>
              </a:rPr>
              <a:t>1</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2</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n-2</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n-1</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n</a:t>
            </a:r>
            <a:r>
              <a:rPr lang="en-US" altLang="zh-CN" sz="2000" kern="100" dirty="0">
                <a:ea typeface="等线" panose="02010600030101010101" pitchFamily="2" charset="-122"/>
                <a:cs typeface="Times New Roman" panose="02020603050405020304" pitchFamily="18" charset="0"/>
              </a:rPr>
              <a:t>)</a:t>
            </a:r>
            <a:r>
              <a:rPr lang="zh-CN" altLang="zh-CN" sz="2000" kern="100" dirty="0">
                <a:ea typeface="等线" panose="02010600030101010101" pitchFamily="2" charset="-122"/>
                <a:cs typeface="Times New Roman" panose="02020603050405020304" pitchFamily="18" charset="0"/>
              </a:rPr>
              <a:t>，采用带头结点单链表保存，结点定义：</a:t>
            </a: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typedef struct {</a:t>
            </a:r>
            <a:endParaRPr lang="zh-CN" altLang="zh-CN" sz="2000" kern="100" dirty="0">
              <a:ea typeface="等线" panose="02010600030101010101" pitchFamily="2" charset="-122"/>
              <a:cs typeface="Times New Roman" panose="02020603050405020304" pitchFamily="18" charset="0"/>
            </a:endParaRP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   int data;         </a:t>
            </a:r>
            <a:r>
              <a:rPr lang="en-US" altLang="zh-CN" sz="2000" kern="100" dirty="0">
                <a:solidFill>
                  <a:srgbClr val="00B050"/>
                </a:solidFill>
                <a:ea typeface="等线" panose="02010600030101010101" pitchFamily="2" charset="-122"/>
                <a:cs typeface="Times New Roman" panose="02020603050405020304" pitchFamily="18" charset="0"/>
              </a:rPr>
              <a:t>//</a:t>
            </a:r>
            <a:r>
              <a:rPr lang="zh-CN" altLang="zh-CN" sz="2000" kern="100" dirty="0">
                <a:solidFill>
                  <a:srgbClr val="00B050"/>
                </a:solidFill>
                <a:ea typeface="等线" panose="02010600030101010101" pitchFamily="2" charset="-122"/>
                <a:cs typeface="Times New Roman" panose="02020603050405020304" pitchFamily="18" charset="0"/>
              </a:rPr>
              <a:t>数据域</a:t>
            </a: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   struct Node *next;  </a:t>
            </a:r>
            <a:r>
              <a:rPr lang="en-US" altLang="zh-CN" sz="2000" kern="100" dirty="0">
                <a:solidFill>
                  <a:srgbClr val="00B050"/>
                </a:solidFill>
                <a:ea typeface="等线" panose="02010600030101010101" pitchFamily="2" charset="-122"/>
                <a:cs typeface="Times New Roman" panose="02020603050405020304" pitchFamily="18" charset="0"/>
              </a:rPr>
              <a:t>//</a:t>
            </a:r>
            <a:r>
              <a:rPr lang="zh-CN" altLang="zh-CN" sz="2000" kern="100" dirty="0">
                <a:solidFill>
                  <a:srgbClr val="00B050"/>
                </a:solidFill>
                <a:ea typeface="等线" panose="02010600030101010101" pitchFamily="2" charset="-122"/>
                <a:cs typeface="Times New Roman" panose="02020603050405020304" pitchFamily="18" charset="0"/>
              </a:rPr>
              <a:t>指针域</a:t>
            </a: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a:t>
            </a:r>
            <a:r>
              <a:rPr lang="en-US" altLang="zh-CN" sz="2000" kern="100" dirty="0" err="1">
                <a:ea typeface="等线" panose="02010600030101010101" pitchFamily="2" charset="-122"/>
                <a:cs typeface="Times New Roman" panose="02020603050405020304" pitchFamily="18" charset="0"/>
              </a:rPr>
              <a:t>LNode</a:t>
            </a:r>
            <a:r>
              <a:rPr lang="en-US" altLang="zh-CN" sz="2000" kern="100" dirty="0">
                <a:ea typeface="等线" panose="02010600030101010101" pitchFamily="2" charset="-122"/>
                <a:cs typeface="Times New Roman" panose="02020603050405020304" pitchFamily="18" charset="0"/>
              </a:rPr>
              <a:t> *,</a:t>
            </a:r>
            <a:r>
              <a:rPr lang="en-US" altLang="zh-CN" sz="2000" kern="100" dirty="0" err="1">
                <a:ea typeface="等线" panose="02010600030101010101" pitchFamily="2" charset="-122"/>
                <a:cs typeface="Times New Roman" panose="02020603050405020304" pitchFamily="18" charset="0"/>
              </a:rPr>
              <a:t>LinkList</a:t>
            </a:r>
            <a:r>
              <a:rPr lang="en-US" altLang="zh-CN" sz="2000" kern="100" dirty="0">
                <a:ea typeface="等线" panose="02010600030101010101" pitchFamily="2" charset="-122"/>
                <a:cs typeface="Times New Roman" panose="02020603050405020304" pitchFamily="18" charset="0"/>
              </a:rPr>
              <a:t>;</a:t>
            </a:r>
            <a:endParaRPr lang="zh-CN" altLang="zh-CN" sz="2000" kern="100" dirty="0">
              <a:ea typeface="等线" panose="02010600030101010101" pitchFamily="2" charset="-122"/>
              <a:cs typeface="Times New Roman" panose="02020603050405020304" pitchFamily="18" charset="0"/>
            </a:endParaRPr>
          </a:p>
          <a:p>
            <a:pPr marL="0" indent="0">
              <a:buFont typeface="Wingdings" pitchFamily="2" charset="2"/>
              <a:buNone/>
              <a:defRPr/>
            </a:pPr>
            <a:r>
              <a:rPr lang="zh-CN" altLang="zh-CN" sz="2000" kern="100" dirty="0">
                <a:ea typeface="等线" panose="02010600030101010101" pitchFamily="2" charset="-122"/>
                <a:cs typeface="Times New Roman" panose="02020603050405020304" pitchFamily="18" charset="0"/>
              </a:rPr>
              <a:t>设计高效</a:t>
            </a:r>
            <a:r>
              <a:rPr lang="zh-CN" altLang="en-US" sz="2000" kern="100" dirty="0">
                <a:ea typeface="等线" panose="02010600030101010101" pitchFamily="2" charset="-122"/>
                <a:cs typeface="Times New Roman" panose="02020603050405020304" pitchFamily="18" charset="0"/>
              </a:rPr>
              <a:t>、</a:t>
            </a:r>
            <a:r>
              <a:rPr lang="zh-CN" altLang="zh-CN" sz="2000" kern="100" dirty="0">
                <a:ea typeface="等线" panose="02010600030101010101" pitchFamily="2" charset="-122"/>
                <a:cs typeface="Times New Roman" panose="02020603050405020304" pitchFamily="18" charset="0"/>
              </a:rPr>
              <a:t>空间复杂度为</a:t>
            </a:r>
            <a:r>
              <a:rPr lang="en-US" altLang="zh-CN" sz="2000" kern="100" dirty="0">
                <a:ea typeface="等线" panose="02010600030101010101" pitchFamily="2" charset="-122"/>
                <a:cs typeface="Times New Roman" panose="02020603050405020304" pitchFamily="18" charset="0"/>
              </a:rPr>
              <a:t>O(1)</a:t>
            </a:r>
            <a:r>
              <a:rPr lang="zh-CN" altLang="zh-CN" sz="2000" kern="100" dirty="0">
                <a:ea typeface="等线" panose="02010600030101010101" pitchFamily="2" charset="-122"/>
                <a:cs typeface="Times New Roman" panose="02020603050405020304" pitchFamily="18" charset="0"/>
              </a:rPr>
              <a:t>的算法，重排</a:t>
            </a:r>
            <a:r>
              <a:rPr lang="en-US" altLang="zh-CN" sz="2000" kern="100" dirty="0">
                <a:ea typeface="等线" panose="02010600030101010101" pitchFamily="2" charset="-122"/>
                <a:cs typeface="Times New Roman" panose="02020603050405020304" pitchFamily="18" charset="0"/>
              </a:rPr>
              <a:t>L</a:t>
            </a:r>
            <a:r>
              <a:rPr lang="zh-CN" altLang="zh-CN" sz="2000" kern="100" dirty="0">
                <a:ea typeface="等线" panose="02010600030101010101" pitchFamily="2" charset="-122"/>
                <a:cs typeface="Times New Roman" panose="02020603050405020304" pitchFamily="18" charset="0"/>
              </a:rPr>
              <a:t>得到</a:t>
            </a:r>
            <a:r>
              <a:rPr lang="en-US" altLang="zh-CN" sz="2000" kern="100" dirty="0">
                <a:ea typeface="等线" panose="02010600030101010101" pitchFamily="2" charset="-122"/>
                <a:cs typeface="Times New Roman" panose="02020603050405020304" pitchFamily="18" charset="0"/>
              </a:rPr>
              <a:t>L</a:t>
            </a:r>
            <a:r>
              <a:rPr lang="zh-CN" altLang="zh-CN" sz="2000" kern="100" dirty="0">
                <a:ea typeface="等线" panose="02010600030101010101" pitchFamily="2" charset="-122"/>
                <a:cs typeface="Times New Roman" panose="02020603050405020304" pitchFamily="18" charset="0"/>
              </a:rPr>
              <a:t>’</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1</a:t>
            </a:r>
            <a:r>
              <a:rPr lang="en-US" altLang="zh-CN" sz="2000" kern="100" dirty="0">
                <a:ea typeface="等线" panose="02010600030101010101" pitchFamily="2" charset="-122"/>
                <a:cs typeface="Times New Roman" panose="02020603050405020304" pitchFamily="18" charset="0"/>
              </a:rPr>
              <a:t>, a</a:t>
            </a:r>
            <a:r>
              <a:rPr lang="en-US" altLang="zh-CN" sz="2000" kern="100" baseline="-25000" dirty="0">
                <a:ea typeface="等线" panose="02010600030101010101" pitchFamily="2" charset="-122"/>
                <a:cs typeface="Times New Roman" panose="02020603050405020304" pitchFamily="18" charset="0"/>
              </a:rPr>
              <a:t>n</a:t>
            </a:r>
            <a:r>
              <a:rPr lang="en-US" altLang="zh-CN" sz="2000" kern="100" dirty="0">
                <a:ea typeface="等线" panose="02010600030101010101" pitchFamily="2" charset="-122"/>
                <a:cs typeface="Times New Roman" panose="02020603050405020304" pitchFamily="18" charset="0"/>
              </a:rPr>
              <a:t>, a</a:t>
            </a:r>
            <a:r>
              <a:rPr lang="en-US" altLang="zh-CN" sz="2000" kern="100" baseline="-25000" dirty="0">
                <a:ea typeface="等线" panose="02010600030101010101" pitchFamily="2" charset="-122"/>
                <a:cs typeface="Times New Roman" panose="02020603050405020304" pitchFamily="18" charset="0"/>
              </a:rPr>
              <a:t>2</a:t>
            </a:r>
            <a:r>
              <a:rPr lang="en-US" altLang="zh-CN" sz="2000" kern="100" dirty="0">
                <a:ea typeface="等线" panose="02010600030101010101" pitchFamily="2" charset="-122"/>
                <a:cs typeface="Times New Roman" panose="02020603050405020304" pitchFamily="18" charset="0"/>
              </a:rPr>
              <a:t>, a</a:t>
            </a:r>
            <a:r>
              <a:rPr lang="en-US" altLang="zh-CN" sz="2000" kern="100" baseline="-25000" dirty="0">
                <a:ea typeface="等线" panose="02010600030101010101" pitchFamily="2" charset="-122"/>
                <a:cs typeface="Times New Roman" panose="02020603050405020304" pitchFamily="18" charset="0"/>
              </a:rPr>
              <a:t>n-1</a:t>
            </a:r>
            <a:r>
              <a:rPr lang="en-US" altLang="zh-CN" sz="2000" kern="100" dirty="0">
                <a:ea typeface="等线" panose="02010600030101010101" pitchFamily="2" charset="-122"/>
                <a:cs typeface="Times New Roman" panose="02020603050405020304" pitchFamily="18" charset="0"/>
              </a:rPr>
              <a:t>,…,a</a:t>
            </a:r>
            <a:r>
              <a:rPr lang="en-US" altLang="zh-CN" sz="2000" kern="100" baseline="-25000" dirty="0">
                <a:ea typeface="等线" panose="02010600030101010101" pitchFamily="2" charset="-122"/>
                <a:cs typeface="Times New Roman" panose="02020603050405020304" pitchFamily="18" charset="0"/>
              </a:rPr>
              <a:t>n-2</a:t>
            </a:r>
            <a:r>
              <a:rPr lang="en-US" altLang="zh-CN" sz="2000" kern="100" dirty="0">
                <a:ea typeface="等线" panose="02010600030101010101" pitchFamily="2" charset="-122"/>
                <a:cs typeface="Times New Roman" panose="02020603050405020304" pitchFamily="18" charset="0"/>
              </a:rPr>
              <a:t>,</a:t>
            </a:r>
            <a:r>
              <a:rPr lang="zh-CN" altLang="zh-CN" sz="2000" kern="100" dirty="0">
                <a:ea typeface="等线" panose="02010600030101010101" pitchFamily="2" charset="-122"/>
                <a:cs typeface="Times New Roman" panose="02020603050405020304" pitchFamily="18" charset="0"/>
              </a:rPr>
              <a:t>…</a:t>
            </a:r>
            <a:r>
              <a:rPr lang="en-US" altLang="zh-CN" sz="2000" kern="100" dirty="0">
                <a:ea typeface="等线" panose="02010600030101010101" pitchFamily="2" charset="-122"/>
                <a:cs typeface="Times New Roman" panose="02020603050405020304" pitchFamily="18" charset="0"/>
              </a:rPr>
              <a:t>)</a:t>
            </a:r>
            <a:endParaRPr lang="zh-CN" altLang="zh-CN" sz="2000" kern="100" dirty="0">
              <a:ea typeface="等线" panose="02010600030101010101" pitchFamily="2" charset="-122"/>
              <a:cs typeface="Times New Roman" panose="02020603050405020304" pitchFamily="18" charset="0"/>
            </a:endParaRP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(1)</a:t>
            </a:r>
            <a:r>
              <a:rPr lang="zh-CN" altLang="zh-CN" sz="2000" kern="100" dirty="0">
                <a:ea typeface="等线" panose="02010600030101010101" pitchFamily="2" charset="-122"/>
                <a:cs typeface="Times New Roman" panose="02020603050405020304" pitchFamily="18" charset="0"/>
              </a:rPr>
              <a:t>给出算法的思想</a:t>
            </a:r>
            <a:r>
              <a:rPr lang="zh-CN" altLang="en-US" sz="2000" kern="100" dirty="0">
                <a:ea typeface="等线" panose="02010600030101010101" pitchFamily="2" charset="-122"/>
                <a:cs typeface="Times New Roman" panose="02020603050405020304" pitchFamily="18" charset="0"/>
              </a:rPr>
              <a:t>。</a:t>
            </a:r>
            <a:endParaRPr lang="zh-CN" altLang="zh-CN" sz="2000" kern="100" dirty="0">
              <a:ea typeface="等线" panose="02010600030101010101" pitchFamily="2" charset="-122"/>
              <a:cs typeface="Times New Roman" panose="02020603050405020304" pitchFamily="18" charset="0"/>
            </a:endParaRP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(2)</a:t>
            </a:r>
            <a:r>
              <a:rPr lang="zh-CN" altLang="zh-CN" sz="2000" kern="100" dirty="0">
                <a:ea typeface="等线" panose="02010600030101010101" pitchFamily="2" charset="-122"/>
                <a:cs typeface="Times New Roman" panose="02020603050405020304" pitchFamily="18" charset="0"/>
              </a:rPr>
              <a:t>根据设计思想，采用</a:t>
            </a:r>
            <a:r>
              <a:rPr lang="en-US" altLang="zh-CN" sz="2000" kern="100" dirty="0">
                <a:ea typeface="等线" panose="02010600030101010101" pitchFamily="2" charset="-122"/>
                <a:cs typeface="Times New Roman" panose="02020603050405020304" pitchFamily="18" charset="0"/>
              </a:rPr>
              <a:t>C</a:t>
            </a:r>
            <a:r>
              <a:rPr lang="zh-CN" altLang="zh-CN" sz="2000" kern="100" dirty="0">
                <a:ea typeface="等线" panose="02010600030101010101" pitchFamily="2" charset="-122"/>
                <a:cs typeface="Times New Roman" panose="02020603050405020304" pitchFamily="18" charset="0"/>
              </a:rPr>
              <a:t>或</a:t>
            </a:r>
            <a:r>
              <a:rPr lang="en-US" altLang="zh-CN" sz="2000" kern="100" dirty="0">
                <a:ea typeface="等线" panose="02010600030101010101" pitchFamily="2" charset="-122"/>
                <a:cs typeface="Times New Roman" panose="02020603050405020304" pitchFamily="18" charset="0"/>
              </a:rPr>
              <a:t>C++</a:t>
            </a:r>
            <a:r>
              <a:rPr lang="zh-CN" altLang="zh-CN" sz="2000" kern="100" dirty="0">
                <a:ea typeface="等线" panose="02010600030101010101" pitchFamily="2" charset="-122"/>
                <a:cs typeface="Times New Roman" panose="02020603050405020304" pitchFamily="18" charset="0"/>
              </a:rPr>
              <a:t>描述算法，关键之处给出注释</a:t>
            </a:r>
          </a:p>
          <a:p>
            <a:pPr marL="0" indent="0">
              <a:buFont typeface="Wingdings" pitchFamily="2" charset="2"/>
              <a:buNone/>
              <a:defRPr/>
            </a:pPr>
            <a:r>
              <a:rPr lang="en-US" altLang="zh-CN" sz="2000" kern="100" dirty="0">
                <a:ea typeface="等线" panose="02010600030101010101" pitchFamily="2" charset="-122"/>
                <a:cs typeface="Times New Roman" panose="02020603050405020304" pitchFamily="18" charset="0"/>
              </a:rPr>
              <a:t>(3)</a:t>
            </a:r>
            <a:r>
              <a:rPr lang="zh-CN" altLang="zh-CN" sz="2000" kern="100" dirty="0">
                <a:ea typeface="等线" panose="02010600030101010101" pitchFamily="2" charset="-122"/>
                <a:cs typeface="Times New Roman" panose="02020603050405020304" pitchFamily="18" charset="0"/>
              </a:rPr>
              <a:t>说明你所设计的算法的时间复杂度。</a:t>
            </a:r>
          </a:p>
          <a:p>
            <a:pPr marL="0" indent="0">
              <a:buFont typeface="Wingdings" pitchFamily="2" charset="2"/>
              <a:buNone/>
              <a:defRPr/>
            </a:pPr>
            <a:endParaRPr lang="zh-CN" altLang="en-US" sz="3600" dirty="0"/>
          </a:p>
        </p:txBody>
      </p:sp>
      <p:sp>
        <p:nvSpPr>
          <p:cNvPr id="126980" name="灯片编号占位符 3"/>
          <p:cNvSpPr>
            <a:spLocks noGrp="1" noChangeArrowheads="1"/>
          </p:cNvSpPr>
          <p:nvPr>
            <p:ph type="sldNum" sz="quarter" idx="12"/>
          </p:nvPr>
        </p:nvSpPr>
        <p:spPr>
          <a:xfrm>
            <a:off x="7240257" y="6383338"/>
            <a:ext cx="190533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3FE1D3A4-C7DF-49F9-B9A4-4F03BE2404AD}" type="slidenum">
              <a:rPr kumimoji="0" lang="en-US" altLang="zh-CN" sz="1400"/>
              <a:pPr>
                <a:spcBef>
                  <a:spcPct val="0"/>
                </a:spcBef>
                <a:buClrTx/>
                <a:buSzTx/>
                <a:buFontTx/>
                <a:buNone/>
              </a:pPr>
              <a:t>82</a:t>
            </a:fld>
            <a:endParaRPr kumimoji="0" lang="en-US" altLang="zh-CN" sz="1400"/>
          </a:p>
        </p:txBody>
      </p:sp>
      <p:pic>
        <p:nvPicPr>
          <p:cNvPr id="12493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55" y="4871795"/>
            <a:ext cx="6459072"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1310770" y="5965092"/>
            <a:ext cx="229116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2000" b="1" dirty="0">
                <a:latin typeface="Times New Roman" pitchFamily="18" charset="0"/>
              </a:rPr>
              <a:t>时间复杂度</a:t>
            </a:r>
            <a:r>
              <a:rPr lang="en-US" altLang="zh-CN" sz="2000" b="1" dirty="0">
                <a:latin typeface="Times New Roman" pitchFamily="18" charset="0"/>
              </a:rPr>
              <a:t>O(n)</a:t>
            </a:r>
            <a:endParaRPr lang="zh-CN" altLang="en-US" sz="2000" b="1" dirty="0">
              <a:latin typeface="Times New Roman" pitchFamily="18" charset="0"/>
            </a:endParaRPr>
          </a:p>
        </p:txBody>
      </p:sp>
    </p:spTree>
    <p:extLst>
      <p:ext uri="{BB962C8B-B14F-4D97-AF65-F5344CB8AC3E}">
        <p14:creationId xmlns:p14="http://schemas.microsoft.com/office/powerpoint/2010/main" val="3373847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noChangeArrowheads="1"/>
          </p:cNvSpPr>
          <p:nvPr>
            <p:ph type="title"/>
          </p:nvPr>
        </p:nvSpPr>
        <p:spPr/>
        <p:txBody>
          <a:bodyPr/>
          <a:lstStyle/>
          <a:p>
            <a:r>
              <a:rPr lang="en-US" altLang="zh-CN" smtClean="0"/>
              <a:t>2019</a:t>
            </a:r>
            <a:r>
              <a:rPr lang="zh-CN" altLang="en-US" smtClean="0"/>
              <a:t>年</a:t>
            </a:r>
            <a:r>
              <a:rPr lang="en-US" altLang="zh-CN" smtClean="0"/>
              <a:t>408</a:t>
            </a:r>
            <a:r>
              <a:rPr lang="zh-CN" altLang="en-US" smtClean="0"/>
              <a:t>数据结构真题</a:t>
            </a:r>
          </a:p>
        </p:txBody>
      </p:sp>
      <p:sp>
        <p:nvSpPr>
          <p:cNvPr id="3" name="内容占位符 2"/>
          <p:cNvSpPr>
            <a:spLocks noGrp="1"/>
          </p:cNvSpPr>
          <p:nvPr>
            <p:ph idx="1"/>
          </p:nvPr>
        </p:nvSpPr>
        <p:spPr>
          <a:xfrm>
            <a:off x="562788" y="978021"/>
            <a:ext cx="8582800" cy="5308479"/>
          </a:xfrm>
        </p:spPr>
        <p:txBody>
          <a:bodyPr/>
          <a:lstStyle/>
          <a:p>
            <a:pPr marL="0" indent="0">
              <a:spcBef>
                <a:spcPts val="0"/>
              </a:spcBef>
              <a:buFont typeface="Wingdings" pitchFamily="2" charset="2"/>
              <a:buNone/>
              <a:defRPr/>
            </a:pPr>
            <a:r>
              <a:rPr lang="en-US" altLang="zh-CN" sz="1200" dirty="0"/>
              <a:t>void change_list41(</a:t>
            </a:r>
            <a:r>
              <a:rPr lang="en-US" altLang="zh-CN" sz="1200" dirty="0" err="1"/>
              <a:t>LinkList</a:t>
            </a:r>
            <a:r>
              <a:rPr lang="en-US" altLang="zh-CN" sz="1200" dirty="0"/>
              <a:t> &amp;L)</a:t>
            </a:r>
          </a:p>
          <a:p>
            <a:pPr marL="0" indent="0">
              <a:spcBef>
                <a:spcPts val="0"/>
              </a:spcBef>
              <a:buFont typeface="Wingdings" pitchFamily="2" charset="2"/>
              <a:buNone/>
              <a:defRPr/>
            </a:pPr>
            <a:r>
              <a:rPr lang="en-US" altLang="zh-CN" sz="1200" dirty="0"/>
              <a:t>{</a:t>
            </a:r>
          </a:p>
          <a:p>
            <a:pPr marL="0" indent="0">
              <a:spcBef>
                <a:spcPts val="0"/>
              </a:spcBef>
              <a:buFont typeface="Wingdings" pitchFamily="2" charset="2"/>
              <a:buNone/>
              <a:defRPr/>
            </a:pPr>
            <a:r>
              <a:rPr lang="en-US" altLang="zh-CN" sz="1200" dirty="0"/>
              <a:t>	p=q=L;</a:t>
            </a:r>
          </a:p>
          <a:p>
            <a:pPr marL="0" indent="0">
              <a:spcBef>
                <a:spcPts val="0"/>
              </a:spcBef>
              <a:buFont typeface="Wingdings" pitchFamily="2" charset="2"/>
              <a:buNone/>
              <a:defRPr/>
            </a:pPr>
            <a:r>
              <a:rPr lang="en-US" altLang="zh-CN" sz="1200" dirty="0"/>
              <a:t>	while(q-&gt;next!=NULL)</a:t>
            </a:r>
          </a:p>
          <a:p>
            <a:pPr marL="0" indent="0">
              <a:spcBef>
                <a:spcPts val="0"/>
              </a:spcBef>
              <a:buFont typeface="Wingdings" pitchFamily="2" charset="2"/>
              <a:buNone/>
              <a:defRPr/>
            </a:pPr>
            <a:r>
              <a:rPr lang="en-US" altLang="zh-CN" sz="1200" dirty="0"/>
              <a:t>	{ // </a:t>
            </a:r>
            <a:r>
              <a:rPr lang="zh-CN" altLang="en-US" sz="1200" dirty="0"/>
              <a:t>寻找中间结点</a:t>
            </a:r>
          </a:p>
          <a:p>
            <a:pPr marL="0" indent="0">
              <a:spcBef>
                <a:spcPts val="0"/>
              </a:spcBef>
              <a:buFont typeface="Wingdings" pitchFamily="2" charset="2"/>
              <a:buNone/>
              <a:defRPr/>
            </a:pPr>
            <a:r>
              <a:rPr lang="zh-CN" altLang="en-US" sz="1200" dirty="0"/>
              <a:t>		</a:t>
            </a:r>
            <a:r>
              <a:rPr lang="en-US" altLang="zh-CN" sz="1200" dirty="0"/>
              <a:t>p=p-&gt;next;//p </a:t>
            </a:r>
            <a:r>
              <a:rPr lang="zh-CN" altLang="en-US" sz="1200" dirty="0"/>
              <a:t>走一步</a:t>
            </a:r>
          </a:p>
          <a:p>
            <a:pPr marL="0" indent="0">
              <a:spcBef>
                <a:spcPts val="0"/>
              </a:spcBef>
              <a:buFont typeface="Wingdings" pitchFamily="2" charset="2"/>
              <a:buNone/>
              <a:defRPr/>
            </a:pPr>
            <a:r>
              <a:rPr lang="zh-CN" altLang="en-US" sz="1200" dirty="0"/>
              <a:t>		</a:t>
            </a:r>
            <a:r>
              <a:rPr lang="en-US" altLang="zh-CN" sz="1200" dirty="0"/>
              <a:t>q=q-&gt;next;</a:t>
            </a:r>
          </a:p>
          <a:p>
            <a:pPr marL="0" indent="0">
              <a:spcBef>
                <a:spcPts val="0"/>
              </a:spcBef>
              <a:buFont typeface="Wingdings" pitchFamily="2" charset="2"/>
              <a:buNone/>
              <a:defRPr/>
            </a:pPr>
            <a:r>
              <a:rPr lang="en-US" altLang="zh-CN" sz="1200" dirty="0"/>
              <a:t>		if(q-&gt;next!=NULL) </a:t>
            </a:r>
          </a:p>
          <a:p>
            <a:pPr marL="0" indent="0">
              <a:spcBef>
                <a:spcPts val="0"/>
              </a:spcBef>
              <a:buFont typeface="Wingdings" pitchFamily="2" charset="2"/>
              <a:buNone/>
              <a:defRPr/>
            </a:pPr>
            <a:r>
              <a:rPr lang="en-US" altLang="zh-CN" sz="1200" dirty="0"/>
              <a:t>		    q=q-&gt;next;//q </a:t>
            </a:r>
            <a:r>
              <a:rPr lang="zh-CN" altLang="en-US" sz="1200" dirty="0"/>
              <a:t>走两步</a:t>
            </a:r>
          </a:p>
          <a:p>
            <a:pPr marL="0" indent="0">
              <a:spcBef>
                <a:spcPts val="0"/>
              </a:spcBef>
              <a:buFont typeface="Wingdings" pitchFamily="2" charset="2"/>
              <a:buNone/>
              <a:defRPr/>
            </a:pPr>
            <a:r>
              <a:rPr lang="zh-CN" altLang="en-US" sz="1200" dirty="0"/>
              <a:t>	</a:t>
            </a:r>
            <a:r>
              <a:rPr lang="en-US" altLang="zh-CN" sz="1200" dirty="0"/>
              <a:t>}</a:t>
            </a:r>
          </a:p>
          <a:p>
            <a:pPr marL="0" indent="0">
              <a:spcBef>
                <a:spcPts val="0"/>
              </a:spcBef>
              <a:buFont typeface="Wingdings" pitchFamily="2" charset="2"/>
              <a:buNone/>
              <a:defRPr/>
            </a:pPr>
            <a:r>
              <a:rPr lang="en-US" altLang="zh-CN" sz="1200" dirty="0"/>
              <a:t>	q=p-&gt;next;//p </a:t>
            </a:r>
            <a:r>
              <a:rPr lang="zh-CN" altLang="en-US" sz="1200" dirty="0"/>
              <a:t>所指结点为中间结点， </a:t>
            </a:r>
            <a:r>
              <a:rPr lang="en-US" altLang="zh-CN" sz="1200" dirty="0"/>
              <a:t>q </a:t>
            </a:r>
            <a:r>
              <a:rPr lang="zh-CN" altLang="en-US" sz="1200" dirty="0"/>
              <a:t>为后半段链表的首结点</a:t>
            </a:r>
          </a:p>
          <a:p>
            <a:pPr marL="0" indent="0">
              <a:spcBef>
                <a:spcPts val="0"/>
              </a:spcBef>
              <a:buFont typeface="Wingdings" pitchFamily="2" charset="2"/>
              <a:buNone/>
              <a:defRPr/>
            </a:pPr>
            <a:r>
              <a:rPr lang="zh-CN" altLang="en-US" sz="1200" dirty="0"/>
              <a:t>	</a:t>
            </a:r>
            <a:r>
              <a:rPr lang="en-US" altLang="zh-CN" sz="1200" dirty="0"/>
              <a:t>p-&gt;next=NULL;</a:t>
            </a:r>
          </a:p>
          <a:p>
            <a:pPr marL="0" indent="0">
              <a:spcBef>
                <a:spcPts val="0"/>
              </a:spcBef>
              <a:buFont typeface="Wingdings" pitchFamily="2" charset="2"/>
              <a:buNone/>
              <a:defRPr/>
            </a:pPr>
            <a:r>
              <a:rPr lang="en-US" altLang="zh-CN" sz="1200" dirty="0"/>
              <a:t>	while(q!=NULL)</a:t>
            </a:r>
          </a:p>
          <a:p>
            <a:pPr marL="0" indent="0">
              <a:spcBef>
                <a:spcPts val="0"/>
              </a:spcBef>
              <a:buFont typeface="Wingdings" pitchFamily="2" charset="2"/>
              <a:buNone/>
              <a:defRPr/>
            </a:pPr>
            <a:r>
              <a:rPr lang="en-US" altLang="zh-CN" sz="1200" dirty="0"/>
              <a:t>	{ //</a:t>
            </a:r>
            <a:r>
              <a:rPr lang="zh-CN" altLang="en-US" sz="1200" dirty="0"/>
              <a:t>将链表后半段以</a:t>
            </a:r>
            <a:r>
              <a:rPr lang="en-US" altLang="zh-CN" sz="1200" dirty="0"/>
              <a:t>p</a:t>
            </a:r>
            <a:r>
              <a:rPr lang="zh-CN" altLang="en-US" sz="1200" dirty="0"/>
              <a:t>为头指针逆置</a:t>
            </a:r>
          </a:p>
          <a:p>
            <a:pPr marL="0" indent="0">
              <a:spcBef>
                <a:spcPts val="0"/>
              </a:spcBef>
              <a:buFont typeface="Wingdings" pitchFamily="2" charset="2"/>
              <a:buNone/>
              <a:defRPr/>
            </a:pPr>
            <a:r>
              <a:rPr lang="zh-CN" altLang="en-US" sz="1200" dirty="0"/>
              <a:t>		</a:t>
            </a:r>
            <a:r>
              <a:rPr lang="en-US" altLang="zh-CN" sz="1200" dirty="0"/>
              <a:t>r=q-&gt;next;</a:t>
            </a:r>
          </a:p>
          <a:p>
            <a:pPr marL="0" indent="0">
              <a:spcBef>
                <a:spcPts val="0"/>
              </a:spcBef>
              <a:buFont typeface="Wingdings" pitchFamily="2" charset="2"/>
              <a:buNone/>
              <a:defRPr/>
            </a:pPr>
            <a:r>
              <a:rPr lang="en-US" altLang="zh-CN" sz="1200" dirty="0"/>
              <a:t>		q-&gt;next=p-&gt;next;</a:t>
            </a:r>
          </a:p>
          <a:p>
            <a:pPr marL="0" indent="0">
              <a:spcBef>
                <a:spcPts val="0"/>
              </a:spcBef>
              <a:buFont typeface="Wingdings" pitchFamily="2" charset="2"/>
              <a:buNone/>
              <a:defRPr/>
            </a:pPr>
            <a:r>
              <a:rPr lang="en-US" altLang="zh-CN" sz="1200" dirty="0"/>
              <a:t>		p-&gt;next=q;</a:t>
            </a:r>
          </a:p>
          <a:p>
            <a:pPr marL="0" indent="0">
              <a:spcBef>
                <a:spcPts val="0"/>
              </a:spcBef>
              <a:buFont typeface="Wingdings" pitchFamily="2" charset="2"/>
              <a:buNone/>
              <a:defRPr/>
            </a:pPr>
            <a:r>
              <a:rPr lang="en-US" altLang="zh-CN" sz="1200" dirty="0"/>
              <a:t>		q=r;</a:t>
            </a:r>
          </a:p>
          <a:p>
            <a:pPr marL="0" indent="0">
              <a:spcBef>
                <a:spcPts val="0"/>
              </a:spcBef>
              <a:buFont typeface="Wingdings" pitchFamily="2" charset="2"/>
              <a:buNone/>
              <a:defRPr/>
            </a:pPr>
            <a:r>
              <a:rPr lang="en-US" altLang="zh-CN" sz="1200" dirty="0"/>
              <a:t>	}</a:t>
            </a:r>
          </a:p>
          <a:p>
            <a:pPr marL="0" indent="0">
              <a:spcBef>
                <a:spcPts val="0"/>
              </a:spcBef>
              <a:buFont typeface="Wingdings" pitchFamily="2" charset="2"/>
              <a:buNone/>
              <a:defRPr/>
            </a:pPr>
            <a:r>
              <a:rPr lang="en-US" altLang="zh-CN" sz="1200" dirty="0"/>
              <a:t>	s=L-&gt;next;//s </a:t>
            </a:r>
            <a:r>
              <a:rPr lang="zh-CN" altLang="en-US" sz="1200" dirty="0"/>
              <a:t>指向前半段的第一个数据结点，即插入点</a:t>
            </a:r>
          </a:p>
          <a:p>
            <a:pPr marL="0" indent="0">
              <a:spcBef>
                <a:spcPts val="0"/>
              </a:spcBef>
              <a:buFont typeface="Wingdings" pitchFamily="2" charset="2"/>
              <a:buNone/>
              <a:defRPr/>
            </a:pPr>
            <a:r>
              <a:rPr lang="zh-CN" altLang="en-US" sz="1200" dirty="0"/>
              <a:t>	</a:t>
            </a:r>
            <a:r>
              <a:rPr lang="en-US" altLang="zh-CN" sz="1200" dirty="0"/>
              <a:t>q=p-&gt;next;//q </a:t>
            </a:r>
            <a:r>
              <a:rPr lang="zh-CN" altLang="en-US" sz="1200" dirty="0"/>
              <a:t>指向后半段的第一个数据结点</a:t>
            </a:r>
          </a:p>
          <a:p>
            <a:pPr marL="0" indent="0">
              <a:spcBef>
                <a:spcPts val="0"/>
              </a:spcBef>
              <a:buFont typeface="Wingdings" pitchFamily="2" charset="2"/>
              <a:buNone/>
              <a:defRPr/>
            </a:pPr>
            <a:r>
              <a:rPr lang="zh-CN" altLang="en-US" sz="1200" dirty="0"/>
              <a:t>	</a:t>
            </a:r>
            <a:r>
              <a:rPr lang="en-US" altLang="zh-CN" sz="1200" dirty="0"/>
              <a:t>p-&gt;next=NULL;</a:t>
            </a:r>
          </a:p>
          <a:p>
            <a:pPr marL="0" indent="0">
              <a:spcBef>
                <a:spcPts val="0"/>
              </a:spcBef>
              <a:buFont typeface="Wingdings" pitchFamily="2" charset="2"/>
              <a:buNone/>
              <a:defRPr/>
            </a:pPr>
            <a:r>
              <a:rPr lang="en-US" altLang="zh-CN" sz="1200" dirty="0"/>
              <a:t>	while(q!=NULL)</a:t>
            </a:r>
          </a:p>
          <a:p>
            <a:pPr marL="0" indent="0">
              <a:spcBef>
                <a:spcPts val="0"/>
              </a:spcBef>
              <a:buFont typeface="Wingdings" pitchFamily="2" charset="2"/>
              <a:buNone/>
              <a:defRPr/>
            </a:pPr>
            <a:r>
              <a:rPr lang="en-US" altLang="zh-CN" sz="1200" dirty="0"/>
              <a:t>	{ //</a:t>
            </a:r>
            <a:r>
              <a:rPr lang="zh-CN" altLang="en-US" sz="1200" dirty="0"/>
              <a:t>将链表后半段的结点插入到指定位置</a:t>
            </a:r>
          </a:p>
          <a:p>
            <a:pPr marL="0" indent="0">
              <a:spcBef>
                <a:spcPts val="0"/>
              </a:spcBef>
              <a:buFont typeface="Wingdings" pitchFamily="2" charset="2"/>
              <a:buNone/>
              <a:defRPr/>
            </a:pPr>
            <a:r>
              <a:rPr lang="zh-CN" altLang="en-US" sz="1200" dirty="0"/>
              <a:t>		</a:t>
            </a:r>
            <a:r>
              <a:rPr lang="en-US" altLang="zh-CN" sz="1200" dirty="0"/>
              <a:t>r=q-&gt;next;  //r </a:t>
            </a:r>
            <a:r>
              <a:rPr lang="zh-CN" altLang="en-US" sz="1200" dirty="0"/>
              <a:t>指向后半段的下一个结点</a:t>
            </a:r>
          </a:p>
          <a:p>
            <a:pPr marL="0" indent="0">
              <a:spcBef>
                <a:spcPts val="0"/>
              </a:spcBef>
              <a:buFont typeface="Wingdings" pitchFamily="2" charset="2"/>
              <a:buNone/>
              <a:defRPr/>
            </a:pPr>
            <a:r>
              <a:rPr lang="zh-CN" altLang="en-US" sz="1200" dirty="0"/>
              <a:t>		</a:t>
            </a:r>
            <a:r>
              <a:rPr lang="en-US" altLang="zh-CN" sz="1200" dirty="0"/>
              <a:t>q-&gt;next=s-&gt;next;//</a:t>
            </a:r>
            <a:r>
              <a:rPr lang="zh-CN" altLang="en-US" sz="1200" dirty="0"/>
              <a:t>将</a:t>
            </a:r>
            <a:r>
              <a:rPr lang="en-US" altLang="zh-CN" sz="1200" dirty="0"/>
              <a:t>q </a:t>
            </a:r>
            <a:r>
              <a:rPr lang="zh-CN" altLang="en-US" sz="1200" dirty="0"/>
              <a:t>所指结点插入到</a:t>
            </a:r>
            <a:r>
              <a:rPr lang="en-US" altLang="zh-CN" sz="1200" dirty="0"/>
              <a:t>s </a:t>
            </a:r>
            <a:r>
              <a:rPr lang="zh-CN" altLang="en-US" sz="1200" dirty="0"/>
              <a:t>所指结点之后</a:t>
            </a:r>
          </a:p>
          <a:p>
            <a:pPr marL="0" indent="0">
              <a:spcBef>
                <a:spcPts val="0"/>
              </a:spcBef>
              <a:buFont typeface="Wingdings" pitchFamily="2" charset="2"/>
              <a:buNone/>
              <a:defRPr/>
            </a:pPr>
            <a:r>
              <a:rPr lang="zh-CN" altLang="en-US" sz="1200" dirty="0"/>
              <a:t>		</a:t>
            </a:r>
            <a:r>
              <a:rPr lang="en-US" altLang="zh-CN" sz="1200" dirty="0"/>
              <a:t>s-&gt;next=q;</a:t>
            </a:r>
          </a:p>
          <a:p>
            <a:pPr marL="0" indent="0">
              <a:spcBef>
                <a:spcPts val="0"/>
              </a:spcBef>
              <a:buFont typeface="Wingdings" pitchFamily="2" charset="2"/>
              <a:buNone/>
              <a:defRPr/>
            </a:pPr>
            <a:r>
              <a:rPr lang="en-US" altLang="zh-CN" sz="1200" dirty="0"/>
              <a:t>		s=q-&gt;next;//s </a:t>
            </a:r>
            <a:r>
              <a:rPr lang="zh-CN" altLang="en-US" sz="1200" dirty="0"/>
              <a:t>指向前半段的下一个插入点</a:t>
            </a:r>
          </a:p>
          <a:p>
            <a:pPr marL="0" indent="0">
              <a:spcBef>
                <a:spcPts val="0"/>
              </a:spcBef>
              <a:buFont typeface="Wingdings" pitchFamily="2" charset="2"/>
              <a:buNone/>
              <a:defRPr/>
            </a:pPr>
            <a:r>
              <a:rPr lang="zh-CN" altLang="en-US" sz="1200" dirty="0"/>
              <a:t>		</a:t>
            </a:r>
            <a:r>
              <a:rPr lang="en-US" altLang="zh-CN" sz="1200" dirty="0"/>
              <a:t>q=r;</a:t>
            </a:r>
          </a:p>
          <a:p>
            <a:pPr marL="0" indent="0">
              <a:spcBef>
                <a:spcPts val="0"/>
              </a:spcBef>
              <a:buFont typeface="Wingdings" pitchFamily="2" charset="2"/>
              <a:buNone/>
              <a:defRPr/>
            </a:pPr>
            <a:r>
              <a:rPr lang="en-US" altLang="zh-CN" sz="1200" dirty="0"/>
              <a:t>	}</a:t>
            </a:r>
          </a:p>
          <a:p>
            <a:pPr marL="0" indent="0">
              <a:spcBef>
                <a:spcPts val="0"/>
              </a:spcBef>
              <a:buFont typeface="Wingdings" pitchFamily="2" charset="2"/>
              <a:buNone/>
              <a:defRPr/>
            </a:pPr>
            <a:r>
              <a:rPr lang="en-US" altLang="zh-CN" sz="1200" dirty="0"/>
              <a:t>}</a:t>
            </a:r>
            <a:endParaRPr lang="zh-CN" altLang="en-US" dirty="0"/>
          </a:p>
        </p:txBody>
      </p:sp>
      <p:sp>
        <p:nvSpPr>
          <p:cNvPr id="129028"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fld id="{742BF939-6F7F-4A7F-AE96-1142DD3BA2B1}" type="slidenum">
              <a:rPr kumimoji="0" lang="en-US" altLang="zh-CN" sz="1400"/>
              <a:pPr>
                <a:spcBef>
                  <a:spcPct val="0"/>
                </a:spcBef>
                <a:buClrTx/>
                <a:buSzTx/>
                <a:buFontTx/>
                <a:buNone/>
              </a:pPr>
              <a:t>83</a:t>
            </a:fld>
            <a:endParaRPr kumimoji="0" lang="en-US" altLang="zh-CN" sz="1400"/>
          </a:p>
        </p:txBody>
      </p:sp>
    </p:spTree>
    <p:extLst>
      <p:ext uri="{BB962C8B-B14F-4D97-AF65-F5344CB8AC3E}">
        <p14:creationId xmlns:p14="http://schemas.microsoft.com/office/powerpoint/2010/main" val="40977482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2512" t="11887" r="17577" b="37538"/>
          <a:stretch>
            <a:fillRect/>
          </a:stretch>
        </p:blipFill>
        <p:spPr>
          <a:xfrm>
            <a:off x="0" y="0"/>
            <a:ext cx="9145588" cy="6858000"/>
          </a:xfrm>
          <a:prstGeom prst="rect">
            <a:avLst/>
          </a:prstGeom>
        </p:spPr>
      </p:pic>
      <p:sp>
        <p:nvSpPr>
          <p:cNvPr id="6" name="矩形 5"/>
          <p:cNvSpPr/>
          <p:nvPr/>
        </p:nvSpPr>
        <p:spPr>
          <a:xfrm>
            <a:off x="0" y="0"/>
            <a:ext cx="9145588" cy="6858000"/>
          </a:xfrm>
          <a:prstGeom prst="rect">
            <a:avLst/>
          </a:prstGeom>
          <a:gradFill flip="none" rotWithShape="1">
            <a:gsLst>
              <a:gs pos="100000">
                <a:schemeClr val="bg1">
                  <a:alpha val="5000"/>
                </a:schemeClr>
              </a:gs>
              <a:gs pos="0">
                <a:schemeClr val="bg1">
                  <a:alpha val="90000"/>
                </a:scheme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15810" y="2198930"/>
            <a:ext cx="5713968" cy="1015663"/>
          </a:xfrm>
          <a:prstGeom prst="rect">
            <a:avLst/>
          </a:prstGeom>
          <a:noFill/>
        </p:spPr>
        <p:txBody>
          <a:bodyPr wrap="square" rtlCol="0">
            <a:spAutoFit/>
          </a:bodyPr>
          <a:lstStyle/>
          <a:p>
            <a:pPr algn="ctr"/>
            <a:r>
              <a:rPr lang="zh-CN" altLang="en-US" sz="5800" dirty="0" smtClean="0">
                <a:solidFill>
                  <a:schemeClr val="accent1">
                    <a:lumMod val="75000"/>
                  </a:schemeClr>
                </a:solidFill>
                <a:effectLst>
                  <a:outerShdw blurRad="203200" dist="76200" dir="3300000" algn="tl" rotWithShape="0">
                    <a:prstClr val="black">
                      <a:alpha val="18000"/>
                    </a:prstClr>
                  </a:outerShdw>
                </a:effectLst>
                <a:latin typeface="方正兰亭粗黑简体" panose="02000000000000000000" pitchFamily="2" charset="-122"/>
                <a:ea typeface="方正兰亭粗黑简体" panose="02000000000000000000" pitchFamily="2" charset="-122"/>
              </a:rPr>
              <a:t>谢谢大家</a:t>
            </a:r>
            <a:endParaRPr lang="zh-CN" altLang="en-US" sz="5800" dirty="0">
              <a:solidFill>
                <a:schemeClr val="accent1">
                  <a:lumMod val="75000"/>
                </a:schemeClr>
              </a:solidFill>
              <a:effectLst>
                <a:outerShdw blurRad="203200" dist="76200" dir="3300000" algn="tl" rotWithShape="0">
                  <a:prstClr val="black">
                    <a:alpha val="18000"/>
                  </a:prstClr>
                </a:outerShdw>
              </a:effectLst>
              <a:latin typeface="方正兰亭粗黑简体" panose="02000000000000000000" pitchFamily="2" charset="-122"/>
              <a:ea typeface="方正兰亭粗黑简体" panose="02000000000000000000" pitchFamily="2" charset="-122"/>
            </a:endParaRPr>
          </a:p>
        </p:txBody>
      </p:sp>
      <p:sp>
        <p:nvSpPr>
          <p:cNvPr id="10" name="文本框 9"/>
          <p:cNvSpPr txBox="1"/>
          <p:nvPr/>
        </p:nvSpPr>
        <p:spPr>
          <a:xfrm>
            <a:off x="7008962" y="6257506"/>
            <a:ext cx="180994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a:t>
            </a:r>
            <a:endParaRPr kumimoji="0" lang="zh-CN" altLang="en-US" sz="2000" b="1"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endParaRPr>
          </a:p>
        </p:txBody>
      </p:sp>
      <p:pic>
        <p:nvPicPr>
          <p:cNvPr id="3" name="图形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131024" y="602609"/>
            <a:ext cx="2376721" cy="834689"/>
          </a:xfrm>
          <a:prstGeom prst="rect">
            <a:avLst/>
          </a:prstGeom>
        </p:spPr>
      </p:pic>
      <p:sp>
        <p:nvSpPr>
          <p:cNvPr id="9" name="文本框 8"/>
          <p:cNvSpPr txBox="1"/>
          <p:nvPr/>
        </p:nvSpPr>
        <p:spPr>
          <a:xfrm>
            <a:off x="390712" y="6257506"/>
            <a:ext cx="24693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A5A5A5"/>
                </a:solidFill>
                <a:effectLst/>
                <a:uLnTx/>
                <a:uFillTx/>
                <a:latin typeface="苏新诗柳楷简" panose="02010600000101010101" pitchFamily="2" charset="-122"/>
                <a:ea typeface="苏新诗柳楷简" panose="02010600000101010101" pitchFamily="2" charset="-122"/>
                <a:cs typeface="+mn-cs"/>
              </a:rPr>
              <a:t>笃信仁厚 慎思勤勉</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zh-CN" altLang="en-US" dirty="0"/>
              <a:t>算法</a:t>
            </a:r>
            <a:r>
              <a:rPr lang="en-US" altLang="zh-CN" dirty="0"/>
              <a:t>2.2: </a:t>
            </a:r>
            <a:r>
              <a:rPr lang="zh-CN" altLang="en-US" dirty="0"/>
              <a:t>有序线性表合并</a:t>
            </a:r>
            <a:endParaRPr lang="en-US" altLang="zh-CN" dirty="0"/>
          </a:p>
        </p:txBody>
      </p:sp>
      <p:sp>
        <p:nvSpPr>
          <p:cNvPr id="21507" name="Rectangle 4"/>
          <p:cNvSpPr>
            <a:spLocks noChangeArrowheads="1"/>
          </p:cNvSpPr>
          <p:nvPr/>
        </p:nvSpPr>
        <p:spPr bwMode="auto">
          <a:xfrm>
            <a:off x="181722" y="1070586"/>
            <a:ext cx="8889957"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ts val="300"/>
              </a:spcBef>
              <a:buClr>
                <a:schemeClr val="folHlink"/>
              </a:buClr>
              <a:buSzPct val="60000"/>
              <a:buFont typeface="Wingdings" pitchFamily="2" charset="2"/>
              <a:buNone/>
            </a:pPr>
            <a:r>
              <a:rPr lang="en-US" altLang="zh-CN" sz="2400" dirty="0">
                <a:latin typeface="Tahoma" pitchFamily="34" charset="0"/>
              </a:rPr>
              <a:t> </a:t>
            </a:r>
            <a:r>
              <a:rPr lang="en-US" altLang="zh-CN" sz="2000" b="1" dirty="0"/>
              <a:t>void  </a:t>
            </a:r>
            <a:r>
              <a:rPr lang="en-US" altLang="zh-CN" sz="2000" b="1" dirty="0" err="1"/>
              <a:t>MergeList</a:t>
            </a:r>
            <a:r>
              <a:rPr lang="en-US" altLang="zh-CN" sz="2000" b="1" dirty="0"/>
              <a:t>(List La</a:t>
            </a:r>
            <a:r>
              <a:rPr lang="zh-CN" altLang="en-US" sz="2000" b="1" dirty="0"/>
              <a:t>，</a:t>
            </a:r>
            <a:r>
              <a:rPr lang="en-US" altLang="zh-CN" sz="2000" b="1" dirty="0"/>
              <a:t>List </a:t>
            </a:r>
            <a:r>
              <a:rPr lang="en-US" altLang="zh-CN" sz="2000" b="1" dirty="0" err="1"/>
              <a:t>Lb</a:t>
            </a:r>
            <a:r>
              <a:rPr lang="zh-CN" altLang="en-US" sz="2000" b="1" dirty="0"/>
              <a:t>，</a:t>
            </a:r>
            <a:r>
              <a:rPr lang="en-US" altLang="zh-CN" sz="2000" b="1" dirty="0"/>
              <a:t>List &amp;</a:t>
            </a:r>
            <a:r>
              <a:rPr lang="en-US" altLang="zh-CN" sz="2000" b="1" dirty="0" err="1"/>
              <a:t>Lc</a:t>
            </a:r>
            <a:r>
              <a:rPr lang="en-US" altLang="zh-CN" sz="2000" b="1" dirty="0"/>
              <a:t>)</a:t>
            </a:r>
          </a:p>
          <a:p>
            <a:pPr eaLnBrk="1" hangingPunct="1">
              <a:spcBef>
                <a:spcPts val="300"/>
              </a:spcBef>
              <a:buClr>
                <a:schemeClr val="folHlink"/>
              </a:buClr>
              <a:buSzPct val="60000"/>
              <a:buFont typeface="Wingdings" pitchFamily="2" charset="2"/>
              <a:buNone/>
            </a:pPr>
            <a:r>
              <a:rPr lang="en-US" altLang="zh-CN" sz="2000" b="1" dirty="0"/>
              <a:t> {     </a:t>
            </a:r>
            <a:r>
              <a:rPr lang="en-US" altLang="zh-CN" sz="2000" b="1" dirty="0" err="1"/>
              <a:t>InitList</a:t>
            </a:r>
            <a:r>
              <a:rPr lang="en-US" altLang="zh-CN" sz="2000" b="1" dirty="0"/>
              <a:t>(</a:t>
            </a:r>
            <a:r>
              <a:rPr lang="en-US" altLang="zh-CN" sz="2000" b="1" dirty="0" err="1"/>
              <a:t>Lc</a:t>
            </a:r>
            <a:r>
              <a:rPr lang="en-US" altLang="zh-CN" sz="2000" b="1" dirty="0"/>
              <a:t>); </a:t>
            </a:r>
          </a:p>
          <a:p>
            <a:pPr eaLnBrk="1" hangingPunct="1">
              <a:spcBef>
                <a:spcPts val="300"/>
              </a:spcBef>
              <a:buClr>
                <a:schemeClr val="folHlink"/>
              </a:buClr>
              <a:buSzPct val="60000"/>
              <a:buFont typeface="Wingdings" pitchFamily="2" charset="2"/>
              <a:buNone/>
            </a:pPr>
            <a:r>
              <a:rPr lang="en-US" altLang="zh-CN" sz="2000" b="1" dirty="0"/>
              <a:t>        </a:t>
            </a:r>
            <a:r>
              <a:rPr lang="en-US" altLang="zh-CN" sz="2000" b="1" dirty="0" err="1"/>
              <a:t>La_len</a:t>
            </a:r>
            <a:r>
              <a:rPr lang="en-US" altLang="zh-CN" sz="2000" b="1" dirty="0"/>
              <a:t>=</a:t>
            </a:r>
            <a:r>
              <a:rPr lang="en-US" altLang="zh-CN" sz="2000" b="1" dirty="0" err="1"/>
              <a:t>ListLength</a:t>
            </a:r>
            <a:r>
              <a:rPr lang="en-US" altLang="zh-CN" sz="2000" b="1" dirty="0"/>
              <a:t>(La) ; </a:t>
            </a:r>
            <a:r>
              <a:rPr lang="en-US" altLang="zh-CN" sz="2000" b="1" dirty="0" err="1"/>
              <a:t>Lb_len</a:t>
            </a:r>
            <a:r>
              <a:rPr lang="en-US" altLang="zh-CN" sz="2000" b="1" dirty="0"/>
              <a:t>=</a:t>
            </a:r>
            <a:r>
              <a:rPr lang="en-US" altLang="zh-CN" sz="2000" b="1" dirty="0" err="1"/>
              <a:t>ListLength</a:t>
            </a:r>
            <a:r>
              <a:rPr lang="en-US" altLang="zh-CN" sz="2000" b="1" dirty="0"/>
              <a:t>(</a:t>
            </a:r>
            <a:r>
              <a:rPr lang="en-US" altLang="zh-CN" sz="2000" b="1" dirty="0" err="1"/>
              <a:t>Lb</a:t>
            </a:r>
            <a:r>
              <a:rPr lang="en-US" altLang="zh-CN" sz="2000" b="1" dirty="0"/>
              <a:t>); </a:t>
            </a:r>
          </a:p>
          <a:p>
            <a:pPr eaLnBrk="1" hangingPunct="1">
              <a:spcBef>
                <a:spcPts val="300"/>
              </a:spcBef>
              <a:buClr>
                <a:schemeClr val="folHlink"/>
              </a:buClr>
              <a:buSzPct val="60000"/>
              <a:buFont typeface="Wingdings" pitchFamily="2" charset="2"/>
              <a:buNone/>
            </a:pPr>
            <a:r>
              <a:rPr lang="en-US" altLang="zh-CN" sz="2000" b="1" dirty="0"/>
              <a:t>        while((</a:t>
            </a:r>
            <a:r>
              <a:rPr lang="en-US" altLang="zh-CN" sz="2000" b="1" dirty="0" err="1"/>
              <a:t>i</a:t>
            </a:r>
            <a:r>
              <a:rPr lang="en-US" altLang="zh-CN" sz="2000" b="1" dirty="0"/>
              <a:t>&lt;=</a:t>
            </a:r>
            <a:r>
              <a:rPr lang="en-US" altLang="zh-CN" sz="2000" b="1" dirty="0" err="1"/>
              <a:t>la_len</a:t>
            </a:r>
            <a:r>
              <a:rPr lang="en-US" altLang="zh-CN" sz="2000" b="1" dirty="0"/>
              <a:t>)&amp;&amp;(j&lt;=</a:t>
            </a:r>
            <a:r>
              <a:rPr lang="en-US" altLang="zh-CN" sz="2000" b="1" dirty="0" err="1"/>
              <a:t>lb_len</a:t>
            </a:r>
            <a:r>
              <a:rPr lang="en-US" altLang="zh-CN" sz="2000" b="1" dirty="0"/>
              <a:t>))</a:t>
            </a:r>
          </a:p>
          <a:p>
            <a:pPr eaLnBrk="1" hangingPunct="1">
              <a:spcBef>
                <a:spcPts val="300"/>
              </a:spcBef>
              <a:buClr>
                <a:schemeClr val="folHlink"/>
              </a:buClr>
              <a:buSzPct val="60000"/>
              <a:buFont typeface="Wingdings" pitchFamily="2" charset="2"/>
              <a:buNone/>
            </a:pPr>
            <a:r>
              <a:rPr lang="en-US" altLang="zh-CN" sz="2000" b="1" dirty="0"/>
              <a:t>        {        </a:t>
            </a:r>
            <a:r>
              <a:rPr lang="en-US" altLang="zh-CN" sz="2000" b="1" dirty="0" err="1"/>
              <a:t>GetElem</a:t>
            </a:r>
            <a:r>
              <a:rPr lang="en-US" altLang="zh-CN" sz="2000" b="1" dirty="0"/>
              <a:t>(</a:t>
            </a:r>
            <a:r>
              <a:rPr lang="en-US" altLang="zh-CN" sz="2000" b="1" dirty="0" err="1"/>
              <a:t>La,i,ai</a:t>
            </a:r>
            <a:r>
              <a:rPr lang="en-US" altLang="zh-CN" sz="2000" b="1" dirty="0"/>
              <a:t>);</a:t>
            </a:r>
            <a:r>
              <a:rPr lang="en-US" altLang="zh-CN" sz="2000" b="1" dirty="0" err="1"/>
              <a:t>GetElem</a:t>
            </a:r>
            <a:r>
              <a:rPr lang="en-US" altLang="zh-CN" sz="2000" b="1" dirty="0"/>
              <a:t>(</a:t>
            </a:r>
            <a:r>
              <a:rPr lang="en-US" altLang="zh-CN" sz="2000" b="1" dirty="0" err="1"/>
              <a:t>Lb,j,bj</a:t>
            </a:r>
            <a:r>
              <a:rPr lang="en-US" altLang="zh-CN" sz="2000" b="1" dirty="0"/>
              <a:t>);</a:t>
            </a:r>
          </a:p>
          <a:p>
            <a:pPr eaLnBrk="1" hangingPunct="1">
              <a:spcBef>
                <a:spcPts val="300"/>
              </a:spcBef>
              <a:buClr>
                <a:schemeClr val="folHlink"/>
              </a:buClr>
              <a:buSzPct val="60000"/>
              <a:buFont typeface="Wingdings" pitchFamily="2" charset="2"/>
              <a:buNone/>
            </a:pPr>
            <a:r>
              <a:rPr lang="en-US" altLang="zh-CN" sz="2000" b="1" dirty="0"/>
              <a:t>                  if(</a:t>
            </a:r>
            <a:r>
              <a:rPr lang="en-US" altLang="zh-CN" sz="2000" b="1" dirty="0" err="1"/>
              <a:t>ai</a:t>
            </a:r>
            <a:r>
              <a:rPr lang="en-US" altLang="zh-CN" sz="2000" b="1" dirty="0"/>
              <a:t>&lt;=</a:t>
            </a:r>
            <a:r>
              <a:rPr lang="en-US" altLang="zh-CN" sz="2000" b="1" dirty="0" err="1"/>
              <a:t>bj</a:t>
            </a:r>
            <a:r>
              <a:rPr lang="en-US" altLang="zh-CN" sz="2000" b="1" dirty="0">
                <a:ea typeface="楷体_GB2312" pitchFamily="49" charset="-122"/>
              </a:rPr>
              <a:t>)</a:t>
            </a:r>
            <a:r>
              <a:rPr lang="en-US" altLang="zh-CN" sz="2000" b="1" dirty="0">
                <a:solidFill>
                  <a:srgbClr val="008000"/>
                </a:solidFill>
                <a:ea typeface="楷体_GB2312" pitchFamily="49" charset="-122"/>
              </a:rPr>
              <a:t>//La</a:t>
            </a:r>
            <a:r>
              <a:rPr lang="zh-CN" altLang="en-US" sz="2000" b="1" dirty="0">
                <a:solidFill>
                  <a:srgbClr val="008000"/>
                </a:solidFill>
                <a:ea typeface="楷体_GB2312" pitchFamily="49" charset="-122"/>
              </a:rPr>
              <a:t>中当前指针所指元素值较小</a:t>
            </a:r>
          </a:p>
          <a:p>
            <a:pPr eaLnBrk="1" hangingPunct="1">
              <a:spcBef>
                <a:spcPts val="300"/>
              </a:spcBef>
              <a:buClr>
                <a:schemeClr val="folHlink"/>
              </a:buClr>
              <a:buSzPct val="60000"/>
              <a:buFont typeface="Wingdings" pitchFamily="2" charset="2"/>
              <a:buNone/>
            </a:pPr>
            <a:r>
              <a:rPr lang="zh-CN" altLang="en-US" sz="2000" b="1" dirty="0"/>
              <a:t>                  </a:t>
            </a:r>
            <a:r>
              <a:rPr lang="en-US" altLang="zh-CN" sz="2000" b="1" dirty="0"/>
              <a:t>{  </a:t>
            </a:r>
            <a:r>
              <a:rPr lang="en-US" altLang="zh-CN" sz="2000" b="1" dirty="0" err="1"/>
              <a:t>ListInsert</a:t>
            </a:r>
            <a:r>
              <a:rPr lang="en-US" altLang="zh-CN" sz="2000" b="1" dirty="0"/>
              <a:t>(</a:t>
            </a:r>
            <a:r>
              <a:rPr lang="en-US" altLang="zh-CN" sz="2000" b="1" dirty="0" err="1"/>
              <a:t>Lc</a:t>
            </a:r>
            <a:r>
              <a:rPr lang="en-US" altLang="zh-CN" sz="2000" b="1" dirty="0"/>
              <a:t>,++</a:t>
            </a:r>
            <a:r>
              <a:rPr lang="en-US" altLang="zh-CN" sz="2000" b="1" dirty="0" err="1"/>
              <a:t>k,ai</a:t>
            </a:r>
            <a:r>
              <a:rPr lang="en-US" altLang="zh-CN" sz="2000" b="1" dirty="0"/>
              <a:t>);++</a:t>
            </a:r>
            <a:r>
              <a:rPr lang="en-US" altLang="zh-CN" sz="2000" b="1" dirty="0" err="1"/>
              <a:t>i</a:t>
            </a:r>
            <a:r>
              <a:rPr lang="en-US" altLang="zh-CN" sz="2000" b="1" dirty="0"/>
              <a:t>;}</a:t>
            </a:r>
            <a:r>
              <a:rPr lang="en-US" altLang="zh-CN" sz="1400" b="1" dirty="0">
                <a:solidFill>
                  <a:srgbClr val="008000"/>
                </a:solidFill>
                <a:ea typeface="楷体_GB2312" pitchFamily="49" charset="-122"/>
              </a:rPr>
              <a:t>//</a:t>
            </a:r>
            <a:r>
              <a:rPr lang="zh-CN" altLang="en-US" sz="1400" b="1" dirty="0">
                <a:solidFill>
                  <a:srgbClr val="008000"/>
                </a:solidFill>
                <a:ea typeface="楷体_GB2312" pitchFamily="49" charset="-122"/>
              </a:rPr>
              <a:t>将</a:t>
            </a:r>
            <a:r>
              <a:rPr lang="en-US" altLang="zh-CN" sz="1400" b="1" dirty="0">
                <a:solidFill>
                  <a:srgbClr val="008000"/>
                </a:solidFill>
                <a:ea typeface="楷体_GB2312" pitchFamily="49" charset="-122"/>
              </a:rPr>
              <a:t>La</a:t>
            </a:r>
            <a:r>
              <a:rPr lang="zh-CN" altLang="en-US" sz="1400" b="1" dirty="0">
                <a:solidFill>
                  <a:srgbClr val="008000"/>
                </a:solidFill>
                <a:ea typeface="楷体_GB2312" pitchFamily="49" charset="-122"/>
              </a:rPr>
              <a:t>当前指针所指元素插入</a:t>
            </a:r>
            <a:r>
              <a:rPr lang="en-US" altLang="zh-CN" sz="1400" b="1" dirty="0" err="1">
                <a:solidFill>
                  <a:srgbClr val="008000"/>
                </a:solidFill>
                <a:ea typeface="楷体_GB2312" pitchFamily="49" charset="-122"/>
              </a:rPr>
              <a:t>Lc</a:t>
            </a:r>
            <a:r>
              <a:rPr lang="zh-CN" altLang="en-US" sz="1400" b="1" dirty="0">
                <a:solidFill>
                  <a:srgbClr val="008000"/>
                </a:solidFill>
                <a:ea typeface="楷体_GB2312" pitchFamily="49" charset="-122"/>
              </a:rPr>
              <a:t>，指针后移一个位置</a:t>
            </a:r>
          </a:p>
          <a:p>
            <a:pPr eaLnBrk="1" hangingPunct="1">
              <a:spcBef>
                <a:spcPts val="300"/>
              </a:spcBef>
              <a:buClr>
                <a:schemeClr val="folHlink"/>
              </a:buClr>
              <a:buSzPct val="60000"/>
              <a:buFont typeface="Wingdings" pitchFamily="2" charset="2"/>
              <a:buNone/>
            </a:pPr>
            <a:r>
              <a:rPr lang="zh-CN" altLang="en-US" sz="2000" b="1" dirty="0"/>
              <a:t>                  </a:t>
            </a:r>
            <a:r>
              <a:rPr lang="en-US" altLang="zh-CN" sz="2000" b="1" dirty="0"/>
              <a:t>else</a:t>
            </a:r>
          </a:p>
          <a:p>
            <a:pPr eaLnBrk="1" hangingPunct="1">
              <a:spcBef>
                <a:spcPts val="300"/>
              </a:spcBef>
              <a:buClr>
                <a:schemeClr val="folHlink"/>
              </a:buClr>
              <a:buSzPct val="60000"/>
              <a:buFont typeface="Wingdings" pitchFamily="2" charset="2"/>
              <a:buNone/>
            </a:pPr>
            <a:r>
              <a:rPr lang="en-US" altLang="zh-CN" sz="2000" b="1" dirty="0"/>
              <a:t>                  {  </a:t>
            </a:r>
            <a:r>
              <a:rPr lang="en-US" altLang="zh-CN" sz="2000" b="1" dirty="0" err="1"/>
              <a:t>ListInsert</a:t>
            </a:r>
            <a:r>
              <a:rPr lang="en-US" altLang="zh-CN" sz="2000" b="1" dirty="0"/>
              <a:t>(</a:t>
            </a:r>
            <a:r>
              <a:rPr lang="en-US" altLang="zh-CN" sz="2000" b="1" dirty="0" err="1"/>
              <a:t>Lc</a:t>
            </a:r>
            <a:r>
              <a:rPr lang="en-US" altLang="zh-CN" sz="2000" b="1" dirty="0"/>
              <a:t>,++</a:t>
            </a:r>
            <a:r>
              <a:rPr lang="en-US" altLang="zh-CN" sz="2000" b="1" dirty="0" err="1"/>
              <a:t>k,bj</a:t>
            </a:r>
            <a:r>
              <a:rPr lang="en-US" altLang="zh-CN" sz="2000" b="1" dirty="0"/>
              <a:t>);++j;} </a:t>
            </a:r>
            <a:r>
              <a:rPr lang="en-US" altLang="zh-CN" sz="1400" b="1" dirty="0">
                <a:solidFill>
                  <a:srgbClr val="008000"/>
                </a:solidFill>
                <a:ea typeface="楷体_GB2312" pitchFamily="49" charset="-122"/>
              </a:rPr>
              <a:t>//</a:t>
            </a:r>
            <a:r>
              <a:rPr lang="zh-CN" altLang="en-US" sz="1400" b="1" dirty="0">
                <a:solidFill>
                  <a:srgbClr val="008000"/>
                </a:solidFill>
                <a:ea typeface="楷体_GB2312" pitchFamily="49" charset="-122"/>
              </a:rPr>
              <a:t>将</a:t>
            </a:r>
            <a:r>
              <a:rPr lang="en-US" altLang="zh-CN" sz="1400" b="1" dirty="0" err="1">
                <a:solidFill>
                  <a:srgbClr val="008000"/>
                </a:solidFill>
                <a:ea typeface="楷体_GB2312" pitchFamily="49" charset="-122"/>
              </a:rPr>
              <a:t>Lb</a:t>
            </a:r>
            <a:r>
              <a:rPr lang="zh-CN" altLang="en-US" sz="1400" b="1" dirty="0">
                <a:solidFill>
                  <a:srgbClr val="008000"/>
                </a:solidFill>
                <a:ea typeface="楷体_GB2312" pitchFamily="49" charset="-122"/>
              </a:rPr>
              <a:t>当前指针所指元素插入</a:t>
            </a:r>
            <a:r>
              <a:rPr lang="en-US" altLang="zh-CN" sz="1400" b="1" dirty="0" err="1">
                <a:solidFill>
                  <a:srgbClr val="008000"/>
                </a:solidFill>
                <a:ea typeface="楷体_GB2312" pitchFamily="49" charset="-122"/>
              </a:rPr>
              <a:t>Lc</a:t>
            </a:r>
            <a:r>
              <a:rPr lang="zh-CN" altLang="en-US" sz="1400" b="1" dirty="0">
                <a:solidFill>
                  <a:srgbClr val="008000"/>
                </a:solidFill>
                <a:ea typeface="楷体_GB2312" pitchFamily="49" charset="-122"/>
              </a:rPr>
              <a:t>，指针后移一个位置</a:t>
            </a:r>
          </a:p>
          <a:p>
            <a:pPr eaLnBrk="1" hangingPunct="1">
              <a:spcBef>
                <a:spcPts val="300"/>
              </a:spcBef>
              <a:buClrTx/>
              <a:buSzTx/>
              <a:buFontTx/>
              <a:buNone/>
            </a:pPr>
            <a:r>
              <a:rPr lang="zh-CN" altLang="en-US" sz="2000" b="1" dirty="0"/>
              <a:t>       </a:t>
            </a:r>
            <a:r>
              <a:rPr lang="en-US" altLang="zh-CN" sz="2000" b="1" dirty="0"/>
              <a:t>}</a:t>
            </a:r>
          </a:p>
          <a:p>
            <a:pPr eaLnBrk="1" hangingPunct="1">
              <a:spcBef>
                <a:spcPts val="300"/>
              </a:spcBef>
              <a:buClrTx/>
              <a:buSzTx/>
              <a:buFontTx/>
              <a:buNone/>
            </a:pPr>
            <a:r>
              <a:rPr lang="en-US" altLang="zh-CN" sz="2000" b="1" dirty="0"/>
              <a:t>       while(</a:t>
            </a:r>
            <a:r>
              <a:rPr lang="en-US" altLang="zh-CN" sz="2000" b="1" dirty="0" err="1"/>
              <a:t>i</a:t>
            </a:r>
            <a:r>
              <a:rPr lang="en-US" altLang="zh-CN" sz="2000" b="1" dirty="0"/>
              <a:t>&lt;=</a:t>
            </a:r>
            <a:r>
              <a:rPr lang="en-US" altLang="zh-CN" sz="2000" b="1" dirty="0" err="1"/>
              <a:t>La_len</a:t>
            </a:r>
            <a:r>
              <a:rPr lang="en-US" altLang="zh-CN" sz="2000" b="1" dirty="0"/>
              <a:t>)</a:t>
            </a:r>
            <a:r>
              <a:rPr lang="en-US" altLang="zh-CN" sz="2000" b="1" dirty="0">
                <a:solidFill>
                  <a:srgbClr val="008000"/>
                </a:solidFill>
                <a:ea typeface="楷体_GB2312" pitchFamily="49" charset="-122"/>
              </a:rPr>
              <a:t>//</a:t>
            </a:r>
            <a:r>
              <a:rPr lang="zh-CN" altLang="en-US" sz="2000" b="1" dirty="0">
                <a:solidFill>
                  <a:srgbClr val="008000"/>
                </a:solidFill>
                <a:ea typeface="楷体_GB2312" pitchFamily="49" charset="-122"/>
              </a:rPr>
              <a:t>如果</a:t>
            </a:r>
            <a:r>
              <a:rPr lang="en-US" altLang="zh-CN" sz="2000" b="1" dirty="0">
                <a:solidFill>
                  <a:srgbClr val="008000"/>
                </a:solidFill>
                <a:ea typeface="楷体_GB2312" pitchFamily="49" charset="-122"/>
              </a:rPr>
              <a:t>La</a:t>
            </a:r>
            <a:r>
              <a:rPr lang="zh-CN" altLang="en-US" sz="2000" b="1" dirty="0">
                <a:solidFill>
                  <a:srgbClr val="008000"/>
                </a:solidFill>
                <a:ea typeface="楷体_GB2312" pitchFamily="49" charset="-122"/>
              </a:rPr>
              <a:t>中有剩余元素</a:t>
            </a:r>
          </a:p>
          <a:p>
            <a:pPr eaLnBrk="1" hangingPunct="1">
              <a:spcBef>
                <a:spcPts val="300"/>
              </a:spcBef>
              <a:buClrTx/>
              <a:buSzTx/>
              <a:buFontTx/>
              <a:buNone/>
            </a:pPr>
            <a:r>
              <a:rPr lang="zh-CN" altLang="en-US" sz="2000" b="1" dirty="0"/>
              <a:t>       </a:t>
            </a:r>
            <a:r>
              <a:rPr lang="en-US" altLang="zh-CN" sz="2000" b="1" dirty="0"/>
              <a:t>{  </a:t>
            </a:r>
            <a:r>
              <a:rPr lang="en-US" altLang="zh-CN" sz="2000" b="1" dirty="0" err="1"/>
              <a:t>GetElem</a:t>
            </a:r>
            <a:r>
              <a:rPr lang="en-US" altLang="zh-CN" sz="2000" b="1" dirty="0"/>
              <a:t>(</a:t>
            </a:r>
            <a:r>
              <a:rPr lang="en-US" altLang="zh-CN" sz="2000" b="1" dirty="0" err="1"/>
              <a:t>La,i</a:t>
            </a:r>
            <a:r>
              <a:rPr lang="en-US" altLang="zh-CN" sz="2000" b="1" dirty="0"/>
              <a:t>++,</a:t>
            </a:r>
            <a:r>
              <a:rPr lang="en-US" altLang="zh-CN" sz="2000" b="1" dirty="0" err="1"/>
              <a:t>ai</a:t>
            </a:r>
            <a:r>
              <a:rPr lang="en-US" altLang="zh-CN" sz="2000" b="1" dirty="0"/>
              <a:t>); </a:t>
            </a:r>
            <a:r>
              <a:rPr lang="en-US" altLang="zh-CN" sz="2000" b="1" dirty="0" err="1"/>
              <a:t>ListInsert</a:t>
            </a:r>
            <a:r>
              <a:rPr lang="en-US" altLang="zh-CN" sz="2000" b="1" dirty="0"/>
              <a:t>(</a:t>
            </a:r>
            <a:r>
              <a:rPr lang="en-US" altLang="zh-CN" sz="2000" b="1" dirty="0" err="1"/>
              <a:t>Lc</a:t>
            </a:r>
            <a:r>
              <a:rPr lang="en-US" altLang="zh-CN" sz="2000" b="1" dirty="0"/>
              <a:t>,++</a:t>
            </a:r>
            <a:r>
              <a:rPr lang="en-US" altLang="zh-CN" sz="2000" b="1" dirty="0" err="1"/>
              <a:t>k,ai</a:t>
            </a:r>
            <a:r>
              <a:rPr lang="en-US" altLang="zh-CN" sz="2000" b="1" dirty="0">
                <a:ea typeface="楷体_GB2312" pitchFamily="49" charset="-122"/>
              </a:rPr>
              <a:t>);}</a:t>
            </a:r>
            <a:r>
              <a:rPr lang="en-US" altLang="zh-CN" sz="2000" b="1" dirty="0">
                <a:solidFill>
                  <a:srgbClr val="008000"/>
                </a:solidFill>
                <a:ea typeface="楷体_GB2312" pitchFamily="49" charset="-122"/>
              </a:rPr>
              <a:t>//</a:t>
            </a:r>
            <a:r>
              <a:rPr lang="zh-CN" altLang="en-US" sz="2000" b="1" dirty="0">
                <a:solidFill>
                  <a:srgbClr val="008000"/>
                </a:solidFill>
                <a:ea typeface="楷体_GB2312" pitchFamily="49" charset="-122"/>
              </a:rPr>
              <a:t>取</a:t>
            </a:r>
            <a:r>
              <a:rPr lang="en-US" altLang="zh-CN" sz="2000" b="1" dirty="0">
                <a:solidFill>
                  <a:srgbClr val="008000"/>
                </a:solidFill>
                <a:ea typeface="楷体_GB2312" pitchFamily="49" charset="-122"/>
              </a:rPr>
              <a:t>La</a:t>
            </a:r>
            <a:r>
              <a:rPr lang="zh-CN" altLang="en-US" sz="2000" b="1" dirty="0">
                <a:solidFill>
                  <a:srgbClr val="008000"/>
                </a:solidFill>
                <a:ea typeface="楷体_GB2312" pitchFamily="49" charset="-122"/>
              </a:rPr>
              <a:t>中元素直接插入</a:t>
            </a:r>
            <a:r>
              <a:rPr lang="en-US" altLang="zh-CN" sz="2000" b="1" dirty="0" err="1">
                <a:solidFill>
                  <a:srgbClr val="008000"/>
                </a:solidFill>
                <a:ea typeface="楷体_GB2312" pitchFamily="49" charset="-122"/>
              </a:rPr>
              <a:t>Lc</a:t>
            </a:r>
            <a:endParaRPr lang="en-US" altLang="zh-CN" sz="2000" b="1" dirty="0">
              <a:solidFill>
                <a:srgbClr val="008000"/>
              </a:solidFill>
              <a:ea typeface="楷体_GB2312" pitchFamily="49" charset="-122"/>
            </a:endParaRPr>
          </a:p>
          <a:p>
            <a:pPr eaLnBrk="1" hangingPunct="1">
              <a:spcBef>
                <a:spcPts val="300"/>
              </a:spcBef>
              <a:buClrTx/>
              <a:buSzTx/>
              <a:buFontTx/>
              <a:buNone/>
            </a:pPr>
            <a:r>
              <a:rPr lang="en-US" altLang="zh-CN" sz="2000" b="1" dirty="0"/>
              <a:t>        while(j&lt;=</a:t>
            </a:r>
            <a:r>
              <a:rPr lang="en-US" altLang="zh-CN" sz="2000" b="1" dirty="0" err="1"/>
              <a:t>Lb_len</a:t>
            </a:r>
            <a:r>
              <a:rPr lang="en-US" altLang="zh-CN" sz="2000" b="1" dirty="0"/>
              <a:t>)</a:t>
            </a:r>
            <a:r>
              <a:rPr lang="en-US" altLang="zh-CN" sz="2000" b="1" dirty="0">
                <a:solidFill>
                  <a:srgbClr val="008000"/>
                </a:solidFill>
              </a:rPr>
              <a:t> </a:t>
            </a:r>
            <a:r>
              <a:rPr lang="en-US" altLang="zh-CN" sz="2000" b="1" dirty="0">
                <a:solidFill>
                  <a:srgbClr val="008000"/>
                </a:solidFill>
                <a:ea typeface="楷体_GB2312" pitchFamily="49" charset="-122"/>
              </a:rPr>
              <a:t>//</a:t>
            </a:r>
            <a:r>
              <a:rPr lang="zh-CN" altLang="en-US" sz="2000" b="1" dirty="0">
                <a:solidFill>
                  <a:srgbClr val="008000"/>
                </a:solidFill>
                <a:ea typeface="楷体_GB2312" pitchFamily="49" charset="-122"/>
              </a:rPr>
              <a:t>如果</a:t>
            </a:r>
            <a:r>
              <a:rPr lang="en-US" altLang="zh-CN" sz="2000" b="1" dirty="0" err="1">
                <a:solidFill>
                  <a:srgbClr val="008000"/>
                </a:solidFill>
                <a:ea typeface="楷体_GB2312" pitchFamily="49" charset="-122"/>
              </a:rPr>
              <a:t>Lb</a:t>
            </a:r>
            <a:r>
              <a:rPr lang="zh-CN" altLang="en-US" sz="2000" b="1" dirty="0">
                <a:solidFill>
                  <a:srgbClr val="008000"/>
                </a:solidFill>
                <a:ea typeface="楷体_GB2312" pitchFamily="49" charset="-122"/>
              </a:rPr>
              <a:t>中有剩余元素</a:t>
            </a:r>
          </a:p>
          <a:p>
            <a:pPr eaLnBrk="1" hangingPunct="1">
              <a:spcBef>
                <a:spcPts val="300"/>
              </a:spcBef>
              <a:buClrTx/>
              <a:buSzTx/>
              <a:buFontTx/>
              <a:buNone/>
            </a:pPr>
            <a:r>
              <a:rPr lang="zh-CN" altLang="en-US" sz="2000" b="1" dirty="0"/>
              <a:t>       </a:t>
            </a:r>
            <a:r>
              <a:rPr lang="en-US" altLang="zh-CN" sz="2000" b="1" dirty="0"/>
              <a:t>{  </a:t>
            </a:r>
            <a:r>
              <a:rPr lang="en-US" altLang="zh-CN" sz="2000" b="1" dirty="0" err="1"/>
              <a:t>GetElem</a:t>
            </a:r>
            <a:r>
              <a:rPr lang="en-US" altLang="zh-CN" sz="2000" b="1" dirty="0"/>
              <a:t>(</a:t>
            </a:r>
            <a:r>
              <a:rPr lang="en-US" altLang="zh-CN" sz="2000" b="1" dirty="0" err="1"/>
              <a:t>Lb,i</a:t>
            </a:r>
            <a:r>
              <a:rPr lang="en-US" altLang="zh-CN" sz="2000" b="1" dirty="0"/>
              <a:t>++,</a:t>
            </a:r>
            <a:r>
              <a:rPr lang="en-US" altLang="zh-CN" sz="2000" b="1" dirty="0" err="1"/>
              <a:t>bj</a:t>
            </a:r>
            <a:r>
              <a:rPr lang="en-US" altLang="zh-CN" sz="2000" b="1" dirty="0"/>
              <a:t>); </a:t>
            </a:r>
            <a:r>
              <a:rPr lang="en-US" altLang="zh-CN" sz="2000" b="1" dirty="0" err="1"/>
              <a:t>ListInsert</a:t>
            </a:r>
            <a:r>
              <a:rPr lang="en-US" altLang="zh-CN" sz="2000" b="1" dirty="0"/>
              <a:t>(</a:t>
            </a:r>
            <a:r>
              <a:rPr lang="en-US" altLang="zh-CN" sz="2000" b="1" dirty="0" err="1"/>
              <a:t>Lc</a:t>
            </a:r>
            <a:r>
              <a:rPr lang="en-US" altLang="zh-CN" sz="2000" b="1" dirty="0"/>
              <a:t>,++</a:t>
            </a:r>
            <a:r>
              <a:rPr lang="en-US" altLang="zh-CN" sz="2000" b="1" dirty="0" err="1"/>
              <a:t>k,bj</a:t>
            </a:r>
            <a:r>
              <a:rPr lang="en-US" altLang="zh-CN" sz="2000" b="1" dirty="0"/>
              <a:t>);} </a:t>
            </a:r>
            <a:r>
              <a:rPr lang="en-US" altLang="zh-CN" sz="2000" b="1" dirty="0">
                <a:solidFill>
                  <a:srgbClr val="008000"/>
                </a:solidFill>
                <a:ea typeface="楷体_GB2312" pitchFamily="49" charset="-122"/>
              </a:rPr>
              <a:t>//</a:t>
            </a:r>
            <a:r>
              <a:rPr lang="zh-CN" altLang="en-US" sz="2000" b="1" dirty="0">
                <a:solidFill>
                  <a:srgbClr val="008000"/>
                </a:solidFill>
                <a:ea typeface="楷体_GB2312" pitchFamily="49" charset="-122"/>
              </a:rPr>
              <a:t>取</a:t>
            </a:r>
            <a:r>
              <a:rPr lang="en-US" altLang="zh-CN" sz="2000" b="1" dirty="0" err="1">
                <a:solidFill>
                  <a:srgbClr val="008000"/>
                </a:solidFill>
                <a:ea typeface="楷体_GB2312" pitchFamily="49" charset="-122"/>
              </a:rPr>
              <a:t>Lb</a:t>
            </a:r>
            <a:r>
              <a:rPr lang="zh-CN" altLang="en-US" sz="2000" b="1" dirty="0">
                <a:solidFill>
                  <a:srgbClr val="008000"/>
                </a:solidFill>
                <a:ea typeface="楷体_GB2312" pitchFamily="49" charset="-122"/>
              </a:rPr>
              <a:t>中元素直接插入</a:t>
            </a:r>
            <a:r>
              <a:rPr lang="en-US" altLang="zh-CN" sz="2000" b="1" dirty="0" err="1">
                <a:solidFill>
                  <a:srgbClr val="008000"/>
                </a:solidFill>
                <a:ea typeface="楷体_GB2312" pitchFamily="49" charset="-122"/>
              </a:rPr>
              <a:t>Lc</a:t>
            </a:r>
            <a:endParaRPr lang="en-US" altLang="zh-CN" sz="2000" b="1" dirty="0">
              <a:solidFill>
                <a:srgbClr val="008000"/>
              </a:solidFill>
              <a:ea typeface="楷体_GB2312" pitchFamily="49" charset="-122"/>
            </a:endParaRPr>
          </a:p>
          <a:p>
            <a:pPr eaLnBrk="1" hangingPunct="1">
              <a:spcBef>
                <a:spcPts val="300"/>
              </a:spcBef>
              <a:buClr>
                <a:schemeClr val="folHlink"/>
              </a:buClr>
              <a:buSzPct val="60000"/>
              <a:buFont typeface="Wingdings" pitchFamily="2" charset="2"/>
              <a:buNone/>
            </a:pPr>
            <a:r>
              <a:rPr lang="en-US" altLang="zh-CN" sz="2000" b="1" dirty="0"/>
              <a:t>}</a:t>
            </a:r>
            <a:r>
              <a:rPr lang="en-US" altLang="zh-CN" sz="2000" b="1" dirty="0">
                <a:solidFill>
                  <a:srgbClr val="008000"/>
                </a:solidFill>
              </a:rPr>
              <a:t>//</a:t>
            </a:r>
            <a:r>
              <a:rPr lang="en-US" altLang="zh-CN" sz="2000" b="1" dirty="0" err="1">
                <a:solidFill>
                  <a:srgbClr val="008000"/>
                </a:solidFill>
              </a:rPr>
              <a:t>MergeList</a:t>
            </a:r>
            <a:endParaRPr lang="en-US" altLang="zh-CN" sz="2000" b="1" dirty="0">
              <a:solidFill>
                <a:srgbClr val="008000"/>
              </a:solidFill>
            </a:endParaRPr>
          </a:p>
        </p:txBody>
      </p:sp>
    </p:spTree>
    <p:extLst>
      <p:ext uri="{BB962C8B-B14F-4D97-AF65-F5344CB8AC3E}">
        <p14:creationId xmlns:p14="http://schemas.microsoft.com/office/powerpoint/2010/main" val="333176356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HASREMARK" val="True"/>
  <p:tag name="PROBLEMSCORE_HALF" val="0.5"/>
  <p:tag name="PROBLEMREMARK" val="④必须在① ② 之后。&#10;记住四个字：过河拆桥"/>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4408</TotalTime>
  <Words>9058</Words>
  <Application>Microsoft Office PowerPoint</Application>
  <PresentationFormat>自定义</PresentationFormat>
  <Paragraphs>1566</Paragraphs>
  <Slides>84</Slides>
  <Notes>39</Notes>
  <HiddenSlides>4</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84</vt:i4>
      </vt:variant>
    </vt:vector>
  </HeadingPairs>
  <TitlesOfParts>
    <vt:vector size="102" baseType="lpstr">
      <vt:lpstr>Arial</vt:lpstr>
      <vt:lpstr>宋体</vt:lpstr>
      <vt:lpstr>苏新诗柳楷简</vt:lpstr>
      <vt:lpstr>微软雅黑 Light</vt:lpstr>
      <vt:lpstr>Comic Sans MS</vt:lpstr>
      <vt:lpstr>-apple-system</vt:lpstr>
      <vt:lpstr>Calibri</vt:lpstr>
      <vt:lpstr>等线</vt:lpstr>
      <vt:lpstr>微软雅黑</vt:lpstr>
      <vt:lpstr>Tahoma</vt:lpstr>
      <vt:lpstr>隶书</vt:lpstr>
      <vt:lpstr>楷体_GB2312</vt:lpstr>
      <vt:lpstr>方正兰亭粗黑简体</vt:lpstr>
      <vt:lpstr>Times New Roman</vt:lpstr>
      <vt:lpstr>Wingdings</vt:lpstr>
      <vt:lpstr>等线 Light</vt:lpstr>
      <vt:lpstr>Arial Black</vt:lpstr>
      <vt:lpstr>Office 主题​​</vt:lpstr>
      <vt:lpstr>PowerPoint 演示文稿</vt:lpstr>
      <vt:lpstr>第二章 线性表</vt:lpstr>
      <vt:lpstr>线性结构的特点</vt:lpstr>
      <vt:lpstr>2.1 线性表类型定义</vt:lpstr>
      <vt:lpstr>线性表的抽象数据类型定义</vt:lpstr>
      <vt:lpstr>线性表的应用举例：例2-1</vt:lpstr>
      <vt:lpstr>算法2.1:无序线性表合并</vt:lpstr>
      <vt:lpstr>线性表应用举例：例2-2</vt:lpstr>
      <vt:lpstr>算法2.2: 有序线性表合并</vt:lpstr>
      <vt:lpstr>2.2 线性表的顺序表示和实现</vt:lpstr>
      <vt:lpstr>线性表顺序表示的实现</vt:lpstr>
      <vt:lpstr>InitList_Sq(SqList &amp;L)</vt:lpstr>
      <vt:lpstr>顺序表的插入操作</vt:lpstr>
      <vt:lpstr>顺序表插入操作的时间复杂度分析</vt:lpstr>
      <vt:lpstr>顺序表的删除操作</vt:lpstr>
      <vt:lpstr>顺序表删除操作的时间复杂度分析</vt:lpstr>
      <vt:lpstr>顺序表的合并操作的实现（算法2.7）</vt:lpstr>
      <vt:lpstr>顺序表的合并</vt:lpstr>
      <vt:lpstr>顺序表小结</vt:lpstr>
      <vt:lpstr>火车编组站怎么工作？</vt:lpstr>
      <vt:lpstr>PowerPoint 演示文稿</vt:lpstr>
      <vt:lpstr>2.3 线性表的链式表示和实现</vt:lpstr>
      <vt:lpstr>链表的特点</vt:lpstr>
      <vt:lpstr>链表的实现</vt:lpstr>
      <vt:lpstr>线性单链表示例</vt:lpstr>
      <vt:lpstr>线性单链表的示例</vt:lpstr>
      <vt:lpstr>线性链表示例</vt:lpstr>
      <vt:lpstr>线性单链表的基本操作-取值</vt:lpstr>
      <vt:lpstr>线性单链表的基本操作—插入</vt:lpstr>
      <vt:lpstr>线性单链表的基本操作—插入</vt:lpstr>
      <vt:lpstr>线性单链表的基本操作—插入</vt:lpstr>
      <vt:lpstr>线性单链表的基本操作—插入</vt:lpstr>
      <vt:lpstr>线性单链表的基本操作—插入</vt:lpstr>
      <vt:lpstr>线性单链表的基本操作—插入</vt:lpstr>
      <vt:lpstr>线性单链表的基本操作—插入</vt:lpstr>
      <vt:lpstr>线性单链表的基本操作—删除</vt:lpstr>
      <vt:lpstr>线性单链表的基本操作—删除</vt:lpstr>
      <vt:lpstr>线性单链表的基本操作—删除</vt:lpstr>
      <vt:lpstr>线性单链表的基本操作—删除</vt:lpstr>
      <vt:lpstr>线性单链表的基本操作—删除</vt:lpstr>
      <vt:lpstr>线性单链表的基本操作—删除</vt:lpstr>
      <vt:lpstr>线性单链表的基本操作—删除</vt:lpstr>
      <vt:lpstr>线性单链表的基本操作—逆位序创建</vt:lpstr>
      <vt:lpstr>线性单链表的应用—有序单链表归并</vt:lpstr>
      <vt:lpstr>线性表的链式表示小结</vt:lpstr>
      <vt:lpstr>顺序表和链表的比较</vt:lpstr>
      <vt:lpstr>静态链表的数据类型描述</vt:lpstr>
      <vt:lpstr>PowerPoint 演示文稿</vt:lpstr>
      <vt:lpstr>静态链表的插入和删除</vt:lpstr>
      <vt:lpstr>静态链表的插入和删除</vt:lpstr>
      <vt:lpstr>2.3.2 循环链表(Circular Linked List)</vt:lpstr>
      <vt:lpstr>2.3.2 循环链表</vt:lpstr>
      <vt:lpstr>循环链表的合并</vt:lpstr>
      <vt:lpstr>2.3.3 双向链表</vt:lpstr>
      <vt:lpstr>双向链表结点结构和示意图</vt:lpstr>
      <vt:lpstr>双向链表的基本操作举例</vt:lpstr>
      <vt:lpstr>PowerPoint 演示文稿</vt:lpstr>
      <vt:lpstr>2.4 一元多项式的表示</vt:lpstr>
      <vt:lpstr>2.4 一元多项式的表示(顺序存储)</vt:lpstr>
      <vt:lpstr>2.4 一元多项式的表示(顺序存储)</vt:lpstr>
      <vt:lpstr>2.4 一元多项式的实现(链式存储)</vt:lpstr>
      <vt:lpstr>一元多项式的相加</vt:lpstr>
      <vt:lpstr>算法2.23 多项式加法:Pa=Pa+Pb，要求原地工作</vt:lpstr>
      <vt:lpstr>PowerPoint 演示文稿</vt:lpstr>
      <vt:lpstr>第二章 线性表思维导图</vt:lpstr>
      <vt:lpstr>本章重点</vt:lpstr>
      <vt:lpstr>作业</vt:lpstr>
      <vt:lpstr>PowerPoint 演示文稿</vt:lpstr>
      <vt:lpstr>一、顺序及链式存储结构的概念及特点</vt:lpstr>
      <vt:lpstr>PowerPoint 演示文稿</vt:lpstr>
      <vt:lpstr>三、单、双向链表基本操作(插入/删除/判空/逆置/归并/交换)</vt:lpstr>
      <vt:lpstr>三、单、双向链表基本操作(插入/删除/判空/逆置/归并/交换)</vt:lpstr>
      <vt:lpstr>三、单、双向链表基本操作(插入/删除/判空/逆置/归并/交换)</vt:lpstr>
      <vt:lpstr>三、单、双向链表基本操作(插入/删除/判空/逆置/归并/交换)</vt:lpstr>
      <vt:lpstr>三、单、双向链表基本操作(插入/删除/判空/逆置/归并/交换)</vt:lpstr>
      <vt:lpstr>三、单、双向链表基本操作(插入/删除/判空/逆置/归并/交换)</vt:lpstr>
      <vt:lpstr>三、单、双向链表基本操作(插入/删除/判空/逆置/归并/交换)</vt:lpstr>
      <vt:lpstr>郑州大学历年考研试题选(1)</vt:lpstr>
      <vt:lpstr>郑州大学历年考研试题选(2)</vt:lpstr>
      <vt:lpstr>2021年408数据结构真题</vt:lpstr>
      <vt:lpstr>2023年408数据结构真题</vt:lpstr>
      <vt:lpstr>2019年408数据结构真题</vt:lpstr>
      <vt:lpstr>2019年408数据结构真题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张贝贝</dc:creator>
  <cp:lastModifiedBy>Rithm</cp:lastModifiedBy>
  <cp:revision>282</cp:revision>
  <dcterms:created xsi:type="dcterms:W3CDTF">2020-03-24T03:52:00Z</dcterms:created>
  <dcterms:modified xsi:type="dcterms:W3CDTF">2024-09-23T05:32:25Z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